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2" r:id="rId2"/>
    <p:sldId id="277" r:id="rId3"/>
    <p:sldId id="278" r:id="rId4"/>
    <p:sldId id="279" r:id="rId5"/>
    <p:sldId id="280" r:id="rId6"/>
    <p:sldId id="281" r:id="rId7"/>
    <p:sldId id="282" r:id="rId8"/>
    <p:sldId id="283" r:id="rId9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876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1375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1" i="0">
                <a:solidFill>
                  <a:srgbClr val="12385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3189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1375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700" b="1" i="0">
                <a:solidFill>
                  <a:srgbClr val="12385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3189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1375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32205" y="1283696"/>
            <a:ext cx="4000500" cy="47123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11375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3189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1375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3189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3189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096" y="6178295"/>
            <a:ext cx="12185903" cy="679702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938434" y="0"/>
            <a:ext cx="2253565" cy="225364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0677143" y="216408"/>
            <a:ext cx="1338072" cy="1258824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4291" y="27508"/>
            <a:ext cx="11583416" cy="10687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1375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43121" y="1210155"/>
            <a:ext cx="6765290" cy="4752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700" b="1" i="0">
                <a:solidFill>
                  <a:srgbClr val="12385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917244" y="6449170"/>
            <a:ext cx="70675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056366" y="6449170"/>
            <a:ext cx="2597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3189">
              <a:lnSpc>
                <a:spcPts val="1425"/>
              </a:lnSpc>
            </a:pP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1999" cy="6857998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499095" y="663016"/>
            <a:ext cx="3270250" cy="255079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535"/>
              </a:spcBef>
            </a:pPr>
            <a:r>
              <a:rPr spc="-10" dirty="0">
                <a:solidFill>
                  <a:srgbClr val="FFFFFF"/>
                </a:solidFill>
              </a:rPr>
              <a:t>Indiana Early Intervention </a:t>
            </a:r>
            <a:r>
              <a:rPr dirty="0">
                <a:solidFill>
                  <a:srgbClr val="FFFFFF"/>
                </a:solidFill>
              </a:rPr>
              <a:t>Structure</a:t>
            </a:r>
            <a:r>
              <a:rPr spc="-85" dirty="0">
                <a:solidFill>
                  <a:srgbClr val="FFFFFF"/>
                </a:solidFill>
              </a:rPr>
              <a:t> </a:t>
            </a:r>
            <a:r>
              <a:rPr spc="-50" dirty="0">
                <a:solidFill>
                  <a:srgbClr val="FFFFFF"/>
                </a:solidFill>
              </a:rPr>
              <a:t>&amp; </a:t>
            </a:r>
            <a:r>
              <a:rPr spc="-10" dirty="0">
                <a:solidFill>
                  <a:srgbClr val="FFFFFF"/>
                </a:solidFill>
              </a:rPr>
              <a:t>System</a:t>
            </a:r>
          </a:p>
        </p:txBody>
      </p:sp>
    </p:spTree>
    <p:extLst>
      <p:ext uri="{BB962C8B-B14F-4D97-AF65-F5344CB8AC3E}">
        <p14:creationId xmlns:p14="http://schemas.microsoft.com/office/powerpoint/2010/main" val="156644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94379" y="2399487"/>
            <a:ext cx="5392420" cy="1616710"/>
          </a:xfrm>
          <a:prstGeom prst="rect">
            <a:avLst/>
          </a:prstGeom>
        </p:spPr>
        <p:txBody>
          <a:bodyPr vert="horz" wrap="square" lIns="0" tIns="108585" rIns="0" bIns="0" rtlCol="0">
            <a:spAutoFit/>
          </a:bodyPr>
          <a:lstStyle/>
          <a:p>
            <a:pPr marL="12700" marR="5080">
              <a:lnSpc>
                <a:spcPts val="5930"/>
              </a:lnSpc>
              <a:spcBef>
                <a:spcPts val="855"/>
              </a:spcBef>
            </a:pPr>
            <a:r>
              <a:rPr sz="5500" dirty="0"/>
              <a:t>Monitoring</a:t>
            </a:r>
            <a:r>
              <a:rPr sz="5500" spc="-95" dirty="0"/>
              <a:t> </a:t>
            </a:r>
            <a:r>
              <a:rPr sz="5500" spc="-50" dirty="0"/>
              <a:t>&amp; </a:t>
            </a:r>
            <a:r>
              <a:rPr sz="5500" spc="-10" dirty="0"/>
              <a:t>Improvement</a:t>
            </a:r>
            <a:endParaRPr sz="5500"/>
          </a:p>
        </p:txBody>
      </p:sp>
      <p:sp>
        <p:nvSpPr>
          <p:cNvPr id="3" name="object 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3736" y="2353055"/>
            <a:ext cx="1554480" cy="734695"/>
          </a:xfrm>
          <a:custGeom>
            <a:avLst/>
            <a:gdLst/>
            <a:ahLst/>
            <a:cxnLst/>
            <a:rect l="l" t="t" r="r" b="b"/>
            <a:pathLst>
              <a:path w="1554480" h="734694">
                <a:moveTo>
                  <a:pt x="1481074" y="0"/>
                </a:moveTo>
                <a:lnTo>
                  <a:pt x="73456" y="0"/>
                </a:lnTo>
                <a:lnTo>
                  <a:pt x="44866" y="5772"/>
                </a:lnTo>
                <a:lnTo>
                  <a:pt x="21516" y="21510"/>
                </a:lnTo>
                <a:lnTo>
                  <a:pt x="5773" y="44844"/>
                </a:lnTo>
                <a:lnTo>
                  <a:pt x="0" y="73406"/>
                </a:lnTo>
                <a:lnTo>
                  <a:pt x="0" y="661162"/>
                </a:lnTo>
                <a:lnTo>
                  <a:pt x="5773" y="689723"/>
                </a:lnTo>
                <a:lnTo>
                  <a:pt x="21516" y="713057"/>
                </a:lnTo>
                <a:lnTo>
                  <a:pt x="44866" y="728795"/>
                </a:lnTo>
                <a:lnTo>
                  <a:pt x="73456" y="734568"/>
                </a:lnTo>
                <a:lnTo>
                  <a:pt x="1481074" y="734568"/>
                </a:lnTo>
                <a:lnTo>
                  <a:pt x="1509635" y="728795"/>
                </a:lnTo>
                <a:lnTo>
                  <a:pt x="1532969" y="713057"/>
                </a:lnTo>
                <a:lnTo>
                  <a:pt x="1548707" y="689723"/>
                </a:lnTo>
                <a:lnTo>
                  <a:pt x="1554480" y="661162"/>
                </a:lnTo>
                <a:lnTo>
                  <a:pt x="1554480" y="73406"/>
                </a:lnTo>
                <a:lnTo>
                  <a:pt x="1548707" y="44844"/>
                </a:lnTo>
                <a:lnTo>
                  <a:pt x="1532969" y="21510"/>
                </a:lnTo>
                <a:lnTo>
                  <a:pt x="1509635" y="5772"/>
                </a:lnTo>
                <a:lnTo>
                  <a:pt x="1481074" y="0"/>
                </a:lnTo>
                <a:close/>
              </a:path>
            </a:pathLst>
          </a:custGeom>
          <a:solidFill>
            <a:srgbClr val="1137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54609" y="2405887"/>
            <a:ext cx="1262380" cy="39370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320"/>
              </a:spcBef>
            </a:pPr>
            <a:r>
              <a:rPr sz="1300" dirty="0">
                <a:solidFill>
                  <a:srgbClr val="FFFFFF"/>
                </a:solidFill>
                <a:latin typeface="Arial"/>
                <a:cs typeface="Arial"/>
              </a:rPr>
              <a:t>Annual</a:t>
            </a:r>
            <a:r>
              <a:rPr sz="13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Quality Review</a:t>
            </a:r>
            <a:r>
              <a:rPr sz="1300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Activities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87426" y="2834385"/>
            <a:ext cx="1564640" cy="2515235"/>
            <a:chOff x="487426" y="2834385"/>
            <a:chExt cx="1564640" cy="2515235"/>
          </a:xfrm>
        </p:grpSpPr>
        <p:sp>
          <p:nvSpPr>
            <p:cNvPr id="5" name="object 5"/>
            <p:cNvSpPr/>
            <p:nvPr/>
          </p:nvSpPr>
          <p:spPr>
            <a:xfrm>
              <a:off x="493776" y="2840735"/>
              <a:ext cx="1551940" cy="2502535"/>
            </a:xfrm>
            <a:custGeom>
              <a:avLst/>
              <a:gdLst/>
              <a:ahLst/>
              <a:cxnLst/>
              <a:rect l="l" t="t" r="r" b="b"/>
              <a:pathLst>
                <a:path w="1551939" h="2502535">
                  <a:moveTo>
                    <a:pt x="1396238" y="0"/>
                  </a:moveTo>
                  <a:lnTo>
                    <a:pt x="155143" y="0"/>
                  </a:lnTo>
                  <a:lnTo>
                    <a:pt x="106104" y="7910"/>
                  </a:lnTo>
                  <a:lnTo>
                    <a:pt x="63516" y="29939"/>
                  </a:lnTo>
                  <a:lnTo>
                    <a:pt x="29932" y="63532"/>
                  </a:lnTo>
                  <a:lnTo>
                    <a:pt x="7908" y="106135"/>
                  </a:lnTo>
                  <a:lnTo>
                    <a:pt x="0" y="155193"/>
                  </a:lnTo>
                  <a:lnTo>
                    <a:pt x="0" y="2347214"/>
                  </a:lnTo>
                  <a:lnTo>
                    <a:pt x="7908" y="2396272"/>
                  </a:lnTo>
                  <a:lnTo>
                    <a:pt x="29932" y="2438875"/>
                  </a:lnTo>
                  <a:lnTo>
                    <a:pt x="63516" y="2472468"/>
                  </a:lnTo>
                  <a:lnTo>
                    <a:pt x="106104" y="2494497"/>
                  </a:lnTo>
                  <a:lnTo>
                    <a:pt x="155143" y="2502408"/>
                  </a:lnTo>
                  <a:lnTo>
                    <a:pt x="1396238" y="2502408"/>
                  </a:lnTo>
                  <a:lnTo>
                    <a:pt x="1445296" y="2494497"/>
                  </a:lnTo>
                  <a:lnTo>
                    <a:pt x="1487899" y="2472468"/>
                  </a:lnTo>
                  <a:lnTo>
                    <a:pt x="1521492" y="2438875"/>
                  </a:lnTo>
                  <a:lnTo>
                    <a:pt x="1543521" y="2396272"/>
                  </a:lnTo>
                  <a:lnTo>
                    <a:pt x="1551432" y="2347214"/>
                  </a:lnTo>
                  <a:lnTo>
                    <a:pt x="1551432" y="155193"/>
                  </a:lnTo>
                  <a:lnTo>
                    <a:pt x="1543521" y="106135"/>
                  </a:lnTo>
                  <a:lnTo>
                    <a:pt x="1521492" y="63532"/>
                  </a:lnTo>
                  <a:lnTo>
                    <a:pt x="1487899" y="29939"/>
                  </a:lnTo>
                  <a:lnTo>
                    <a:pt x="1445296" y="7910"/>
                  </a:lnTo>
                  <a:lnTo>
                    <a:pt x="1396238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93776" y="2840735"/>
              <a:ext cx="1551940" cy="2502535"/>
            </a:xfrm>
            <a:custGeom>
              <a:avLst/>
              <a:gdLst/>
              <a:ahLst/>
              <a:cxnLst/>
              <a:rect l="l" t="t" r="r" b="b"/>
              <a:pathLst>
                <a:path w="1551939" h="2502535">
                  <a:moveTo>
                    <a:pt x="0" y="155193"/>
                  </a:moveTo>
                  <a:lnTo>
                    <a:pt x="7908" y="106135"/>
                  </a:lnTo>
                  <a:lnTo>
                    <a:pt x="29932" y="63532"/>
                  </a:lnTo>
                  <a:lnTo>
                    <a:pt x="63516" y="29939"/>
                  </a:lnTo>
                  <a:lnTo>
                    <a:pt x="106104" y="7910"/>
                  </a:lnTo>
                  <a:lnTo>
                    <a:pt x="155143" y="0"/>
                  </a:lnTo>
                  <a:lnTo>
                    <a:pt x="1396238" y="0"/>
                  </a:lnTo>
                  <a:lnTo>
                    <a:pt x="1445296" y="7910"/>
                  </a:lnTo>
                  <a:lnTo>
                    <a:pt x="1487899" y="29939"/>
                  </a:lnTo>
                  <a:lnTo>
                    <a:pt x="1521492" y="63532"/>
                  </a:lnTo>
                  <a:lnTo>
                    <a:pt x="1543521" y="106135"/>
                  </a:lnTo>
                  <a:lnTo>
                    <a:pt x="1551432" y="155193"/>
                  </a:lnTo>
                  <a:lnTo>
                    <a:pt x="1551432" y="2347214"/>
                  </a:lnTo>
                  <a:lnTo>
                    <a:pt x="1543521" y="2396272"/>
                  </a:lnTo>
                  <a:lnTo>
                    <a:pt x="1521492" y="2438875"/>
                  </a:lnTo>
                  <a:lnTo>
                    <a:pt x="1487899" y="2472468"/>
                  </a:lnTo>
                  <a:lnTo>
                    <a:pt x="1445296" y="2494497"/>
                  </a:lnTo>
                  <a:lnTo>
                    <a:pt x="1396238" y="2502408"/>
                  </a:lnTo>
                  <a:lnTo>
                    <a:pt x="155143" y="2502408"/>
                  </a:lnTo>
                  <a:lnTo>
                    <a:pt x="106104" y="2494497"/>
                  </a:lnTo>
                  <a:lnTo>
                    <a:pt x="63516" y="2472468"/>
                  </a:lnTo>
                  <a:lnTo>
                    <a:pt x="29932" y="2438875"/>
                  </a:lnTo>
                  <a:lnTo>
                    <a:pt x="7908" y="2396272"/>
                  </a:lnTo>
                  <a:lnTo>
                    <a:pt x="0" y="2347214"/>
                  </a:lnTo>
                  <a:lnTo>
                    <a:pt x="0" y="155193"/>
                  </a:lnTo>
                  <a:close/>
                </a:path>
              </a:pathLst>
            </a:custGeom>
            <a:ln w="12700">
              <a:solidFill>
                <a:srgbClr val="1137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617931" y="3139567"/>
            <a:ext cx="1122680" cy="16776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8270" indent="-115570">
              <a:lnSpc>
                <a:spcPts val="1450"/>
              </a:lnSpc>
              <a:spcBef>
                <a:spcPts val="95"/>
              </a:spcBef>
              <a:buChar char="•"/>
              <a:tabLst>
                <a:tab pos="128270" algn="l"/>
              </a:tabLst>
            </a:pP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Review</a:t>
            </a:r>
            <a:r>
              <a:rPr sz="13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all</a:t>
            </a:r>
            <a:r>
              <a:rPr sz="1300" spc="-50" dirty="0">
                <a:solidFill>
                  <a:srgbClr val="11375B"/>
                </a:solidFill>
                <a:latin typeface="Arial"/>
                <a:cs typeface="Arial"/>
              </a:rPr>
              <a:t> 9</a:t>
            </a:r>
            <a:endParaRPr sz="1300">
              <a:latin typeface="Arial"/>
              <a:cs typeface="Arial"/>
            </a:endParaRPr>
          </a:p>
          <a:p>
            <a:pPr marL="128270">
              <a:lnSpc>
                <a:spcPts val="1450"/>
              </a:lnSpc>
            </a:pP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SPOEs</a:t>
            </a:r>
            <a:endParaRPr sz="1300">
              <a:latin typeface="Arial"/>
              <a:cs typeface="Arial"/>
            </a:endParaRPr>
          </a:p>
          <a:p>
            <a:pPr marL="128270" marR="5080" indent="-116205">
              <a:lnSpc>
                <a:spcPct val="93800"/>
              </a:lnSpc>
              <a:spcBef>
                <a:spcPts val="100"/>
              </a:spcBef>
              <a:buChar char="•"/>
              <a:tabLst>
                <a:tab pos="128270" algn="l"/>
              </a:tabLst>
            </a:pP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Collect</a:t>
            </a:r>
            <a:r>
              <a:rPr sz="13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spc="-25" dirty="0">
                <a:solidFill>
                  <a:srgbClr val="11375B"/>
                </a:solidFill>
                <a:latin typeface="Arial"/>
                <a:cs typeface="Arial"/>
              </a:rPr>
              <a:t>and 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Analyze</a:t>
            </a:r>
            <a:r>
              <a:rPr sz="13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11375B"/>
                </a:solidFill>
                <a:latin typeface="Arial"/>
                <a:cs typeface="Arial"/>
              </a:rPr>
              <a:t>Data </a:t>
            </a: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SPP/APR</a:t>
            </a:r>
            <a:endParaRPr sz="1300">
              <a:latin typeface="Arial"/>
              <a:cs typeface="Arial"/>
            </a:endParaRPr>
          </a:p>
          <a:p>
            <a:pPr marL="128270">
              <a:lnSpc>
                <a:spcPts val="1345"/>
              </a:lnSpc>
            </a:pP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Indicators</a:t>
            </a:r>
            <a:endParaRPr sz="1300">
              <a:latin typeface="Arial"/>
              <a:cs typeface="Arial"/>
            </a:endParaRPr>
          </a:p>
          <a:p>
            <a:pPr marL="241300" marR="159385" lvl="1" indent="-113030">
              <a:lnSpc>
                <a:spcPct val="86900"/>
              </a:lnSpc>
              <a:spcBef>
                <a:spcPts val="204"/>
              </a:spcBef>
              <a:buChar char="•"/>
              <a:tabLst>
                <a:tab pos="241300" algn="l"/>
              </a:tabLst>
            </a:pP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State Identified Indicators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62911" y="2404872"/>
            <a:ext cx="497205" cy="384175"/>
          </a:xfrm>
          <a:custGeom>
            <a:avLst/>
            <a:gdLst/>
            <a:ahLst/>
            <a:cxnLst/>
            <a:rect l="l" t="t" r="r" b="b"/>
            <a:pathLst>
              <a:path w="497205" h="384175">
                <a:moveTo>
                  <a:pt x="304800" y="0"/>
                </a:moveTo>
                <a:lnTo>
                  <a:pt x="304800" y="76835"/>
                </a:lnTo>
                <a:lnTo>
                  <a:pt x="0" y="76835"/>
                </a:lnTo>
                <a:lnTo>
                  <a:pt x="0" y="307213"/>
                </a:lnTo>
                <a:lnTo>
                  <a:pt x="304800" y="307213"/>
                </a:lnTo>
                <a:lnTo>
                  <a:pt x="304800" y="384048"/>
                </a:lnTo>
                <a:lnTo>
                  <a:pt x="496824" y="192024"/>
                </a:lnTo>
                <a:lnTo>
                  <a:pt x="304800" y="0"/>
                </a:lnTo>
                <a:close/>
              </a:path>
            </a:pathLst>
          </a:custGeom>
          <a:solidFill>
            <a:srgbClr val="AAAD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67000" y="2353055"/>
            <a:ext cx="1551940" cy="734695"/>
          </a:xfrm>
          <a:custGeom>
            <a:avLst/>
            <a:gdLst/>
            <a:ahLst/>
            <a:cxnLst/>
            <a:rect l="l" t="t" r="r" b="b"/>
            <a:pathLst>
              <a:path w="1551939" h="734694">
                <a:moveTo>
                  <a:pt x="1478026" y="0"/>
                </a:moveTo>
                <a:lnTo>
                  <a:pt x="73406" y="0"/>
                </a:lnTo>
                <a:lnTo>
                  <a:pt x="44844" y="5772"/>
                </a:lnTo>
                <a:lnTo>
                  <a:pt x="21510" y="21510"/>
                </a:lnTo>
                <a:lnTo>
                  <a:pt x="5772" y="44844"/>
                </a:lnTo>
                <a:lnTo>
                  <a:pt x="0" y="73406"/>
                </a:lnTo>
                <a:lnTo>
                  <a:pt x="0" y="661162"/>
                </a:lnTo>
                <a:lnTo>
                  <a:pt x="5772" y="689723"/>
                </a:lnTo>
                <a:lnTo>
                  <a:pt x="21510" y="713057"/>
                </a:lnTo>
                <a:lnTo>
                  <a:pt x="44844" y="728795"/>
                </a:lnTo>
                <a:lnTo>
                  <a:pt x="73406" y="734568"/>
                </a:lnTo>
                <a:lnTo>
                  <a:pt x="1478026" y="734568"/>
                </a:lnTo>
                <a:lnTo>
                  <a:pt x="1506587" y="728795"/>
                </a:lnTo>
                <a:lnTo>
                  <a:pt x="1529921" y="713057"/>
                </a:lnTo>
                <a:lnTo>
                  <a:pt x="1545659" y="689723"/>
                </a:lnTo>
                <a:lnTo>
                  <a:pt x="1551432" y="661162"/>
                </a:lnTo>
                <a:lnTo>
                  <a:pt x="1551432" y="73406"/>
                </a:lnTo>
                <a:lnTo>
                  <a:pt x="1545659" y="44844"/>
                </a:lnTo>
                <a:lnTo>
                  <a:pt x="1529921" y="21510"/>
                </a:lnTo>
                <a:lnTo>
                  <a:pt x="1506587" y="5772"/>
                </a:lnTo>
                <a:lnTo>
                  <a:pt x="1478026" y="0"/>
                </a:lnTo>
                <a:close/>
              </a:path>
            </a:pathLst>
          </a:custGeom>
          <a:solidFill>
            <a:srgbClr val="1137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748533" y="2405887"/>
            <a:ext cx="1296035" cy="39370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320"/>
              </a:spcBef>
            </a:pPr>
            <a:r>
              <a:rPr sz="1300" dirty="0">
                <a:solidFill>
                  <a:srgbClr val="FFFFFF"/>
                </a:solidFill>
                <a:latin typeface="Arial"/>
                <a:cs typeface="Arial"/>
              </a:rPr>
              <a:t>Issue</a:t>
            </a:r>
            <a:r>
              <a:rPr sz="13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Preliminary </a:t>
            </a:r>
            <a:r>
              <a:rPr sz="1300" dirty="0">
                <a:solidFill>
                  <a:srgbClr val="FFFFFF"/>
                </a:solidFill>
                <a:latin typeface="Arial"/>
                <a:cs typeface="Arial"/>
              </a:rPr>
              <a:t>Data</a:t>
            </a:r>
            <a:r>
              <a:rPr sz="1300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Cluster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980689" y="2834385"/>
            <a:ext cx="1564640" cy="2515235"/>
            <a:chOff x="2980689" y="2834385"/>
            <a:chExt cx="1564640" cy="2515235"/>
          </a:xfrm>
        </p:grpSpPr>
        <p:sp>
          <p:nvSpPr>
            <p:cNvPr id="12" name="object 12"/>
            <p:cNvSpPr/>
            <p:nvPr/>
          </p:nvSpPr>
          <p:spPr>
            <a:xfrm>
              <a:off x="2987039" y="2840735"/>
              <a:ext cx="1551940" cy="2502535"/>
            </a:xfrm>
            <a:custGeom>
              <a:avLst/>
              <a:gdLst/>
              <a:ahLst/>
              <a:cxnLst/>
              <a:rect l="l" t="t" r="r" b="b"/>
              <a:pathLst>
                <a:path w="1551939" h="2502535">
                  <a:moveTo>
                    <a:pt x="1396238" y="0"/>
                  </a:moveTo>
                  <a:lnTo>
                    <a:pt x="155194" y="0"/>
                  </a:lnTo>
                  <a:lnTo>
                    <a:pt x="106135" y="7910"/>
                  </a:lnTo>
                  <a:lnTo>
                    <a:pt x="63532" y="29939"/>
                  </a:lnTo>
                  <a:lnTo>
                    <a:pt x="29939" y="63532"/>
                  </a:lnTo>
                  <a:lnTo>
                    <a:pt x="7910" y="106135"/>
                  </a:lnTo>
                  <a:lnTo>
                    <a:pt x="0" y="155193"/>
                  </a:lnTo>
                  <a:lnTo>
                    <a:pt x="0" y="2347214"/>
                  </a:lnTo>
                  <a:lnTo>
                    <a:pt x="7910" y="2396272"/>
                  </a:lnTo>
                  <a:lnTo>
                    <a:pt x="29939" y="2438875"/>
                  </a:lnTo>
                  <a:lnTo>
                    <a:pt x="63532" y="2472468"/>
                  </a:lnTo>
                  <a:lnTo>
                    <a:pt x="106135" y="2494497"/>
                  </a:lnTo>
                  <a:lnTo>
                    <a:pt x="155194" y="2502408"/>
                  </a:lnTo>
                  <a:lnTo>
                    <a:pt x="1396238" y="2502408"/>
                  </a:lnTo>
                  <a:lnTo>
                    <a:pt x="1445296" y="2494497"/>
                  </a:lnTo>
                  <a:lnTo>
                    <a:pt x="1487899" y="2472468"/>
                  </a:lnTo>
                  <a:lnTo>
                    <a:pt x="1521492" y="2438875"/>
                  </a:lnTo>
                  <a:lnTo>
                    <a:pt x="1543521" y="2396272"/>
                  </a:lnTo>
                  <a:lnTo>
                    <a:pt x="1551432" y="2347214"/>
                  </a:lnTo>
                  <a:lnTo>
                    <a:pt x="1551432" y="155193"/>
                  </a:lnTo>
                  <a:lnTo>
                    <a:pt x="1543521" y="106135"/>
                  </a:lnTo>
                  <a:lnTo>
                    <a:pt x="1521492" y="63532"/>
                  </a:lnTo>
                  <a:lnTo>
                    <a:pt x="1487899" y="29939"/>
                  </a:lnTo>
                  <a:lnTo>
                    <a:pt x="1445296" y="7910"/>
                  </a:lnTo>
                  <a:lnTo>
                    <a:pt x="1396238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987039" y="2840735"/>
              <a:ext cx="1551940" cy="2502535"/>
            </a:xfrm>
            <a:custGeom>
              <a:avLst/>
              <a:gdLst/>
              <a:ahLst/>
              <a:cxnLst/>
              <a:rect l="l" t="t" r="r" b="b"/>
              <a:pathLst>
                <a:path w="1551939" h="2502535">
                  <a:moveTo>
                    <a:pt x="0" y="155193"/>
                  </a:moveTo>
                  <a:lnTo>
                    <a:pt x="7910" y="106135"/>
                  </a:lnTo>
                  <a:lnTo>
                    <a:pt x="29939" y="63532"/>
                  </a:lnTo>
                  <a:lnTo>
                    <a:pt x="63532" y="29939"/>
                  </a:lnTo>
                  <a:lnTo>
                    <a:pt x="106135" y="7910"/>
                  </a:lnTo>
                  <a:lnTo>
                    <a:pt x="155194" y="0"/>
                  </a:lnTo>
                  <a:lnTo>
                    <a:pt x="1396238" y="0"/>
                  </a:lnTo>
                  <a:lnTo>
                    <a:pt x="1445296" y="7910"/>
                  </a:lnTo>
                  <a:lnTo>
                    <a:pt x="1487899" y="29939"/>
                  </a:lnTo>
                  <a:lnTo>
                    <a:pt x="1521492" y="63532"/>
                  </a:lnTo>
                  <a:lnTo>
                    <a:pt x="1543521" y="106135"/>
                  </a:lnTo>
                  <a:lnTo>
                    <a:pt x="1551432" y="155193"/>
                  </a:lnTo>
                  <a:lnTo>
                    <a:pt x="1551432" y="2347214"/>
                  </a:lnTo>
                  <a:lnTo>
                    <a:pt x="1543521" y="2396272"/>
                  </a:lnTo>
                  <a:lnTo>
                    <a:pt x="1521492" y="2438875"/>
                  </a:lnTo>
                  <a:lnTo>
                    <a:pt x="1487899" y="2472468"/>
                  </a:lnTo>
                  <a:lnTo>
                    <a:pt x="1445296" y="2494497"/>
                  </a:lnTo>
                  <a:lnTo>
                    <a:pt x="1396238" y="2502408"/>
                  </a:lnTo>
                  <a:lnTo>
                    <a:pt x="155194" y="2502408"/>
                  </a:lnTo>
                  <a:lnTo>
                    <a:pt x="106135" y="2494497"/>
                  </a:lnTo>
                  <a:lnTo>
                    <a:pt x="63532" y="2472468"/>
                  </a:lnTo>
                  <a:lnTo>
                    <a:pt x="29939" y="2438875"/>
                  </a:lnTo>
                  <a:lnTo>
                    <a:pt x="7910" y="2396272"/>
                  </a:lnTo>
                  <a:lnTo>
                    <a:pt x="0" y="2347214"/>
                  </a:lnTo>
                  <a:lnTo>
                    <a:pt x="0" y="155193"/>
                  </a:lnTo>
                  <a:close/>
                </a:path>
              </a:pathLst>
            </a:custGeom>
            <a:ln w="12700">
              <a:solidFill>
                <a:srgbClr val="1137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111754" y="3139567"/>
            <a:ext cx="1073785" cy="110744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8270" marR="69215" indent="-116205">
              <a:lnSpc>
                <a:spcPct val="86200"/>
              </a:lnSpc>
              <a:spcBef>
                <a:spcPts val="310"/>
              </a:spcBef>
              <a:buChar char="•"/>
              <a:tabLst>
                <a:tab pos="128270" algn="l"/>
              </a:tabLst>
            </a:pP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Share</a:t>
            </a:r>
            <a:r>
              <a:rPr sz="13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initial 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data</a:t>
            </a:r>
            <a:r>
              <a:rPr sz="13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for</a:t>
            </a:r>
            <a:r>
              <a:rPr sz="13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spc="-25" dirty="0">
                <a:solidFill>
                  <a:srgbClr val="11375B"/>
                </a:solidFill>
                <a:latin typeface="Arial"/>
                <a:cs typeface="Arial"/>
              </a:rPr>
              <a:t>all </a:t>
            </a: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indicators</a:t>
            </a:r>
            <a:endParaRPr sz="1300">
              <a:latin typeface="Arial"/>
              <a:cs typeface="Arial"/>
            </a:endParaRPr>
          </a:p>
          <a:p>
            <a:pPr marL="128270" marR="5080" indent="-116205">
              <a:lnSpc>
                <a:spcPts val="1340"/>
              </a:lnSpc>
              <a:spcBef>
                <a:spcPts val="250"/>
              </a:spcBef>
              <a:buChar char="•"/>
              <a:tabLst>
                <a:tab pos="128270" algn="l"/>
              </a:tabLst>
            </a:pP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Validate</a:t>
            </a:r>
            <a:r>
              <a:rPr sz="13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final 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data</a:t>
            </a:r>
            <a:r>
              <a:rPr sz="13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11375B"/>
                </a:solidFill>
                <a:latin typeface="Arial"/>
                <a:cs typeface="Arial"/>
              </a:rPr>
              <a:t>with SPOE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456176" y="2404872"/>
            <a:ext cx="497205" cy="384175"/>
          </a:xfrm>
          <a:custGeom>
            <a:avLst/>
            <a:gdLst/>
            <a:ahLst/>
            <a:cxnLst/>
            <a:rect l="l" t="t" r="r" b="b"/>
            <a:pathLst>
              <a:path w="497204" h="384175">
                <a:moveTo>
                  <a:pt x="304800" y="0"/>
                </a:moveTo>
                <a:lnTo>
                  <a:pt x="304800" y="76835"/>
                </a:lnTo>
                <a:lnTo>
                  <a:pt x="0" y="76835"/>
                </a:lnTo>
                <a:lnTo>
                  <a:pt x="0" y="307213"/>
                </a:lnTo>
                <a:lnTo>
                  <a:pt x="304800" y="307213"/>
                </a:lnTo>
                <a:lnTo>
                  <a:pt x="304800" y="384048"/>
                </a:lnTo>
                <a:lnTo>
                  <a:pt x="496824" y="192024"/>
                </a:lnTo>
                <a:lnTo>
                  <a:pt x="304800" y="0"/>
                </a:lnTo>
                <a:close/>
              </a:path>
            </a:pathLst>
          </a:custGeom>
          <a:solidFill>
            <a:srgbClr val="AAAD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160264" y="2353055"/>
            <a:ext cx="1551940" cy="734695"/>
          </a:xfrm>
          <a:custGeom>
            <a:avLst/>
            <a:gdLst/>
            <a:ahLst/>
            <a:cxnLst/>
            <a:rect l="l" t="t" r="r" b="b"/>
            <a:pathLst>
              <a:path w="1551940" h="734694">
                <a:moveTo>
                  <a:pt x="1478026" y="0"/>
                </a:moveTo>
                <a:lnTo>
                  <a:pt x="73406" y="0"/>
                </a:lnTo>
                <a:lnTo>
                  <a:pt x="44844" y="5772"/>
                </a:lnTo>
                <a:lnTo>
                  <a:pt x="21510" y="21510"/>
                </a:lnTo>
                <a:lnTo>
                  <a:pt x="5772" y="44844"/>
                </a:lnTo>
                <a:lnTo>
                  <a:pt x="0" y="73406"/>
                </a:lnTo>
                <a:lnTo>
                  <a:pt x="0" y="661162"/>
                </a:lnTo>
                <a:lnTo>
                  <a:pt x="5772" y="689723"/>
                </a:lnTo>
                <a:lnTo>
                  <a:pt x="21510" y="713057"/>
                </a:lnTo>
                <a:lnTo>
                  <a:pt x="44844" y="728795"/>
                </a:lnTo>
                <a:lnTo>
                  <a:pt x="73406" y="734568"/>
                </a:lnTo>
                <a:lnTo>
                  <a:pt x="1478026" y="734568"/>
                </a:lnTo>
                <a:lnTo>
                  <a:pt x="1506587" y="728795"/>
                </a:lnTo>
                <a:lnTo>
                  <a:pt x="1529921" y="713057"/>
                </a:lnTo>
                <a:lnTo>
                  <a:pt x="1545659" y="689723"/>
                </a:lnTo>
                <a:lnTo>
                  <a:pt x="1551432" y="661162"/>
                </a:lnTo>
                <a:lnTo>
                  <a:pt x="1551432" y="73406"/>
                </a:lnTo>
                <a:lnTo>
                  <a:pt x="1545659" y="44844"/>
                </a:lnTo>
                <a:lnTo>
                  <a:pt x="1529921" y="21510"/>
                </a:lnTo>
                <a:lnTo>
                  <a:pt x="1506587" y="5772"/>
                </a:lnTo>
                <a:lnTo>
                  <a:pt x="1478026" y="0"/>
                </a:lnTo>
                <a:close/>
              </a:path>
            </a:pathLst>
          </a:custGeom>
          <a:solidFill>
            <a:srgbClr val="1137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242052" y="2405887"/>
            <a:ext cx="1052830" cy="39370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320"/>
              </a:spcBef>
            </a:pP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Issue Determination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5473953" y="2834385"/>
            <a:ext cx="1564640" cy="2515235"/>
            <a:chOff x="5473953" y="2834385"/>
            <a:chExt cx="1564640" cy="2515235"/>
          </a:xfrm>
        </p:grpSpPr>
        <p:sp>
          <p:nvSpPr>
            <p:cNvPr id="19" name="object 19"/>
            <p:cNvSpPr/>
            <p:nvPr/>
          </p:nvSpPr>
          <p:spPr>
            <a:xfrm>
              <a:off x="5480303" y="2840735"/>
              <a:ext cx="1551940" cy="2502535"/>
            </a:xfrm>
            <a:custGeom>
              <a:avLst/>
              <a:gdLst/>
              <a:ahLst/>
              <a:cxnLst/>
              <a:rect l="l" t="t" r="r" b="b"/>
              <a:pathLst>
                <a:path w="1551940" h="2502535">
                  <a:moveTo>
                    <a:pt x="1396238" y="0"/>
                  </a:moveTo>
                  <a:lnTo>
                    <a:pt x="155194" y="0"/>
                  </a:lnTo>
                  <a:lnTo>
                    <a:pt x="106135" y="7910"/>
                  </a:lnTo>
                  <a:lnTo>
                    <a:pt x="63532" y="29939"/>
                  </a:lnTo>
                  <a:lnTo>
                    <a:pt x="29939" y="63532"/>
                  </a:lnTo>
                  <a:lnTo>
                    <a:pt x="7910" y="106135"/>
                  </a:lnTo>
                  <a:lnTo>
                    <a:pt x="0" y="155193"/>
                  </a:lnTo>
                  <a:lnTo>
                    <a:pt x="0" y="2347214"/>
                  </a:lnTo>
                  <a:lnTo>
                    <a:pt x="7910" y="2396272"/>
                  </a:lnTo>
                  <a:lnTo>
                    <a:pt x="29939" y="2438875"/>
                  </a:lnTo>
                  <a:lnTo>
                    <a:pt x="63532" y="2472468"/>
                  </a:lnTo>
                  <a:lnTo>
                    <a:pt x="106135" y="2494497"/>
                  </a:lnTo>
                  <a:lnTo>
                    <a:pt x="155194" y="2502408"/>
                  </a:lnTo>
                  <a:lnTo>
                    <a:pt x="1396238" y="2502408"/>
                  </a:lnTo>
                  <a:lnTo>
                    <a:pt x="1445296" y="2494497"/>
                  </a:lnTo>
                  <a:lnTo>
                    <a:pt x="1487899" y="2472468"/>
                  </a:lnTo>
                  <a:lnTo>
                    <a:pt x="1521492" y="2438875"/>
                  </a:lnTo>
                  <a:lnTo>
                    <a:pt x="1543521" y="2396272"/>
                  </a:lnTo>
                  <a:lnTo>
                    <a:pt x="1551431" y="2347214"/>
                  </a:lnTo>
                  <a:lnTo>
                    <a:pt x="1551431" y="155193"/>
                  </a:lnTo>
                  <a:lnTo>
                    <a:pt x="1543521" y="106135"/>
                  </a:lnTo>
                  <a:lnTo>
                    <a:pt x="1521492" y="63532"/>
                  </a:lnTo>
                  <a:lnTo>
                    <a:pt x="1487899" y="29939"/>
                  </a:lnTo>
                  <a:lnTo>
                    <a:pt x="1445296" y="7910"/>
                  </a:lnTo>
                  <a:lnTo>
                    <a:pt x="1396238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480303" y="2840735"/>
              <a:ext cx="1551940" cy="2502535"/>
            </a:xfrm>
            <a:custGeom>
              <a:avLst/>
              <a:gdLst/>
              <a:ahLst/>
              <a:cxnLst/>
              <a:rect l="l" t="t" r="r" b="b"/>
              <a:pathLst>
                <a:path w="1551940" h="2502535">
                  <a:moveTo>
                    <a:pt x="0" y="155193"/>
                  </a:moveTo>
                  <a:lnTo>
                    <a:pt x="7910" y="106135"/>
                  </a:lnTo>
                  <a:lnTo>
                    <a:pt x="29939" y="63532"/>
                  </a:lnTo>
                  <a:lnTo>
                    <a:pt x="63532" y="29939"/>
                  </a:lnTo>
                  <a:lnTo>
                    <a:pt x="106135" y="7910"/>
                  </a:lnTo>
                  <a:lnTo>
                    <a:pt x="155194" y="0"/>
                  </a:lnTo>
                  <a:lnTo>
                    <a:pt x="1396238" y="0"/>
                  </a:lnTo>
                  <a:lnTo>
                    <a:pt x="1445296" y="7910"/>
                  </a:lnTo>
                  <a:lnTo>
                    <a:pt x="1487899" y="29939"/>
                  </a:lnTo>
                  <a:lnTo>
                    <a:pt x="1521492" y="63532"/>
                  </a:lnTo>
                  <a:lnTo>
                    <a:pt x="1543521" y="106135"/>
                  </a:lnTo>
                  <a:lnTo>
                    <a:pt x="1551431" y="155193"/>
                  </a:lnTo>
                  <a:lnTo>
                    <a:pt x="1551431" y="2347214"/>
                  </a:lnTo>
                  <a:lnTo>
                    <a:pt x="1543521" y="2396272"/>
                  </a:lnTo>
                  <a:lnTo>
                    <a:pt x="1521492" y="2438875"/>
                  </a:lnTo>
                  <a:lnTo>
                    <a:pt x="1487899" y="2472468"/>
                  </a:lnTo>
                  <a:lnTo>
                    <a:pt x="1445296" y="2494497"/>
                  </a:lnTo>
                  <a:lnTo>
                    <a:pt x="1396238" y="2502408"/>
                  </a:lnTo>
                  <a:lnTo>
                    <a:pt x="155194" y="2502408"/>
                  </a:lnTo>
                  <a:lnTo>
                    <a:pt x="106135" y="2494497"/>
                  </a:lnTo>
                  <a:lnTo>
                    <a:pt x="63532" y="2472468"/>
                  </a:lnTo>
                  <a:lnTo>
                    <a:pt x="29939" y="2438875"/>
                  </a:lnTo>
                  <a:lnTo>
                    <a:pt x="7910" y="2396272"/>
                  </a:lnTo>
                  <a:lnTo>
                    <a:pt x="0" y="2347214"/>
                  </a:lnTo>
                  <a:lnTo>
                    <a:pt x="0" y="155193"/>
                  </a:lnTo>
                  <a:close/>
                </a:path>
              </a:pathLst>
            </a:custGeom>
            <a:ln w="12700">
              <a:solidFill>
                <a:srgbClr val="1137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5605653" y="3139567"/>
            <a:ext cx="1223645" cy="201930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8270" marR="196850" indent="-116205">
              <a:lnSpc>
                <a:spcPct val="86200"/>
              </a:lnSpc>
              <a:spcBef>
                <a:spcPts val="310"/>
              </a:spcBef>
              <a:buChar char="•"/>
              <a:tabLst>
                <a:tab pos="128270" algn="l"/>
              </a:tabLst>
            </a:pP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Summary</a:t>
            </a:r>
            <a:r>
              <a:rPr sz="13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spc="-25" dirty="0">
                <a:solidFill>
                  <a:srgbClr val="11375B"/>
                </a:solidFill>
                <a:latin typeface="Arial"/>
                <a:cs typeface="Arial"/>
              </a:rPr>
              <a:t>of </a:t>
            </a: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indicators measured</a:t>
            </a:r>
            <a:endParaRPr sz="1300">
              <a:latin typeface="Arial"/>
              <a:cs typeface="Arial"/>
            </a:endParaRPr>
          </a:p>
          <a:p>
            <a:pPr marL="128270" marR="5080" indent="-116205">
              <a:lnSpc>
                <a:spcPts val="1340"/>
              </a:lnSpc>
              <a:spcBef>
                <a:spcPts val="250"/>
              </a:spcBef>
              <a:buChar char="•"/>
              <a:tabLst>
                <a:tab pos="128270" algn="l"/>
              </a:tabLst>
            </a:pP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Data</a:t>
            </a:r>
            <a:r>
              <a:rPr sz="13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table</a:t>
            </a:r>
            <a:r>
              <a:rPr sz="1300" spc="-25" dirty="0">
                <a:solidFill>
                  <a:srgbClr val="11375B"/>
                </a:solidFill>
                <a:latin typeface="Arial"/>
                <a:cs typeface="Arial"/>
              </a:rPr>
              <a:t> of </a:t>
            </a: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performance 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against</a:t>
            </a:r>
            <a:r>
              <a:rPr sz="13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targets</a:t>
            </a:r>
            <a:endParaRPr sz="1300">
              <a:latin typeface="Arial"/>
              <a:cs typeface="Arial"/>
            </a:endParaRPr>
          </a:p>
          <a:p>
            <a:pPr marL="128270" marR="285750" indent="-116205">
              <a:lnSpc>
                <a:spcPts val="1340"/>
              </a:lnSpc>
              <a:spcBef>
                <a:spcPts val="234"/>
              </a:spcBef>
              <a:buChar char="•"/>
              <a:tabLst>
                <a:tab pos="128270" algn="l"/>
              </a:tabLst>
            </a:pP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Findings,</a:t>
            </a:r>
            <a:r>
              <a:rPr sz="13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spc="-25" dirty="0">
                <a:solidFill>
                  <a:srgbClr val="11375B"/>
                </a:solidFill>
                <a:latin typeface="Arial"/>
                <a:cs typeface="Arial"/>
              </a:rPr>
              <a:t>if </a:t>
            </a: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applicable</a:t>
            </a:r>
            <a:endParaRPr sz="1300">
              <a:latin typeface="Arial"/>
              <a:cs typeface="Arial"/>
            </a:endParaRPr>
          </a:p>
          <a:p>
            <a:pPr marL="128270" marR="258445" indent="-116205">
              <a:lnSpc>
                <a:spcPct val="86200"/>
              </a:lnSpc>
              <a:spcBef>
                <a:spcPts val="234"/>
              </a:spcBef>
              <a:buChar char="•"/>
              <a:tabLst>
                <a:tab pos="128270" algn="l"/>
              </a:tabLst>
            </a:pP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Corrective 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Action(s),</a:t>
            </a:r>
            <a:r>
              <a:rPr sz="1300" spc="-6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spc="-25" dirty="0">
                <a:solidFill>
                  <a:srgbClr val="11375B"/>
                </a:solidFill>
                <a:latin typeface="Arial"/>
                <a:cs typeface="Arial"/>
              </a:rPr>
              <a:t>if </a:t>
            </a: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applicable</a:t>
            </a:r>
            <a:endParaRPr sz="13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6949440" y="2404872"/>
            <a:ext cx="497205" cy="384175"/>
          </a:xfrm>
          <a:custGeom>
            <a:avLst/>
            <a:gdLst/>
            <a:ahLst/>
            <a:cxnLst/>
            <a:rect l="l" t="t" r="r" b="b"/>
            <a:pathLst>
              <a:path w="497204" h="384175">
                <a:moveTo>
                  <a:pt x="304800" y="0"/>
                </a:moveTo>
                <a:lnTo>
                  <a:pt x="304800" y="76835"/>
                </a:lnTo>
                <a:lnTo>
                  <a:pt x="0" y="76835"/>
                </a:lnTo>
                <a:lnTo>
                  <a:pt x="0" y="307213"/>
                </a:lnTo>
                <a:lnTo>
                  <a:pt x="304800" y="307213"/>
                </a:lnTo>
                <a:lnTo>
                  <a:pt x="304800" y="384048"/>
                </a:lnTo>
                <a:lnTo>
                  <a:pt x="496824" y="192024"/>
                </a:lnTo>
                <a:lnTo>
                  <a:pt x="304800" y="0"/>
                </a:lnTo>
                <a:close/>
              </a:path>
            </a:pathLst>
          </a:custGeom>
          <a:solidFill>
            <a:srgbClr val="AAAD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653528" y="2353055"/>
            <a:ext cx="1551940" cy="734695"/>
          </a:xfrm>
          <a:custGeom>
            <a:avLst/>
            <a:gdLst/>
            <a:ahLst/>
            <a:cxnLst/>
            <a:rect l="l" t="t" r="r" b="b"/>
            <a:pathLst>
              <a:path w="1551940" h="734694">
                <a:moveTo>
                  <a:pt x="1478026" y="0"/>
                </a:moveTo>
                <a:lnTo>
                  <a:pt x="73405" y="0"/>
                </a:lnTo>
                <a:lnTo>
                  <a:pt x="44844" y="5772"/>
                </a:lnTo>
                <a:lnTo>
                  <a:pt x="21510" y="21510"/>
                </a:lnTo>
                <a:lnTo>
                  <a:pt x="5772" y="44844"/>
                </a:lnTo>
                <a:lnTo>
                  <a:pt x="0" y="73406"/>
                </a:lnTo>
                <a:lnTo>
                  <a:pt x="0" y="661162"/>
                </a:lnTo>
                <a:lnTo>
                  <a:pt x="5772" y="689723"/>
                </a:lnTo>
                <a:lnTo>
                  <a:pt x="21510" y="713057"/>
                </a:lnTo>
                <a:lnTo>
                  <a:pt x="44844" y="728795"/>
                </a:lnTo>
                <a:lnTo>
                  <a:pt x="73405" y="734568"/>
                </a:lnTo>
                <a:lnTo>
                  <a:pt x="1478026" y="734568"/>
                </a:lnTo>
                <a:lnTo>
                  <a:pt x="1506587" y="728795"/>
                </a:lnTo>
                <a:lnTo>
                  <a:pt x="1529921" y="713057"/>
                </a:lnTo>
                <a:lnTo>
                  <a:pt x="1545659" y="689723"/>
                </a:lnTo>
                <a:lnTo>
                  <a:pt x="1551431" y="661162"/>
                </a:lnTo>
                <a:lnTo>
                  <a:pt x="1551431" y="73406"/>
                </a:lnTo>
                <a:lnTo>
                  <a:pt x="1545659" y="44844"/>
                </a:lnTo>
                <a:lnTo>
                  <a:pt x="1529921" y="21510"/>
                </a:lnTo>
                <a:lnTo>
                  <a:pt x="1506587" y="5772"/>
                </a:lnTo>
                <a:lnTo>
                  <a:pt x="1478026" y="0"/>
                </a:lnTo>
                <a:close/>
              </a:path>
            </a:pathLst>
          </a:custGeom>
          <a:solidFill>
            <a:srgbClr val="1137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7735951" y="2405887"/>
            <a:ext cx="1159510" cy="39370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320"/>
              </a:spcBef>
            </a:pPr>
            <a:r>
              <a:rPr sz="1300" dirty="0">
                <a:solidFill>
                  <a:srgbClr val="FFFFFF"/>
                </a:solidFill>
                <a:latin typeface="Arial"/>
                <a:cs typeface="Arial"/>
              </a:rPr>
              <a:t>Correction</a:t>
            </a:r>
            <a:r>
              <a:rPr sz="1300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Noncompliance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7967218" y="2834385"/>
            <a:ext cx="1564640" cy="2515235"/>
            <a:chOff x="7967218" y="2834385"/>
            <a:chExt cx="1564640" cy="2515235"/>
          </a:xfrm>
        </p:grpSpPr>
        <p:sp>
          <p:nvSpPr>
            <p:cNvPr id="26" name="object 26"/>
            <p:cNvSpPr/>
            <p:nvPr/>
          </p:nvSpPr>
          <p:spPr>
            <a:xfrm>
              <a:off x="7973568" y="2840735"/>
              <a:ext cx="1551940" cy="2502535"/>
            </a:xfrm>
            <a:custGeom>
              <a:avLst/>
              <a:gdLst/>
              <a:ahLst/>
              <a:cxnLst/>
              <a:rect l="l" t="t" r="r" b="b"/>
              <a:pathLst>
                <a:path w="1551940" h="2502535">
                  <a:moveTo>
                    <a:pt x="1396237" y="0"/>
                  </a:moveTo>
                  <a:lnTo>
                    <a:pt x="155193" y="0"/>
                  </a:lnTo>
                  <a:lnTo>
                    <a:pt x="106135" y="7910"/>
                  </a:lnTo>
                  <a:lnTo>
                    <a:pt x="63532" y="29939"/>
                  </a:lnTo>
                  <a:lnTo>
                    <a:pt x="29939" y="63532"/>
                  </a:lnTo>
                  <a:lnTo>
                    <a:pt x="7910" y="106135"/>
                  </a:lnTo>
                  <a:lnTo>
                    <a:pt x="0" y="155193"/>
                  </a:lnTo>
                  <a:lnTo>
                    <a:pt x="0" y="2347214"/>
                  </a:lnTo>
                  <a:lnTo>
                    <a:pt x="7910" y="2396272"/>
                  </a:lnTo>
                  <a:lnTo>
                    <a:pt x="29939" y="2438875"/>
                  </a:lnTo>
                  <a:lnTo>
                    <a:pt x="63532" y="2472468"/>
                  </a:lnTo>
                  <a:lnTo>
                    <a:pt x="106135" y="2494497"/>
                  </a:lnTo>
                  <a:lnTo>
                    <a:pt x="155193" y="2502408"/>
                  </a:lnTo>
                  <a:lnTo>
                    <a:pt x="1396237" y="2502408"/>
                  </a:lnTo>
                  <a:lnTo>
                    <a:pt x="1445296" y="2494497"/>
                  </a:lnTo>
                  <a:lnTo>
                    <a:pt x="1487899" y="2472468"/>
                  </a:lnTo>
                  <a:lnTo>
                    <a:pt x="1521492" y="2438875"/>
                  </a:lnTo>
                  <a:lnTo>
                    <a:pt x="1543521" y="2396272"/>
                  </a:lnTo>
                  <a:lnTo>
                    <a:pt x="1551431" y="2347214"/>
                  </a:lnTo>
                  <a:lnTo>
                    <a:pt x="1551431" y="155193"/>
                  </a:lnTo>
                  <a:lnTo>
                    <a:pt x="1543521" y="106135"/>
                  </a:lnTo>
                  <a:lnTo>
                    <a:pt x="1521492" y="63532"/>
                  </a:lnTo>
                  <a:lnTo>
                    <a:pt x="1487899" y="29939"/>
                  </a:lnTo>
                  <a:lnTo>
                    <a:pt x="1445296" y="7910"/>
                  </a:lnTo>
                  <a:lnTo>
                    <a:pt x="1396237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973568" y="2840735"/>
              <a:ext cx="1551940" cy="2502535"/>
            </a:xfrm>
            <a:custGeom>
              <a:avLst/>
              <a:gdLst/>
              <a:ahLst/>
              <a:cxnLst/>
              <a:rect l="l" t="t" r="r" b="b"/>
              <a:pathLst>
                <a:path w="1551940" h="2502535">
                  <a:moveTo>
                    <a:pt x="0" y="155193"/>
                  </a:moveTo>
                  <a:lnTo>
                    <a:pt x="7910" y="106135"/>
                  </a:lnTo>
                  <a:lnTo>
                    <a:pt x="29939" y="63532"/>
                  </a:lnTo>
                  <a:lnTo>
                    <a:pt x="63532" y="29939"/>
                  </a:lnTo>
                  <a:lnTo>
                    <a:pt x="106135" y="7910"/>
                  </a:lnTo>
                  <a:lnTo>
                    <a:pt x="155193" y="0"/>
                  </a:lnTo>
                  <a:lnTo>
                    <a:pt x="1396237" y="0"/>
                  </a:lnTo>
                  <a:lnTo>
                    <a:pt x="1445296" y="7910"/>
                  </a:lnTo>
                  <a:lnTo>
                    <a:pt x="1487899" y="29939"/>
                  </a:lnTo>
                  <a:lnTo>
                    <a:pt x="1521492" y="63532"/>
                  </a:lnTo>
                  <a:lnTo>
                    <a:pt x="1543521" y="106135"/>
                  </a:lnTo>
                  <a:lnTo>
                    <a:pt x="1551431" y="155193"/>
                  </a:lnTo>
                  <a:lnTo>
                    <a:pt x="1551431" y="2347214"/>
                  </a:lnTo>
                  <a:lnTo>
                    <a:pt x="1543521" y="2396272"/>
                  </a:lnTo>
                  <a:lnTo>
                    <a:pt x="1521492" y="2438875"/>
                  </a:lnTo>
                  <a:lnTo>
                    <a:pt x="1487899" y="2472468"/>
                  </a:lnTo>
                  <a:lnTo>
                    <a:pt x="1445296" y="2494497"/>
                  </a:lnTo>
                  <a:lnTo>
                    <a:pt x="1396237" y="2502408"/>
                  </a:lnTo>
                  <a:lnTo>
                    <a:pt x="155193" y="2502408"/>
                  </a:lnTo>
                  <a:lnTo>
                    <a:pt x="106135" y="2494497"/>
                  </a:lnTo>
                  <a:lnTo>
                    <a:pt x="63532" y="2472468"/>
                  </a:lnTo>
                  <a:lnTo>
                    <a:pt x="29939" y="2438875"/>
                  </a:lnTo>
                  <a:lnTo>
                    <a:pt x="7910" y="2396272"/>
                  </a:lnTo>
                  <a:lnTo>
                    <a:pt x="0" y="2347214"/>
                  </a:lnTo>
                  <a:lnTo>
                    <a:pt x="0" y="155193"/>
                  </a:lnTo>
                  <a:close/>
                </a:path>
              </a:pathLst>
            </a:custGeom>
            <a:ln w="12700">
              <a:solidFill>
                <a:srgbClr val="1137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8099297" y="3139567"/>
            <a:ext cx="1272540" cy="1278255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8270" marR="5080" indent="-116205">
              <a:lnSpc>
                <a:spcPct val="86200"/>
              </a:lnSpc>
              <a:spcBef>
                <a:spcPts val="310"/>
              </a:spcBef>
              <a:buChar char="•"/>
              <a:tabLst>
                <a:tab pos="128270" algn="l"/>
              </a:tabLst>
            </a:pP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Quarterly 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monitoring</a:t>
            </a:r>
            <a:r>
              <a:rPr sz="1300" spc="-6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spc="-25" dirty="0">
                <a:solidFill>
                  <a:srgbClr val="11375B"/>
                </a:solidFill>
                <a:latin typeface="Arial"/>
                <a:cs typeface="Arial"/>
              </a:rPr>
              <a:t>of </a:t>
            </a: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corrective 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action</a:t>
            </a:r>
            <a:r>
              <a:rPr sz="13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activities</a:t>
            </a:r>
            <a:endParaRPr sz="1300">
              <a:latin typeface="Arial"/>
              <a:cs typeface="Arial"/>
            </a:endParaRPr>
          </a:p>
          <a:p>
            <a:pPr marL="128270" marR="288925" indent="-116205">
              <a:lnSpc>
                <a:spcPct val="86200"/>
              </a:lnSpc>
              <a:spcBef>
                <a:spcPts val="240"/>
              </a:spcBef>
              <a:buChar char="•"/>
              <a:tabLst>
                <a:tab pos="128270" algn="l"/>
              </a:tabLst>
            </a:pP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Quarterly </a:t>
            </a:r>
            <a:r>
              <a:rPr sz="1300" spc="-20" dirty="0">
                <a:solidFill>
                  <a:srgbClr val="11375B"/>
                </a:solidFill>
                <a:latin typeface="Arial"/>
                <a:cs typeface="Arial"/>
              </a:rPr>
              <a:t>subsequent 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data</a:t>
            </a:r>
            <a:r>
              <a:rPr sz="13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review</a:t>
            </a:r>
            <a:endParaRPr sz="13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9442704" y="2404872"/>
            <a:ext cx="497205" cy="384175"/>
          </a:xfrm>
          <a:custGeom>
            <a:avLst/>
            <a:gdLst/>
            <a:ahLst/>
            <a:cxnLst/>
            <a:rect l="l" t="t" r="r" b="b"/>
            <a:pathLst>
              <a:path w="497204" h="384175">
                <a:moveTo>
                  <a:pt x="304800" y="0"/>
                </a:moveTo>
                <a:lnTo>
                  <a:pt x="304800" y="76835"/>
                </a:lnTo>
                <a:lnTo>
                  <a:pt x="0" y="76835"/>
                </a:lnTo>
                <a:lnTo>
                  <a:pt x="0" y="307213"/>
                </a:lnTo>
                <a:lnTo>
                  <a:pt x="304800" y="307213"/>
                </a:lnTo>
                <a:lnTo>
                  <a:pt x="304800" y="384048"/>
                </a:lnTo>
                <a:lnTo>
                  <a:pt x="496824" y="192024"/>
                </a:lnTo>
                <a:lnTo>
                  <a:pt x="304800" y="0"/>
                </a:lnTo>
                <a:close/>
              </a:path>
            </a:pathLst>
          </a:custGeom>
          <a:solidFill>
            <a:srgbClr val="AAAD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0146792" y="2353055"/>
            <a:ext cx="1551940" cy="734695"/>
          </a:xfrm>
          <a:custGeom>
            <a:avLst/>
            <a:gdLst/>
            <a:ahLst/>
            <a:cxnLst/>
            <a:rect l="l" t="t" r="r" b="b"/>
            <a:pathLst>
              <a:path w="1551940" h="734694">
                <a:moveTo>
                  <a:pt x="1478026" y="0"/>
                </a:moveTo>
                <a:lnTo>
                  <a:pt x="73405" y="0"/>
                </a:lnTo>
                <a:lnTo>
                  <a:pt x="44844" y="5772"/>
                </a:lnTo>
                <a:lnTo>
                  <a:pt x="21510" y="21510"/>
                </a:lnTo>
                <a:lnTo>
                  <a:pt x="5772" y="44844"/>
                </a:lnTo>
                <a:lnTo>
                  <a:pt x="0" y="73406"/>
                </a:lnTo>
                <a:lnTo>
                  <a:pt x="0" y="661162"/>
                </a:lnTo>
                <a:lnTo>
                  <a:pt x="5772" y="689723"/>
                </a:lnTo>
                <a:lnTo>
                  <a:pt x="21510" y="713057"/>
                </a:lnTo>
                <a:lnTo>
                  <a:pt x="44844" y="728795"/>
                </a:lnTo>
                <a:lnTo>
                  <a:pt x="73405" y="734568"/>
                </a:lnTo>
                <a:lnTo>
                  <a:pt x="1478026" y="734568"/>
                </a:lnTo>
                <a:lnTo>
                  <a:pt x="1506587" y="728795"/>
                </a:lnTo>
                <a:lnTo>
                  <a:pt x="1529921" y="713057"/>
                </a:lnTo>
                <a:lnTo>
                  <a:pt x="1545659" y="689723"/>
                </a:lnTo>
                <a:lnTo>
                  <a:pt x="1551431" y="661162"/>
                </a:lnTo>
                <a:lnTo>
                  <a:pt x="1551431" y="73406"/>
                </a:lnTo>
                <a:lnTo>
                  <a:pt x="1545659" y="44844"/>
                </a:lnTo>
                <a:lnTo>
                  <a:pt x="1529921" y="21510"/>
                </a:lnTo>
                <a:lnTo>
                  <a:pt x="1506587" y="5772"/>
                </a:lnTo>
                <a:lnTo>
                  <a:pt x="1478026" y="0"/>
                </a:lnTo>
                <a:close/>
              </a:path>
            </a:pathLst>
          </a:custGeom>
          <a:solidFill>
            <a:srgbClr val="1137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0229850" y="2405887"/>
            <a:ext cx="1016000" cy="393700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700" marR="5080">
              <a:lnSpc>
                <a:spcPts val="1340"/>
              </a:lnSpc>
              <a:spcBef>
                <a:spcPts val="320"/>
              </a:spcBef>
            </a:pP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Verification</a:t>
            </a:r>
            <a:r>
              <a:rPr sz="13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300" spc="-2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300" spc="-10" dirty="0">
                <a:solidFill>
                  <a:srgbClr val="FFFFFF"/>
                </a:solidFill>
                <a:latin typeface="Arial"/>
                <a:cs typeface="Arial"/>
              </a:rPr>
              <a:t>Correction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10457433" y="2834385"/>
            <a:ext cx="1567180" cy="2515235"/>
            <a:chOff x="10457433" y="2834385"/>
            <a:chExt cx="1567180" cy="2515235"/>
          </a:xfrm>
        </p:grpSpPr>
        <p:sp>
          <p:nvSpPr>
            <p:cNvPr id="33" name="object 33"/>
            <p:cNvSpPr/>
            <p:nvPr/>
          </p:nvSpPr>
          <p:spPr>
            <a:xfrm>
              <a:off x="10463783" y="2840735"/>
              <a:ext cx="1554480" cy="2502535"/>
            </a:xfrm>
            <a:custGeom>
              <a:avLst/>
              <a:gdLst/>
              <a:ahLst/>
              <a:cxnLst/>
              <a:rect l="l" t="t" r="r" b="b"/>
              <a:pathLst>
                <a:path w="1554479" h="2502535">
                  <a:moveTo>
                    <a:pt x="1399032" y="0"/>
                  </a:moveTo>
                  <a:lnTo>
                    <a:pt x="155448" y="0"/>
                  </a:lnTo>
                  <a:lnTo>
                    <a:pt x="106314" y="7924"/>
                  </a:lnTo>
                  <a:lnTo>
                    <a:pt x="63642" y="29992"/>
                  </a:lnTo>
                  <a:lnTo>
                    <a:pt x="29992" y="63642"/>
                  </a:lnTo>
                  <a:lnTo>
                    <a:pt x="7924" y="106314"/>
                  </a:lnTo>
                  <a:lnTo>
                    <a:pt x="0" y="155448"/>
                  </a:lnTo>
                  <a:lnTo>
                    <a:pt x="0" y="2346960"/>
                  </a:lnTo>
                  <a:lnTo>
                    <a:pt x="7924" y="2396093"/>
                  </a:lnTo>
                  <a:lnTo>
                    <a:pt x="29992" y="2438765"/>
                  </a:lnTo>
                  <a:lnTo>
                    <a:pt x="63642" y="2472415"/>
                  </a:lnTo>
                  <a:lnTo>
                    <a:pt x="106314" y="2494483"/>
                  </a:lnTo>
                  <a:lnTo>
                    <a:pt x="155448" y="2502408"/>
                  </a:lnTo>
                  <a:lnTo>
                    <a:pt x="1399032" y="2502408"/>
                  </a:lnTo>
                  <a:lnTo>
                    <a:pt x="1448165" y="2494483"/>
                  </a:lnTo>
                  <a:lnTo>
                    <a:pt x="1490837" y="2472415"/>
                  </a:lnTo>
                  <a:lnTo>
                    <a:pt x="1524487" y="2438765"/>
                  </a:lnTo>
                  <a:lnTo>
                    <a:pt x="1546555" y="2396093"/>
                  </a:lnTo>
                  <a:lnTo>
                    <a:pt x="1554480" y="2346960"/>
                  </a:lnTo>
                  <a:lnTo>
                    <a:pt x="1554480" y="155448"/>
                  </a:lnTo>
                  <a:lnTo>
                    <a:pt x="1546555" y="106314"/>
                  </a:lnTo>
                  <a:lnTo>
                    <a:pt x="1524487" y="63642"/>
                  </a:lnTo>
                  <a:lnTo>
                    <a:pt x="1490837" y="29992"/>
                  </a:lnTo>
                  <a:lnTo>
                    <a:pt x="1448165" y="7924"/>
                  </a:lnTo>
                  <a:lnTo>
                    <a:pt x="139903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0463783" y="2840735"/>
              <a:ext cx="1554480" cy="2502535"/>
            </a:xfrm>
            <a:custGeom>
              <a:avLst/>
              <a:gdLst/>
              <a:ahLst/>
              <a:cxnLst/>
              <a:rect l="l" t="t" r="r" b="b"/>
              <a:pathLst>
                <a:path w="1554479" h="2502535">
                  <a:moveTo>
                    <a:pt x="0" y="155448"/>
                  </a:moveTo>
                  <a:lnTo>
                    <a:pt x="7924" y="106314"/>
                  </a:lnTo>
                  <a:lnTo>
                    <a:pt x="29992" y="63642"/>
                  </a:lnTo>
                  <a:lnTo>
                    <a:pt x="63642" y="29992"/>
                  </a:lnTo>
                  <a:lnTo>
                    <a:pt x="106314" y="7924"/>
                  </a:lnTo>
                  <a:lnTo>
                    <a:pt x="155448" y="0"/>
                  </a:lnTo>
                  <a:lnTo>
                    <a:pt x="1399032" y="0"/>
                  </a:lnTo>
                  <a:lnTo>
                    <a:pt x="1448165" y="7924"/>
                  </a:lnTo>
                  <a:lnTo>
                    <a:pt x="1490837" y="29992"/>
                  </a:lnTo>
                  <a:lnTo>
                    <a:pt x="1524487" y="63642"/>
                  </a:lnTo>
                  <a:lnTo>
                    <a:pt x="1546555" y="106314"/>
                  </a:lnTo>
                  <a:lnTo>
                    <a:pt x="1554480" y="155448"/>
                  </a:lnTo>
                  <a:lnTo>
                    <a:pt x="1554480" y="2346960"/>
                  </a:lnTo>
                  <a:lnTo>
                    <a:pt x="1546555" y="2396093"/>
                  </a:lnTo>
                  <a:lnTo>
                    <a:pt x="1524487" y="2438765"/>
                  </a:lnTo>
                  <a:lnTo>
                    <a:pt x="1490837" y="2472415"/>
                  </a:lnTo>
                  <a:lnTo>
                    <a:pt x="1448165" y="2494483"/>
                  </a:lnTo>
                  <a:lnTo>
                    <a:pt x="1399032" y="2502408"/>
                  </a:lnTo>
                  <a:lnTo>
                    <a:pt x="155448" y="2502408"/>
                  </a:lnTo>
                  <a:lnTo>
                    <a:pt x="106314" y="2494483"/>
                  </a:lnTo>
                  <a:lnTo>
                    <a:pt x="63642" y="2472415"/>
                  </a:lnTo>
                  <a:lnTo>
                    <a:pt x="29992" y="2438765"/>
                  </a:lnTo>
                  <a:lnTo>
                    <a:pt x="7924" y="2396093"/>
                  </a:lnTo>
                  <a:lnTo>
                    <a:pt x="0" y="2346960"/>
                  </a:lnTo>
                  <a:lnTo>
                    <a:pt x="0" y="155448"/>
                  </a:lnTo>
                  <a:close/>
                </a:path>
              </a:pathLst>
            </a:custGeom>
            <a:ln w="12700">
              <a:solidFill>
                <a:srgbClr val="1137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10593069" y="3139567"/>
            <a:ext cx="1268730" cy="1988820"/>
          </a:xfrm>
          <a:prstGeom prst="rect">
            <a:avLst/>
          </a:prstGeom>
        </p:spPr>
        <p:txBody>
          <a:bodyPr vert="horz" wrap="square" lIns="0" tIns="39370" rIns="0" bIns="0" rtlCol="0">
            <a:spAutoFit/>
          </a:bodyPr>
          <a:lstStyle/>
          <a:p>
            <a:pPr marL="128270" marR="13335" indent="-116205">
              <a:lnSpc>
                <a:spcPct val="86200"/>
              </a:lnSpc>
              <a:spcBef>
                <a:spcPts val="310"/>
              </a:spcBef>
              <a:buChar char="•"/>
              <a:tabLst>
                <a:tab pos="128270" algn="l"/>
              </a:tabLst>
            </a:pP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Confirmation</a:t>
            </a:r>
            <a:r>
              <a:rPr sz="1300" spc="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spc="-25" dirty="0">
                <a:solidFill>
                  <a:srgbClr val="11375B"/>
                </a:solidFill>
                <a:latin typeface="Arial"/>
                <a:cs typeface="Arial"/>
              </a:rPr>
              <a:t>of </a:t>
            </a: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child-specific correction</a:t>
            </a:r>
            <a:endParaRPr sz="1300">
              <a:latin typeface="Arial"/>
              <a:cs typeface="Arial"/>
            </a:endParaRPr>
          </a:p>
          <a:p>
            <a:pPr marL="128270" marR="10160" indent="-116205">
              <a:lnSpc>
                <a:spcPct val="86200"/>
              </a:lnSpc>
              <a:spcBef>
                <a:spcPts val="240"/>
              </a:spcBef>
              <a:buChar char="•"/>
              <a:tabLst>
                <a:tab pos="128270" algn="l"/>
              </a:tabLst>
            </a:pP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Subsequent </a:t>
            </a:r>
            <a:r>
              <a:rPr sz="1300" spc="-20" dirty="0">
                <a:solidFill>
                  <a:srgbClr val="11375B"/>
                </a:solidFill>
                <a:latin typeface="Arial"/>
                <a:cs typeface="Arial"/>
              </a:rPr>
              <a:t>data </a:t>
            </a: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review/analysis 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shows</a:t>
            </a:r>
            <a:r>
              <a:rPr sz="13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spc="-20" dirty="0">
                <a:solidFill>
                  <a:srgbClr val="11375B"/>
                </a:solidFill>
                <a:latin typeface="Arial"/>
                <a:cs typeface="Arial"/>
              </a:rPr>
              <a:t>100%</a:t>
            </a:r>
            <a:endParaRPr sz="1300">
              <a:latin typeface="Arial"/>
              <a:cs typeface="Arial"/>
            </a:endParaRPr>
          </a:p>
          <a:p>
            <a:pPr marL="128270" marR="5080" indent="-116205">
              <a:lnSpc>
                <a:spcPct val="86200"/>
              </a:lnSpc>
              <a:spcBef>
                <a:spcPts val="215"/>
              </a:spcBef>
              <a:buChar char="•"/>
              <a:tabLst>
                <a:tab pos="128270" algn="l"/>
              </a:tabLst>
            </a:pP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Completion</a:t>
            </a:r>
            <a:r>
              <a:rPr sz="1300" spc="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spc="-25" dirty="0">
                <a:solidFill>
                  <a:srgbClr val="11375B"/>
                </a:solidFill>
                <a:latin typeface="Arial"/>
                <a:cs typeface="Arial"/>
              </a:rPr>
              <a:t>of 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all</a:t>
            </a:r>
            <a:r>
              <a:rPr sz="13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other corrective </a:t>
            </a:r>
            <a:r>
              <a:rPr sz="1300" dirty="0">
                <a:solidFill>
                  <a:srgbClr val="11375B"/>
                </a:solidFill>
                <a:latin typeface="Arial"/>
                <a:cs typeface="Arial"/>
              </a:rPr>
              <a:t>action</a:t>
            </a:r>
            <a:r>
              <a:rPr sz="13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300" spc="-10" dirty="0">
                <a:solidFill>
                  <a:srgbClr val="11375B"/>
                </a:solidFill>
                <a:latin typeface="Arial"/>
                <a:cs typeface="Arial"/>
              </a:rPr>
              <a:t>activities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37" name="object 3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38" name="object 3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  <p:sp>
        <p:nvSpPr>
          <p:cNvPr id="36" name="object 36"/>
          <p:cNvSpPr txBox="1">
            <a:spLocks noGrp="1"/>
          </p:cNvSpPr>
          <p:nvPr>
            <p:ph type="title"/>
          </p:nvPr>
        </p:nvSpPr>
        <p:spPr>
          <a:xfrm>
            <a:off x="339953" y="190957"/>
            <a:ext cx="822769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822575" algn="l"/>
              </a:tabLst>
            </a:pPr>
            <a:r>
              <a:rPr dirty="0"/>
              <a:t>SPOE</a:t>
            </a:r>
            <a:r>
              <a:rPr spc="-120" dirty="0"/>
              <a:t> </a:t>
            </a:r>
            <a:r>
              <a:rPr spc="-20" dirty="0"/>
              <a:t>(EIS</a:t>
            </a:r>
            <a:r>
              <a:rPr dirty="0"/>
              <a:t>	Program)</a:t>
            </a:r>
            <a:r>
              <a:rPr spc="-75" dirty="0"/>
              <a:t> </a:t>
            </a:r>
            <a:r>
              <a:rPr spc="-10" dirty="0"/>
              <a:t>Monitoring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8548" rIns="0" bIns="0" rtlCol="0">
            <a:spAutoFit/>
          </a:bodyPr>
          <a:lstStyle/>
          <a:p>
            <a:pPr marL="109220">
              <a:lnSpc>
                <a:spcPct val="100000"/>
              </a:lnSpc>
              <a:spcBef>
                <a:spcPts val="100"/>
              </a:spcBef>
            </a:pPr>
            <a:r>
              <a:rPr dirty="0"/>
              <a:t>Provider</a:t>
            </a:r>
            <a:r>
              <a:rPr spc="-60" dirty="0"/>
              <a:t> </a:t>
            </a:r>
            <a:r>
              <a:rPr dirty="0"/>
              <a:t>Agency</a:t>
            </a:r>
            <a:r>
              <a:rPr spc="-70" dirty="0"/>
              <a:t> </a:t>
            </a:r>
            <a:r>
              <a:rPr spc="-10" dirty="0"/>
              <a:t>Monitoring</a:t>
            </a:r>
          </a:p>
        </p:txBody>
      </p:sp>
      <p:sp>
        <p:nvSpPr>
          <p:cNvPr id="3" name="object 3"/>
          <p:cNvSpPr/>
          <p:nvPr/>
        </p:nvSpPr>
        <p:spPr>
          <a:xfrm>
            <a:off x="1469136" y="1856232"/>
            <a:ext cx="2609215" cy="701040"/>
          </a:xfrm>
          <a:custGeom>
            <a:avLst/>
            <a:gdLst/>
            <a:ahLst/>
            <a:cxnLst/>
            <a:rect l="l" t="t" r="r" b="b"/>
            <a:pathLst>
              <a:path w="2609215" h="701039">
                <a:moveTo>
                  <a:pt x="2538984" y="0"/>
                </a:moveTo>
                <a:lnTo>
                  <a:pt x="70103" y="0"/>
                </a:lnTo>
                <a:lnTo>
                  <a:pt x="42808" y="5506"/>
                </a:lnTo>
                <a:lnTo>
                  <a:pt x="20526" y="20526"/>
                </a:lnTo>
                <a:lnTo>
                  <a:pt x="5506" y="42808"/>
                </a:lnTo>
                <a:lnTo>
                  <a:pt x="0" y="70103"/>
                </a:lnTo>
                <a:lnTo>
                  <a:pt x="0" y="630935"/>
                </a:lnTo>
                <a:lnTo>
                  <a:pt x="5506" y="658231"/>
                </a:lnTo>
                <a:lnTo>
                  <a:pt x="20526" y="680513"/>
                </a:lnTo>
                <a:lnTo>
                  <a:pt x="42808" y="695533"/>
                </a:lnTo>
                <a:lnTo>
                  <a:pt x="70103" y="701039"/>
                </a:lnTo>
                <a:lnTo>
                  <a:pt x="2538984" y="701039"/>
                </a:lnTo>
                <a:lnTo>
                  <a:pt x="2566279" y="695533"/>
                </a:lnTo>
                <a:lnTo>
                  <a:pt x="2588561" y="680513"/>
                </a:lnTo>
                <a:lnTo>
                  <a:pt x="2603581" y="658231"/>
                </a:lnTo>
                <a:lnTo>
                  <a:pt x="2609088" y="630935"/>
                </a:lnTo>
                <a:lnTo>
                  <a:pt x="2609088" y="70103"/>
                </a:lnTo>
                <a:lnTo>
                  <a:pt x="2603581" y="42808"/>
                </a:lnTo>
                <a:lnTo>
                  <a:pt x="2588561" y="20526"/>
                </a:lnTo>
                <a:lnTo>
                  <a:pt x="2566279" y="5506"/>
                </a:lnTo>
                <a:lnTo>
                  <a:pt x="2538984" y="0"/>
                </a:lnTo>
                <a:close/>
              </a:path>
            </a:pathLst>
          </a:custGeom>
          <a:solidFill>
            <a:srgbClr val="1137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542414" y="1898980"/>
            <a:ext cx="2085339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Biennial</a:t>
            </a:r>
            <a:r>
              <a:rPr sz="1600" b="1" spc="-11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Agency</a:t>
            </a:r>
            <a:r>
              <a:rPr sz="1600" b="1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Visit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779777" y="2316226"/>
            <a:ext cx="3807460" cy="2633980"/>
            <a:chOff x="1779777" y="2316226"/>
            <a:chExt cx="3807460" cy="2633980"/>
          </a:xfrm>
        </p:grpSpPr>
        <p:sp>
          <p:nvSpPr>
            <p:cNvPr id="6" name="object 6"/>
            <p:cNvSpPr/>
            <p:nvPr/>
          </p:nvSpPr>
          <p:spPr>
            <a:xfrm>
              <a:off x="1786127" y="2322576"/>
              <a:ext cx="3794760" cy="2621280"/>
            </a:xfrm>
            <a:custGeom>
              <a:avLst/>
              <a:gdLst/>
              <a:ahLst/>
              <a:cxnLst/>
              <a:rect l="l" t="t" r="r" b="b"/>
              <a:pathLst>
                <a:path w="3794760" h="2621279">
                  <a:moveTo>
                    <a:pt x="3532632" y="0"/>
                  </a:moveTo>
                  <a:lnTo>
                    <a:pt x="262128" y="0"/>
                  </a:lnTo>
                  <a:lnTo>
                    <a:pt x="215007" y="4222"/>
                  </a:lnTo>
                  <a:lnTo>
                    <a:pt x="170658" y="16398"/>
                  </a:lnTo>
                  <a:lnTo>
                    <a:pt x="129822" y="35785"/>
                  </a:lnTo>
                  <a:lnTo>
                    <a:pt x="93237" y="61645"/>
                  </a:lnTo>
                  <a:lnTo>
                    <a:pt x="61645" y="93237"/>
                  </a:lnTo>
                  <a:lnTo>
                    <a:pt x="35785" y="129822"/>
                  </a:lnTo>
                  <a:lnTo>
                    <a:pt x="16398" y="170658"/>
                  </a:lnTo>
                  <a:lnTo>
                    <a:pt x="4222" y="215007"/>
                  </a:lnTo>
                  <a:lnTo>
                    <a:pt x="0" y="262127"/>
                  </a:lnTo>
                  <a:lnTo>
                    <a:pt x="0" y="2359152"/>
                  </a:lnTo>
                  <a:lnTo>
                    <a:pt x="4222" y="2406272"/>
                  </a:lnTo>
                  <a:lnTo>
                    <a:pt x="16398" y="2450621"/>
                  </a:lnTo>
                  <a:lnTo>
                    <a:pt x="35785" y="2491457"/>
                  </a:lnTo>
                  <a:lnTo>
                    <a:pt x="61645" y="2528042"/>
                  </a:lnTo>
                  <a:lnTo>
                    <a:pt x="93237" y="2559634"/>
                  </a:lnTo>
                  <a:lnTo>
                    <a:pt x="129822" y="2585494"/>
                  </a:lnTo>
                  <a:lnTo>
                    <a:pt x="170658" y="2604881"/>
                  </a:lnTo>
                  <a:lnTo>
                    <a:pt x="215007" y="2617057"/>
                  </a:lnTo>
                  <a:lnTo>
                    <a:pt x="262128" y="2621280"/>
                  </a:lnTo>
                  <a:lnTo>
                    <a:pt x="3532632" y="2621280"/>
                  </a:lnTo>
                  <a:lnTo>
                    <a:pt x="3579752" y="2617057"/>
                  </a:lnTo>
                  <a:lnTo>
                    <a:pt x="3624101" y="2604881"/>
                  </a:lnTo>
                  <a:lnTo>
                    <a:pt x="3664937" y="2585494"/>
                  </a:lnTo>
                  <a:lnTo>
                    <a:pt x="3701522" y="2559634"/>
                  </a:lnTo>
                  <a:lnTo>
                    <a:pt x="3733114" y="2528042"/>
                  </a:lnTo>
                  <a:lnTo>
                    <a:pt x="3758974" y="2491457"/>
                  </a:lnTo>
                  <a:lnTo>
                    <a:pt x="3778361" y="2450621"/>
                  </a:lnTo>
                  <a:lnTo>
                    <a:pt x="3790537" y="2406272"/>
                  </a:lnTo>
                  <a:lnTo>
                    <a:pt x="3794760" y="2359152"/>
                  </a:lnTo>
                  <a:lnTo>
                    <a:pt x="3794760" y="262127"/>
                  </a:lnTo>
                  <a:lnTo>
                    <a:pt x="3790537" y="215007"/>
                  </a:lnTo>
                  <a:lnTo>
                    <a:pt x="3778361" y="170658"/>
                  </a:lnTo>
                  <a:lnTo>
                    <a:pt x="3758974" y="129822"/>
                  </a:lnTo>
                  <a:lnTo>
                    <a:pt x="3733114" y="93237"/>
                  </a:lnTo>
                  <a:lnTo>
                    <a:pt x="3701522" y="61645"/>
                  </a:lnTo>
                  <a:lnTo>
                    <a:pt x="3664937" y="35785"/>
                  </a:lnTo>
                  <a:lnTo>
                    <a:pt x="3624101" y="16398"/>
                  </a:lnTo>
                  <a:lnTo>
                    <a:pt x="3579752" y="4222"/>
                  </a:lnTo>
                  <a:lnTo>
                    <a:pt x="353263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786127" y="2322576"/>
              <a:ext cx="3794760" cy="2621280"/>
            </a:xfrm>
            <a:custGeom>
              <a:avLst/>
              <a:gdLst/>
              <a:ahLst/>
              <a:cxnLst/>
              <a:rect l="l" t="t" r="r" b="b"/>
              <a:pathLst>
                <a:path w="3794760" h="2621279">
                  <a:moveTo>
                    <a:pt x="0" y="262127"/>
                  </a:moveTo>
                  <a:lnTo>
                    <a:pt x="4222" y="215007"/>
                  </a:lnTo>
                  <a:lnTo>
                    <a:pt x="16398" y="170658"/>
                  </a:lnTo>
                  <a:lnTo>
                    <a:pt x="35785" y="129822"/>
                  </a:lnTo>
                  <a:lnTo>
                    <a:pt x="61645" y="93237"/>
                  </a:lnTo>
                  <a:lnTo>
                    <a:pt x="93237" y="61645"/>
                  </a:lnTo>
                  <a:lnTo>
                    <a:pt x="129822" y="35785"/>
                  </a:lnTo>
                  <a:lnTo>
                    <a:pt x="170658" y="16398"/>
                  </a:lnTo>
                  <a:lnTo>
                    <a:pt x="215007" y="4222"/>
                  </a:lnTo>
                  <a:lnTo>
                    <a:pt x="262128" y="0"/>
                  </a:lnTo>
                  <a:lnTo>
                    <a:pt x="3532632" y="0"/>
                  </a:lnTo>
                  <a:lnTo>
                    <a:pt x="3579752" y="4222"/>
                  </a:lnTo>
                  <a:lnTo>
                    <a:pt x="3624101" y="16398"/>
                  </a:lnTo>
                  <a:lnTo>
                    <a:pt x="3664937" y="35785"/>
                  </a:lnTo>
                  <a:lnTo>
                    <a:pt x="3701522" y="61645"/>
                  </a:lnTo>
                  <a:lnTo>
                    <a:pt x="3733114" y="93237"/>
                  </a:lnTo>
                  <a:lnTo>
                    <a:pt x="3758974" y="129822"/>
                  </a:lnTo>
                  <a:lnTo>
                    <a:pt x="3778361" y="170658"/>
                  </a:lnTo>
                  <a:lnTo>
                    <a:pt x="3790537" y="215007"/>
                  </a:lnTo>
                  <a:lnTo>
                    <a:pt x="3794760" y="262127"/>
                  </a:lnTo>
                  <a:lnTo>
                    <a:pt x="3794760" y="2359152"/>
                  </a:lnTo>
                  <a:lnTo>
                    <a:pt x="3790537" y="2406272"/>
                  </a:lnTo>
                  <a:lnTo>
                    <a:pt x="3778361" y="2450621"/>
                  </a:lnTo>
                  <a:lnTo>
                    <a:pt x="3758974" y="2491457"/>
                  </a:lnTo>
                  <a:lnTo>
                    <a:pt x="3733114" y="2528042"/>
                  </a:lnTo>
                  <a:lnTo>
                    <a:pt x="3701522" y="2559634"/>
                  </a:lnTo>
                  <a:lnTo>
                    <a:pt x="3664937" y="2585494"/>
                  </a:lnTo>
                  <a:lnTo>
                    <a:pt x="3624101" y="2604881"/>
                  </a:lnTo>
                  <a:lnTo>
                    <a:pt x="3579752" y="2617057"/>
                  </a:lnTo>
                  <a:lnTo>
                    <a:pt x="3532632" y="2621280"/>
                  </a:lnTo>
                  <a:lnTo>
                    <a:pt x="262128" y="2621280"/>
                  </a:lnTo>
                  <a:lnTo>
                    <a:pt x="215007" y="2617057"/>
                  </a:lnTo>
                  <a:lnTo>
                    <a:pt x="170658" y="2604881"/>
                  </a:lnTo>
                  <a:lnTo>
                    <a:pt x="129822" y="2585494"/>
                  </a:lnTo>
                  <a:lnTo>
                    <a:pt x="93237" y="2559634"/>
                  </a:lnTo>
                  <a:lnTo>
                    <a:pt x="61645" y="2528042"/>
                  </a:lnTo>
                  <a:lnTo>
                    <a:pt x="35785" y="2491457"/>
                  </a:lnTo>
                  <a:lnTo>
                    <a:pt x="16398" y="2450621"/>
                  </a:lnTo>
                  <a:lnTo>
                    <a:pt x="4222" y="2406272"/>
                  </a:lnTo>
                  <a:lnTo>
                    <a:pt x="0" y="2359152"/>
                  </a:lnTo>
                  <a:lnTo>
                    <a:pt x="0" y="262127"/>
                  </a:lnTo>
                  <a:close/>
                </a:path>
              </a:pathLst>
            </a:custGeom>
            <a:ln w="12700">
              <a:solidFill>
                <a:srgbClr val="1137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971548" y="2669539"/>
            <a:ext cx="3289300" cy="74612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8270" marR="5080" indent="-116205">
              <a:lnSpc>
                <a:spcPts val="1730"/>
              </a:lnSpc>
              <a:spcBef>
                <a:spcPts val="325"/>
              </a:spcBef>
              <a:buChar char="•"/>
              <a:tabLst>
                <a:tab pos="12827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Qualitative</a:t>
            </a:r>
            <a:r>
              <a:rPr sz="1600" spc="-8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interviews</a:t>
            </a:r>
            <a:r>
              <a:rPr sz="16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with</a:t>
            </a:r>
            <a:r>
              <a:rPr sz="16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Provider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Agency</a:t>
            </a:r>
            <a:r>
              <a:rPr sz="16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leadership</a:t>
            </a:r>
            <a:endParaRPr sz="1600">
              <a:latin typeface="Arial"/>
              <a:cs typeface="Arial"/>
            </a:endParaRPr>
          </a:p>
          <a:p>
            <a:pPr marL="128270" indent="-115570">
              <a:lnSpc>
                <a:spcPct val="100000"/>
              </a:lnSpc>
              <a:spcBef>
                <a:spcPts val="65"/>
              </a:spcBef>
              <a:buChar char="•"/>
              <a:tabLst>
                <a:tab pos="12827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Quality</a:t>
            </a:r>
            <a:r>
              <a:rPr sz="16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review</a:t>
            </a:r>
            <a:r>
              <a:rPr sz="16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6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Service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11375B"/>
                </a:solidFill>
                <a:latin typeface="Arial"/>
                <a:cs typeface="Arial"/>
              </a:rPr>
              <a:t>Logs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047232" y="1856232"/>
            <a:ext cx="2472055" cy="704215"/>
          </a:xfrm>
          <a:custGeom>
            <a:avLst/>
            <a:gdLst/>
            <a:ahLst/>
            <a:cxnLst/>
            <a:rect l="l" t="t" r="r" b="b"/>
            <a:pathLst>
              <a:path w="2472054" h="704214">
                <a:moveTo>
                  <a:pt x="2401569" y="0"/>
                </a:moveTo>
                <a:lnTo>
                  <a:pt x="70357" y="0"/>
                </a:lnTo>
                <a:lnTo>
                  <a:pt x="42969" y="5528"/>
                </a:lnTo>
                <a:lnTo>
                  <a:pt x="20605" y="20605"/>
                </a:lnTo>
                <a:lnTo>
                  <a:pt x="5528" y="42969"/>
                </a:lnTo>
                <a:lnTo>
                  <a:pt x="0" y="70357"/>
                </a:lnTo>
                <a:lnTo>
                  <a:pt x="0" y="633729"/>
                </a:lnTo>
                <a:lnTo>
                  <a:pt x="5528" y="661118"/>
                </a:lnTo>
                <a:lnTo>
                  <a:pt x="20605" y="683482"/>
                </a:lnTo>
                <a:lnTo>
                  <a:pt x="42969" y="698559"/>
                </a:lnTo>
                <a:lnTo>
                  <a:pt x="70357" y="704088"/>
                </a:lnTo>
                <a:lnTo>
                  <a:pt x="2401569" y="704088"/>
                </a:lnTo>
                <a:lnTo>
                  <a:pt x="2428958" y="698559"/>
                </a:lnTo>
                <a:lnTo>
                  <a:pt x="2451322" y="683482"/>
                </a:lnTo>
                <a:lnTo>
                  <a:pt x="2466399" y="661118"/>
                </a:lnTo>
                <a:lnTo>
                  <a:pt x="2471927" y="633729"/>
                </a:lnTo>
                <a:lnTo>
                  <a:pt x="2471927" y="70357"/>
                </a:lnTo>
                <a:lnTo>
                  <a:pt x="2466399" y="42969"/>
                </a:lnTo>
                <a:lnTo>
                  <a:pt x="2451322" y="20605"/>
                </a:lnTo>
                <a:lnTo>
                  <a:pt x="2428958" y="5528"/>
                </a:lnTo>
                <a:lnTo>
                  <a:pt x="2401569" y="0"/>
                </a:lnTo>
                <a:close/>
              </a:path>
            </a:pathLst>
          </a:custGeom>
          <a:solidFill>
            <a:srgbClr val="1137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122923" y="1898980"/>
            <a:ext cx="112077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FSSA</a:t>
            </a:r>
            <a:r>
              <a:rPr sz="1600" b="1" spc="-1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Audit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6360921" y="2316226"/>
            <a:ext cx="3804920" cy="2633980"/>
            <a:chOff x="6360921" y="2316226"/>
            <a:chExt cx="3804920" cy="2633980"/>
          </a:xfrm>
        </p:grpSpPr>
        <p:sp>
          <p:nvSpPr>
            <p:cNvPr id="12" name="object 12"/>
            <p:cNvSpPr/>
            <p:nvPr/>
          </p:nvSpPr>
          <p:spPr>
            <a:xfrm>
              <a:off x="6367271" y="2322576"/>
              <a:ext cx="3792220" cy="2621280"/>
            </a:xfrm>
            <a:custGeom>
              <a:avLst/>
              <a:gdLst/>
              <a:ahLst/>
              <a:cxnLst/>
              <a:rect l="l" t="t" r="r" b="b"/>
              <a:pathLst>
                <a:path w="3792220" h="2621279">
                  <a:moveTo>
                    <a:pt x="3529583" y="0"/>
                  </a:moveTo>
                  <a:lnTo>
                    <a:pt x="262127" y="0"/>
                  </a:lnTo>
                  <a:lnTo>
                    <a:pt x="215007" y="4222"/>
                  </a:lnTo>
                  <a:lnTo>
                    <a:pt x="170658" y="16398"/>
                  </a:lnTo>
                  <a:lnTo>
                    <a:pt x="129822" y="35785"/>
                  </a:lnTo>
                  <a:lnTo>
                    <a:pt x="93237" y="61645"/>
                  </a:lnTo>
                  <a:lnTo>
                    <a:pt x="61645" y="93237"/>
                  </a:lnTo>
                  <a:lnTo>
                    <a:pt x="35785" y="129822"/>
                  </a:lnTo>
                  <a:lnTo>
                    <a:pt x="16398" y="170658"/>
                  </a:lnTo>
                  <a:lnTo>
                    <a:pt x="4222" y="215007"/>
                  </a:lnTo>
                  <a:lnTo>
                    <a:pt x="0" y="262127"/>
                  </a:lnTo>
                  <a:lnTo>
                    <a:pt x="0" y="2359152"/>
                  </a:lnTo>
                  <a:lnTo>
                    <a:pt x="4222" y="2406272"/>
                  </a:lnTo>
                  <a:lnTo>
                    <a:pt x="16398" y="2450621"/>
                  </a:lnTo>
                  <a:lnTo>
                    <a:pt x="35785" y="2491457"/>
                  </a:lnTo>
                  <a:lnTo>
                    <a:pt x="61645" y="2528042"/>
                  </a:lnTo>
                  <a:lnTo>
                    <a:pt x="93237" y="2559634"/>
                  </a:lnTo>
                  <a:lnTo>
                    <a:pt x="129822" y="2585494"/>
                  </a:lnTo>
                  <a:lnTo>
                    <a:pt x="170658" y="2604881"/>
                  </a:lnTo>
                  <a:lnTo>
                    <a:pt x="215007" y="2617057"/>
                  </a:lnTo>
                  <a:lnTo>
                    <a:pt x="262127" y="2621280"/>
                  </a:lnTo>
                  <a:lnTo>
                    <a:pt x="3529583" y="2621280"/>
                  </a:lnTo>
                  <a:lnTo>
                    <a:pt x="3576704" y="2617057"/>
                  </a:lnTo>
                  <a:lnTo>
                    <a:pt x="3621053" y="2604881"/>
                  </a:lnTo>
                  <a:lnTo>
                    <a:pt x="3661889" y="2585494"/>
                  </a:lnTo>
                  <a:lnTo>
                    <a:pt x="3698474" y="2559634"/>
                  </a:lnTo>
                  <a:lnTo>
                    <a:pt x="3730066" y="2528042"/>
                  </a:lnTo>
                  <a:lnTo>
                    <a:pt x="3755926" y="2491457"/>
                  </a:lnTo>
                  <a:lnTo>
                    <a:pt x="3775313" y="2450621"/>
                  </a:lnTo>
                  <a:lnTo>
                    <a:pt x="3787489" y="2406272"/>
                  </a:lnTo>
                  <a:lnTo>
                    <a:pt x="3791711" y="2359152"/>
                  </a:lnTo>
                  <a:lnTo>
                    <a:pt x="3791711" y="262127"/>
                  </a:lnTo>
                  <a:lnTo>
                    <a:pt x="3787489" y="215007"/>
                  </a:lnTo>
                  <a:lnTo>
                    <a:pt x="3775313" y="170658"/>
                  </a:lnTo>
                  <a:lnTo>
                    <a:pt x="3755926" y="129822"/>
                  </a:lnTo>
                  <a:lnTo>
                    <a:pt x="3730066" y="93237"/>
                  </a:lnTo>
                  <a:lnTo>
                    <a:pt x="3698474" y="61645"/>
                  </a:lnTo>
                  <a:lnTo>
                    <a:pt x="3661889" y="35785"/>
                  </a:lnTo>
                  <a:lnTo>
                    <a:pt x="3621053" y="16398"/>
                  </a:lnTo>
                  <a:lnTo>
                    <a:pt x="3576704" y="4222"/>
                  </a:lnTo>
                  <a:lnTo>
                    <a:pt x="352958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367271" y="2322576"/>
              <a:ext cx="3792220" cy="2621280"/>
            </a:xfrm>
            <a:custGeom>
              <a:avLst/>
              <a:gdLst/>
              <a:ahLst/>
              <a:cxnLst/>
              <a:rect l="l" t="t" r="r" b="b"/>
              <a:pathLst>
                <a:path w="3792220" h="2621279">
                  <a:moveTo>
                    <a:pt x="0" y="262127"/>
                  </a:moveTo>
                  <a:lnTo>
                    <a:pt x="4222" y="215007"/>
                  </a:lnTo>
                  <a:lnTo>
                    <a:pt x="16398" y="170658"/>
                  </a:lnTo>
                  <a:lnTo>
                    <a:pt x="35785" y="129822"/>
                  </a:lnTo>
                  <a:lnTo>
                    <a:pt x="61645" y="93237"/>
                  </a:lnTo>
                  <a:lnTo>
                    <a:pt x="93237" y="61645"/>
                  </a:lnTo>
                  <a:lnTo>
                    <a:pt x="129822" y="35785"/>
                  </a:lnTo>
                  <a:lnTo>
                    <a:pt x="170658" y="16398"/>
                  </a:lnTo>
                  <a:lnTo>
                    <a:pt x="215007" y="4222"/>
                  </a:lnTo>
                  <a:lnTo>
                    <a:pt x="262127" y="0"/>
                  </a:lnTo>
                  <a:lnTo>
                    <a:pt x="3529583" y="0"/>
                  </a:lnTo>
                  <a:lnTo>
                    <a:pt x="3576704" y="4222"/>
                  </a:lnTo>
                  <a:lnTo>
                    <a:pt x="3621053" y="16398"/>
                  </a:lnTo>
                  <a:lnTo>
                    <a:pt x="3661889" y="35785"/>
                  </a:lnTo>
                  <a:lnTo>
                    <a:pt x="3698474" y="61645"/>
                  </a:lnTo>
                  <a:lnTo>
                    <a:pt x="3730066" y="93237"/>
                  </a:lnTo>
                  <a:lnTo>
                    <a:pt x="3755926" y="129822"/>
                  </a:lnTo>
                  <a:lnTo>
                    <a:pt x="3775313" y="170658"/>
                  </a:lnTo>
                  <a:lnTo>
                    <a:pt x="3787489" y="215007"/>
                  </a:lnTo>
                  <a:lnTo>
                    <a:pt x="3791711" y="262127"/>
                  </a:lnTo>
                  <a:lnTo>
                    <a:pt x="3791711" y="2359152"/>
                  </a:lnTo>
                  <a:lnTo>
                    <a:pt x="3787489" y="2406272"/>
                  </a:lnTo>
                  <a:lnTo>
                    <a:pt x="3775313" y="2450621"/>
                  </a:lnTo>
                  <a:lnTo>
                    <a:pt x="3755926" y="2491457"/>
                  </a:lnTo>
                  <a:lnTo>
                    <a:pt x="3730066" y="2528042"/>
                  </a:lnTo>
                  <a:lnTo>
                    <a:pt x="3698474" y="2559634"/>
                  </a:lnTo>
                  <a:lnTo>
                    <a:pt x="3661889" y="2585494"/>
                  </a:lnTo>
                  <a:lnTo>
                    <a:pt x="3621053" y="2604881"/>
                  </a:lnTo>
                  <a:lnTo>
                    <a:pt x="3576704" y="2617057"/>
                  </a:lnTo>
                  <a:lnTo>
                    <a:pt x="3529583" y="2621280"/>
                  </a:lnTo>
                  <a:lnTo>
                    <a:pt x="262127" y="2621280"/>
                  </a:lnTo>
                  <a:lnTo>
                    <a:pt x="215007" y="2617057"/>
                  </a:lnTo>
                  <a:lnTo>
                    <a:pt x="170658" y="2604881"/>
                  </a:lnTo>
                  <a:lnTo>
                    <a:pt x="129822" y="2585494"/>
                  </a:lnTo>
                  <a:lnTo>
                    <a:pt x="93237" y="2559634"/>
                  </a:lnTo>
                  <a:lnTo>
                    <a:pt x="61645" y="2528042"/>
                  </a:lnTo>
                  <a:lnTo>
                    <a:pt x="35785" y="2491457"/>
                  </a:lnTo>
                  <a:lnTo>
                    <a:pt x="16398" y="2450621"/>
                  </a:lnTo>
                  <a:lnTo>
                    <a:pt x="4222" y="2406272"/>
                  </a:lnTo>
                  <a:lnTo>
                    <a:pt x="0" y="2359152"/>
                  </a:lnTo>
                  <a:lnTo>
                    <a:pt x="0" y="262127"/>
                  </a:lnTo>
                  <a:close/>
                </a:path>
              </a:pathLst>
            </a:custGeom>
            <a:ln w="12700">
              <a:solidFill>
                <a:srgbClr val="1137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552056" y="2636012"/>
            <a:ext cx="3380740" cy="12585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105"/>
              </a:spcBef>
              <a:buChar char="•"/>
              <a:tabLst>
                <a:tab pos="12827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Sample</a:t>
            </a:r>
            <a:r>
              <a:rPr sz="1600" spc="-7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of services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reviewed</a:t>
            </a:r>
            <a:endParaRPr sz="1600">
              <a:latin typeface="Arial"/>
              <a:cs typeface="Arial"/>
            </a:endParaRPr>
          </a:p>
          <a:p>
            <a:pPr marL="585470" lvl="1" indent="-115570">
              <a:lnSpc>
                <a:spcPct val="100000"/>
              </a:lnSpc>
              <a:spcBef>
                <a:spcPts val="95"/>
              </a:spcBef>
              <a:buChar char="•"/>
              <a:tabLst>
                <a:tab pos="585470" algn="l"/>
              </a:tabLst>
            </a:pP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Documentation</a:t>
            </a:r>
            <a:r>
              <a:rPr sz="1600" spc="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completion</a:t>
            </a:r>
            <a:endParaRPr sz="1600">
              <a:latin typeface="Arial"/>
              <a:cs typeface="Arial"/>
            </a:endParaRPr>
          </a:p>
          <a:p>
            <a:pPr marL="585470" lvl="1" indent="-115570">
              <a:lnSpc>
                <a:spcPct val="100000"/>
              </a:lnSpc>
              <a:spcBef>
                <a:spcPts val="100"/>
              </a:spcBef>
              <a:buChar char="•"/>
              <a:tabLst>
                <a:tab pos="585470" algn="l"/>
              </a:tabLst>
            </a:pP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Reasonableness</a:t>
            </a:r>
            <a:r>
              <a:rPr sz="16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600" spc="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drive</a:t>
            </a:r>
            <a:r>
              <a:rPr sz="1600" spc="1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11375B"/>
                </a:solidFill>
                <a:latin typeface="Arial"/>
                <a:cs typeface="Arial"/>
              </a:rPr>
              <a:t>times</a:t>
            </a:r>
            <a:endParaRPr sz="1600">
              <a:latin typeface="Arial"/>
              <a:cs typeface="Arial"/>
            </a:endParaRPr>
          </a:p>
          <a:p>
            <a:pPr marL="585470" marR="514984" lvl="1" indent="-116205">
              <a:lnSpc>
                <a:spcPts val="1730"/>
              </a:lnSpc>
              <a:spcBef>
                <a:spcPts val="310"/>
              </a:spcBef>
              <a:buChar char="•"/>
              <a:tabLst>
                <a:tab pos="58547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Applicable</a:t>
            </a:r>
            <a:r>
              <a:rPr sz="1600" spc="-8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eligibility/IFSP authorizations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46504" y="2097023"/>
            <a:ext cx="2548255" cy="710565"/>
          </a:xfrm>
          <a:custGeom>
            <a:avLst/>
            <a:gdLst/>
            <a:ahLst/>
            <a:cxnLst/>
            <a:rect l="l" t="t" r="r" b="b"/>
            <a:pathLst>
              <a:path w="2548254" h="710564">
                <a:moveTo>
                  <a:pt x="2477135" y="0"/>
                </a:moveTo>
                <a:lnTo>
                  <a:pt x="70993" y="0"/>
                </a:lnTo>
                <a:lnTo>
                  <a:pt x="43344" y="5574"/>
                </a:lnTo>
                <a:lnTo>
                  <a:pt x="20780" y="20780"/>
                </a:lnTo>
                <a:lnTo>
                  <a:pt x="5574" y="43344"/>
                </a:lnTo>
                <a:lnTo>
                  <a:pt x="0" y="70992"/>
                </a:lnTo>
                <a:lnTo>
                  <a:pt x="0" y="639190"/>
                </a:lnTo>
                <a:lnTo>
                  <a:pt x="5574" y="666839"/>
                </a:lnTo>
                <a:lnTo>
                  <a:pt x="20780" y="689403"/>
                </a:lnTo>
                <a:lnTo>
                  <a:pt x="43344" y="704609"/>
                </a:lnTo>
                <a:lnTo>
                  <a:pt x="70993" y="710184"/>
                </a:lnTo>
                <a:lnTo>
                  <a:pt x="2477135" y="710184"/>
                </a:lnTo>
                <a:lnTo>
                  <a:pt x="2504783" y="704609"/>
                </a:lnTo>
                <a:lnTo>
                  <a:pt x="2527347" y="689403"/>
                </a:lnTo>
                <a:lnTo>
                  <a:pt x="2542553" y="666839"/>
                </a:lnTo>
                <a:lnTo>
                  <a:pt x="2548128" y="639190"/>
                </a:lnTo>
                <a:lnTo>
                  <a:pt x="2548128" y="70992"/>
                </a:lnTo>
                <a:lnTo>
                  <a:pt x="2542553" y="43344"/>
                </a:lnTo>
                <a:lnTo>
                  <a:pt x="2527347" y="20780"/>
                </a:lnTo>
                <a:lnTo>
                  <a:pt x="2504783" y="5574"/>
                </a:lnTo>
                <a:lnTo>
                  <a:pt x="2477135" y="0"/>
                </a:lnTo>
                <a:close/>
              </a:path>
            </a:pathLst>
          </a:custGeom>
          <a:solidFill>
            <a:srgbClr val="1137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820926" y="2140407"/>
            <a:ext cx="1720214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Example</a:t>
            </a:r>
            <a:r>
              <a:rPr sz="1600" b="1" spc="-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Triggers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060194" y="2557017"/>
            <a:ext cx="3591560" cy="2362835"/>
            <a:chOff x="2060194" y="2557017"/>
            <a:chExt cx="3591560" cy="2362835"/>
          </a:xfrm>
        </p:grpSpPr>
        <p:sp>
          <p:nvSpPr>
            <p:cNvPr id="5" name="object 5"/>
            <p:cNvSpPr/>
            <p:nvPr/>
          </p:nvSpPr>
          <p:spPr>
            <a:xfrm>
              <a:off x="2066544" y="2563367"/>
              <a:ext cx="3578860" cy="2350135"/>
            </a:xfrm>
            <a:custGeom>
              <a:avLst/>
              <a:gdLst/>
              <a:ahLst/>
              <a:cxnLst/>
              <a:rect l="l" t="t" r="r" b="b"/>
              <a:pathLst>
                <a:path w="3578860" h="2350135">
                  <a:moveTo>
                    <a:pt x="3343402" y="0"/>
                  </a:moveTo>
                  <a:lnTo>
                    <a:pt x="234950" y="0"/>
                  </a:lnTo>
                  <a:lnTo>
                    <a:pt x="187589" y="4771"/>
                  </a:lnTo>
                  <a:lnTo>
                    <a:pt x="143482" y="18458"/>
                  </a:lnTo>
                  <a:lnTo>
                    <a:pt x="103571" y="40116"/>
                  </a:lnTo>
                  <a:lnTo>
                    <a:pt x="68802" y="68802"/>
                  </a:lnTo>
                  <a:lnTo>
                    <a:pt x="40116" y="103571"/>
                  </a:lnTo>
                  <a:lnTo>
                    <a:pt x="18458" y="143482"/>
                  </a:lnTo>
                  <a:lnTo>
                    <a:pt x="4771" y="187589"/>
                  </a:lnTo>
                  <a:lnTo>
                    <a:pt x="0" y="234950"/>
                  </a:lnTo>
                  <a:lnTo>
                    <a:pt x="0" y="2115058"/>
                  </a:lnTo>
                  <a:lnTo>
                    <a:pt x="4771" y="2162418"/>
                  </a:lnTo>
                  <a:lnTo>
                    <a:pt x="18458" y="2206525"/>
                  </a:lnTo>
                  <a:lnTo>
                    <a:pt x="40116" y="2246436"/>
                  </a:lnTo>
                  <a:lnTo>
                    <a:pt x="68802" y="2281205"/>
                  </a:lnTo>
                  <a:lnTo>
                    <a:pt x="103571" y="2309891"/>
                  </a:lnTo>
                  <a:lnTo>
                    <a:pt x="143482" y="2331549"/>
                  </a:lnTo>
                  <a:lnTo>
                    <a:pt x="187589" y="2345236"/>
                  </a:lnTo>
                  <a:lnTo>
                    <a:pt x="234950" y="2350008"/>
                  </a:lnTo>
                  <a:lnTo>
                    <a:pt x="3343402" y="2350008"/>
                  </a:lnTo>
                  <a:lnTo>
                    <a:pt x="3390762" y="2345236"/>
                  </a:lnTo>
                  <a:lnTo>
                    <a:pt x="3434869" y="2331549"/>
                  </a:lnTo>
                  <a:lnTo>
                    <a:pt x="3474780" y="2309891"/>
                  </a:lnTo>
                  <a:lnTo>
                    <a:pt x="3509549" y="2281205"/>
                  </a:lnTo>
                  <a:lnTo>
                    <a:pt x="3538235" y="2246436"/>
                  </a:lnTo>
                  <a:lnTo>
                    <a:pt x="3559893" y="2206525"/>
                  </a:lnTo>
                  <a:lnTo>
                    <a:pt x="3573580" y="2162418"/>
                  </a:lnTo>
                  <a:lnTo>
                    <a:pt x="3578352" y="2115058"/>
                  </a:lnTo>
                  <a:lnTo>
                    <a:pt x="3578352" y="234950"/>
                  </a:lnTo>
                  <a:lnTo>
                    <a:pt x="3573580" y="187589"/>
                  </a:lnTo>
                  <a:lnTo>
                    <a:pt x="3559893" y="143482"/>
                  </a:lnTo>
                  <a:lnTo>
                    <a:pt x="3538235" y="103571"/>
                  </a:lnTo>
                  <a:lnTo>
                    <a:pt x="3509549" y="68802"/>
                  </a:lnTo>
                  <a:lnTo>
                    <a:pt x="3474780" y="40116"/>
                  </a:lnTo>
                  <a:lnTo>
                    <a:pt x="3434869" y="18458"/>
                  </a:lnTo>
                  <a:lnTo>
                    <a:pt x="3390762" y="4771"/>
                  </a:lnTo>
                  <a:lnTo>
                    <a:pt x="334340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2066544" y="2563367"/>
              <a:ext cx="3578860" cy="2350135"/>
            </a:xfrm>
            <a:custGeom>
              <a:avLst/>
              <a:gdLst/>
              <a:ahLst/>
              <a:cxnLst/>
              <a:rect l="l" t="t" r="r" b="b"/>
              <a:pathLst>
                <a:path w="3578860" h="2350135">
                  <a:moveTo>
                    <a:pt x="0" y="234950"/>
                  </a:moveTo>
                  <a:lnTo>
                    <a:pt x="4771" y="187589"/>
                  </a:lnTo>
                  <a:lnTo>
                    <a:pt x="18458" y="143482"/>
                  </a:lnTo>
                  <a:lnTo>
                    <a:pt x="40116" y="103571"/>
                  </a:lnTo>
                  <a:lnTo>
                    <a:pt x="68802" y="68802"/>
                  </a:lnTo>
                  <a:lnTo>
                    <a:pt x="103571" y="40116"/>
                  </a:lnTo>
                  <a:lnTo>
                    <a:pt x="143482" y="18458"/>
                  </a:lnTo>
                  <a:lnTo>
                    <a:pt x="187589" y="4771"/>
                  </a:lnTo>
                  <a:lnTo>
                    <a:pt x="234950" y="0"/>
                  </a:lnTo>
                  <a:lnTo>
                    <a:pt x="3343402" y="0"/>
                  </a:lnTo>
                  <a:lnTo>
                    <a:pt x="3390762" y="4771"/>
                  </a:lnTo>
                  <a:lnTo>
                    <a:pt x="3434869" y="18458"/>
                  </a:lnTo>
                  <a:lnTo>
                    <a:pt x="3474780" y="40116"/>
                  </a:lnTo>
                  <a:lnTo>
                    <a:pt x="3509549" y="68802"/>
                  </a:lnTo>
                  <a:lnTo>
                    <a:pt x="3538235" y="103571"/>
                  </a:lnTo>
                  <a:lnTo>
                    <a:pt x="3559893" y="143482"/>
                  </a:lnTo>
                  <a:lnTo>
                    <a:pt x="3573580" y="187589"/>
                  </a:lnTo>
                  <a:lnTo>
                    <a:pt x="3578352" y="234950"/>
                  </a:lnTo>
                  <a:lnTo>
                    <a:pt x="3578352" y="2115058"/>
                  </a:lnTo>
                  <a:lnTo>
                    <a:pt x="3573580" y="2162418"/>
                  </a:lnTo>
                  <a:lnTo>
                    <a:pt x="3559893" y="2206525"/>
                  </a:lnTo>
                  <a:lnTo>
                    <a:pt x="3538235" y="2246436"/>
                  </a:lnTo>
                  <a:lnTo>
                    <a:pt x="3509549" y="2281205"/>
                  </a:lnTo>
                  <a:lnTo>
                    <a:pt x="3474780" y="2309891"/>
                  </a:lnTo>
                  <a:lnTo>
                    <a:pt x="3434869" y="2331549"/>
                  </a:lnTo>
                  <a:lnTo>
                    <a:pt x="3390762" y="2345236"/>
                  </a:lnTo>
                  <a:lnTo>
                    <a:pt x="3343402" y="2350008"/>
                  </a:lnTo>
                  <a:lnTo>
                    <a:pt x="234950" y="2350008"/>
                  </a:lnTo>
                  <a:lnTo>
                    <a:pt x="187589" y="2345236"/>
                  </a:lnTo>
                  <a:lnTo>
                    <a:pt x="143482" y="2331549"/>
                  </a:lnTo>
                  <a:lnTo>
                    <a:pt x="103571" y="2309891"/>
                  </a:lnTo>
                  <a:lnTo>
                    <a:pt x="68802" y="2281205"/>
                  </a:lnTo>
                  <a:lnTo>
                    <a:pt x="40116" y="2246436"/>
                  </a:lnTo>
                  <a:lnTo>
                    <a:pt x="18458" y="2206525"/>
                  </a:lnTo>
                  <a:lnTo>
                    <a:pt x="4771" y="2162418"/>
                  </a:lnTo>
                  <a:lnTo>
                    <a:pt x="0" y="2115058"/>
                  </a:lnTo>
                  <a:lnTo>
                    <a:pt x="0" y="234950"/>
                  </a:lnTo>
                  <a:close/>
                </a:path>
              </a:pathLst>
            </a:custGeom>
            <a:ln w="12700">
              <a:solidFill>
                <a:srgbClr val="1137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2243708" y="2872486"/>
            <a:ext cx="2931795" cy="195389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8270" marR="187325" indent="-116205">
              <a:lnSpc>
                <a:spcPts val="1730"/>
              </a:lnSpc>
              <a:spcBef>
                <a:spcPts val="325"/>
              </a:spcBef>
              <a:buChar char="•"/>
              <a:tabLst>
                <a:tab pos="12827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High</a:t>
            </a:r>
            <a:r>
              <a:rPr sz="16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numbers</a:t>
            </a:r>
            <a:r>
              <a:rPr sz="16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6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concerns</a:t>
            </a:r>
            <a:r>
              <a:rPr sz="1600" spc="-6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1375B"/>
                </a:solidFill>
                <a:latin typeface="Arial"/>
                <a:cs typeface="Arial"/>
              </a:rPr>
              <a:t>or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complaints</a:t>
            </a:r>
            <a:endParaRPr sz="1600">
              <a:latin typeface="Arial"/>
              <a:cs typeface="Arial"/>
            </a:endParaRPr>
          </a:p>
          <a:p>
            <a:pPr marL="128270" indent="-115570">
              <a:lnSpc>
                <a:spcPct val="100000"/>
              </a:lnSpc>
              <a:spcBef>
                <a:spcPts val="65"/>
              </a:spcBef>
              <a:buChar char="•"/>
              <a:tabLst>
                <a:tab pos="12827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Data</a:t>
            </a:r>
            <a:r>
              <a:rPr sz="16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showing</a:t>
            </a:r>
            <a:r>
              <a:rPr sz="16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low</a:t>
            </a:r>
            <a:r>
              <a:rPr sz="16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performance</a:t>
            </a:r>
            <a:endParaRPr sz="1600">
              <a:latin typeface="Arial"/>
              <a:cs typeface="Arial"/>
            </a:endParaRPr>
          </a:p>
          <a:p>
            <a:pPr marL="128270" indent="-115570">
              <a:lnSpc>
                <a:spcPct val="100000"/>
              </a:lnSpc>
              <a:spcBef>
                <a:spcPts val="100"/>
              </a:spcBef>
              <a:buChar char="•"/>
              <a:tabLst>
                <a:tab pos="12827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Evidence</a:t>
            </a:r>
            <a:r>
              <a:rPr sz="16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600" spc="-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non-compliance</a:t>
            </a:r>
            <a:endParaRPr sz="1600">
              <a:latin typeface="Arial"/>
              <a:cs typeface="Arial"/>
            </a:endParaRPr>
          </a:p>
          <a:p>
            <a:pPr marL="128270" indent="-115570">
              <a:lnSpc>
                <a:spcPts val="1825"/>
              </a:lnSpc>
              <a:spcBef>
                <a:spcPts val="95"/>
              </a:spcBef>
              <a:buChar char="•"/>
              <a:tabLst>
                <a:tab pos="12827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Significant</a:t>
            </a:r>
            <a:r>
              <a:rPr sz="1600" spc="-7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changes</a:t>
            </a:r>
            <a:r>
              <a:rPr sz="16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in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entity</a:t>
            </a:r>
            <a:endParaRPr sz="1600">
              <a:latin typeface="Arial"/>
              <a:cs typeface="Arial"/>
            </a:endParaRPr>
          </a:p>
          <a:p>
            <a:pPr marL="128270">
              <a:lnSpc>
                <a:spcPts val="1825"/>
              </a:lnSpc>
            </a:pP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leadership</a:t>
            </a:r>
            <a:endParaRPr sz="1600">
              <a:latin typeface="Arial"/>
              <a:cs typeface="Arial"/>
            </a:endParaRPr>
          </a:p>
          <a:p>
            <a:pPr marL="128270" marR="83820" indent="-116205">
              <a:lnSpc>
                <a:spcPts val="1730"/>
              </a:lnSpc>
              <a:spcBef>
                <a:spcPts val="315"/>
              </a:spcBef>
              <a:buChar char="•"/>
              <a:tabLst>
                <a:tab pos="12827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Reports</a:t>
            </a:r>
            <a:r>
              <a:rPr sz="16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issues</a:t>
            </a:r>
            <a:r>
              <a:rPr sz="1600" spc="-8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from</a:t>
            </a:r>
            <a:r>
              <a:rPr sz="16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staff</a:t>
            </a:r>
            <a:r>
              <a:rPr sz="16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1375B"/>
                </a:solidFill>
                <a:latin typeface="Arial"/>
                <a:cs typeface="Arial"/>
              </a:rPr>
              <a:t>or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service</a:t>
            </a:r>
            <a:r>
              <a:rPr sz="16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providers</a:t>
            </a:r>
            <a:endParaRPr sz="16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096000" y="2097023"/>
            <a:ext cx="2542540" cy="710565"/>
          </a:xfrm>
          <a:custGeom>
            <a:avLst/>
            <a:gdLst/>
            <a:ahLst/>
            <a:cxnLst/>
            <a:rect l="l" t="t" r="r" b="b"/>
            <a:pathLst>
              <a:path w="2542540" h="710564">
                <a:moveTo>
                  <a:pt x="2471039" y="0"/>
                </a:moveTo>
                <a:lnTo>
                  <a:pt x="70992" y="0"/>
                </a:lnTo>
                <a:lnTo>
                  <a:pt x="43344" y="5574"/>
                </a:lnTo>
                <a:lnTo>
                  <a:pt x="20780" y="20780"/>
                </a:lnTo>
                <a:lnTo>
                  <a:pt x="5574" y="43344"/>
                </a:lnTo>
                <a:lnTo>
                  <a:pt x="0" y="70992"/>
                </a:lnTo>
                <a:lnTo>
                  <a:pt x="0" y="639190"/>
                </a:lnTo>
                <a:lnTo>
                  <a:pt x="5574" y="666839"/>
                </a:lnTo>
                <a:lnTo>
                  <a:pt x="20780" y="689403"/>
                </a:lnTo>
                <a:lnTo>
                  <a:pt x="43344" y="704609"/>
                </a:lnTo>
                <a:lnTo>
                  <a:pt x="70992" y="710184"/>
                </a:lnTo>
                <a:lnTo>
                  <a:pt x="2471039" y="710184"/>
                </a:lnTo>
                <a:lnTo>
                  <a:pt x="2498687" y="704609"/>
                </a:lnTo>
                <a:lnTo>
                  <a:pt x="2521251" y="689403"/>
                </a:lnTo>
                <a:lnTo>
                  <a:pt x="2536457" y="666839"/>
                </a:lnTo>
                <a:lnTo>
                  <a:pt x="2542031" y="639190"/>
                </a:lnTo>
                <a:lnTo>
                  <a:pt x="2542031" y="70992"/>
                </a:lnTo>
                <a:lnTo>
                  <a:pt x="2536457" y="43344"/>
                </a:lnTo>
                <a:lnTo>
                  <a:pt x="2521251" y="20780"/>
                </a:lnTo>
                <a:lnTo>
                  <a:pt x="2498687" y="5574"/>
                </a:lnTo>
                <a:lnTo>
                  <a:pt x="2471039" y="0"/>
                </a:lnTo>
                <a:close/>
              </a:path>
            </a:pathLst>
          </a:custGeom>
          <a:solidFill>
            <a:srgbClr val="1137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170167" y="2140407"/>
            <a:ext cx="180530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Example</a:t>
            </a:r>
            <a:r>
              <a:rPr sz="1600" b="1" spc="-1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Activities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6406641" y="2557017"/>
            <a:ext cx="3591560" cy="2362835"/>
            <a:chOff x="6406641" y="2557017"/>
            <a:chExt cx="3591560" cy="2362835"/>
          </a:xfrm>
        </p:grpSpPr>
        <p:sp>
          <p:nvSpPr>
            <p:cNvPr id="11" name="object 11"/>
            <p:cNvSpPr/>
            <p:nvPr/>
          </p:nvSpPr>
          <p:spPr>
            <a:xfrm>
              <a:off x="6412991" y="2563367"/>
              <a:ext cx="3578860" cy="2350135"/>
            </a:xfrm>
            <a:custGeom>
              <a:avLst/>
              <a:gdLst/>
              <a:ahLst/>
              <a:cxnLst/>
              <a:rect l="l" t="t" r="r" b="b"/>
              <a:pathLst>
                <a:path w="3578859" h="2350135">
                  <a:moveTo>
                    <a:pt x="3343402" y="0"/>
                  </a:moveTo>
                  <a:lnTo>
                    <a:pt x="234950" y="0"/>
                  </a:lnTo>
                  <a:lnTo>
                    <a:pt x="187589" y="4771"/>
                  </a:lnTo>
                  <a:lnTo>
                    <a:pt x="143482" y="18458"/>
                  </a:lnTo>
                  <a:lnTo>
                    <a:pt x="103571" y="40116"/>
                  </a:lnTo>
                  <a:lnTo>
                    <a:pt x="68802" y="68802"/>
                  </a:lnTo>
                  <a:lnTo>
                    <a:pt x="40116" y="103571"/>
                  </a:lnTo>
                  <a:lnTo>
                    <a:pt x="18458" y="143482"/>
                  </a:lnTo>
                  <a:lnTo>
                    <a:pt x="4771" y="187589"/>
                  </a:lnTo>
                  <a:lnTo>
                    <a:pt x="0" y="234950"/>
                  </a:lnTo>
                  <a:lnTo>
                    <a:pt x="0" y="2115058"/>
                  </a:lnTo>
                  <a:lnTo>
                    <a:pt x="4771" y="2162418"/>
                  </a:lnTo>
                  <a:lnTo>
                    <a:pt x="18458" y="2206525"/>
                  </a:lnTo>
                  <a:lnTo>
                    <a:pt x="40116" y="2246436"/>
                  </a:lnTo>
                  <a:lnTo>
                    <a:pt x="68802" y="2281205"/>
                  </a:lnTo>
                  <a:lnTo>
                    <a:pt x="103571" y="2309891"/>
                  </a:lnTo>
                  <a:lnTo>
                    <a:pt x="143482" y="2331549"/>
                  </a:lnTo>
                  <a:lnTo>
                    <a:pt x="187589" y="2345236"/>
                  </a:lnTo>
                  <a:lnTo>
                    <a:pt x="234950" y="2350008"/>
                  </a:lnTo>
                  <a:lnTo>
                    <a:pt x="3343402" y="2350008"/>
                  </a:lnTo>
                  <a:lnTo>
                    <a:pt x="3390762" y="2345236"/>
                  </a:lnTo>
                  <a:lnTo>
                    <a:pt x="3434869" y="2331549"/>
                  </a:lnTo>
                  <a:lnTo>
                    <a:pt x="3474780" y="2309891"/>
                  </a:lnTo>
                  <a:lnTo>
                    <a:pt x="3509549" y="2281205"/>
                  </a:lnTo>
                  <a:lnTo>
                    <a:pt x="3538235" y="2246436"/>
                  </a:lnTo>
                  <a:lnTo>
                    <a:pt x="3559893" y="2206525"/>
                  </a:lnTo>
                  <a:lnTo>
                    <a:pt x="3573580" y="2162418"/>
                  </a:lnTo>
                  <a:lnTo>
                    <a:pt x="3578352" y="2115058"/>
                  </a:lnTo>
                  <a:lnTo>
                    <a:pt x="3578352" y="234950"/>
                  </a:lnTo>
                  <a:lnTo>
                    <a:pt x="3573580" y="187589"/>
                  </a:lnTo>
                  <a:lnTo>
                    <a:pt x="3559893" y="143482"/>
                  </a:lnTo>
                  <a:lnTo>
                    <a:pt x="3538235" y="103571"/>
                  </a:lnTo>
                  <a:lnTo>
                    <a:pt x="3509549" y="68802"/>
                  </a:lnTo>
                  <a:lnTo>
                    <a:pt x="3474780" y="40116"/>
                  </a:lnTo>
                  <a:lnTo>
                    <a:pt x="3434869" y="18458"/>
                  </a:lnTo>
                  <a:lnTo>
                    <a:pt x="3390762" y="4771"/>
                  </a:lnTo>
                  <a:lnTo>
                    <a:pt x="334340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412991" y="2563367"/>
              <a:ext cx="3578860" cy="2350135"/>
            </a:xfrm>
            <a:custGeom>
              <a:avLst/>
              <a:gdLst/>
              <a:ahLst/>
              <a:cxnLst/>
              <a:rect l="l" t="t" r="r" b="b"/>
              <a:pathLst>
                <a:path w="3578859" h="2350135">
                  <a:moveTo>
                    <a:pt x="0" y="234950"/>
                  </a:moveTo>
                  <a:lnTo>
                    <a:pt x="4771" y="187589"/>
                  </a:lnTo>
                  <a:lnTo>
                    <a:pt x="18458" y="143482"/>
                  </a:lnTo>
                  <a:lnTo>
                    <a:pt x="40116" y="103571"/>
                  </a:lnTo>
                  <a:lnTo>
                    <a:pt x="68802" y="68802"/>
                  </a:lnTo>
                  <a:lnTo>
                    <a:pt x="103571" y="40116"/>
                  </a:lnTo>
                  <a:lnTo>
                    <a:pt x="143482" y="18458"/>
                  </a:lnTo>
                  <a:lnTo>
                    <a:pt x="187589" y="4771"/>
                  </a:lnTo>
                  <a:lnTo>
                    <a:pt x="234950" y="0"/>
                  </a:lnTo>
                  <a:lnTo>
                    <a:pt x="3343402" y="0"/>
                  </a:lnTo>
                  <a:lnTo>
                    <a:pt x="3390762" y="4771"/>
                  </a:lnTo>
                  <a:lnTo>
                    <a:pt x="3434869" y="18458"/>
                  </a:lnTo>
                  <a:lnTo>
                    <a:pt x="3474780" y="40116"/>
                  </a:lnTo>
                  <a:lnTo>
                    <a:pt x="3509549" y="68802"/>
                  </a:lnTo>
                  <a:lnTo>
                    <a:pt x="3538235" y="103571"/>
                  </a:lnTo>
                  <a:lnTo>
                    <a:pt x="3559893" y="143482"/>
                  </a:lnTo>
                  <a:lnTo>
                    <a:pt x="3573580" y="187589"/>
                  </a:lnTo>
                  <a:lnTo>
                    <a:pt x="3578352" y="234950"/>
                  </a:lnTo>
                  <a:lnTo>
                    <a:pt x="3578352" y="2115058"/>
                  </a:lnTo>
                  <a:lnTo>
                    <a:pt x="3573580" y="2162418"/>
                  </a:lnTo>
                  <a:lnTo>
                    <a:pt x="3559893" y="2206525"/>
                  </a:lnTo>
                  <a:lnTo>
                    <a:pt x="3538235" y="2246436"/>
                  </a:lnTo>
                  <a:lnTo>
                    <a:pt x="3509549" y="2281205"/>
                  </a:lnTo>
                  <a:lnTo>
                    <a:pt x="3474780" y="2309891"/>
                  </a:lnTo>
                  <a:lnTo>
                    <a:pt x="3434869" y="2331549"/>
                  </a:lnTo>
                  <a:lnTo>
                    <a:pt x="3390762" y="2345236"/>
                  </a:lnTo>
                  <a:lnTo>
                    <a:pt x="3343402" y="2350008"/>
                  </a:lnTo>
                  <a:lnTo>
                    <a:pt x="234950" y="2350008"/>
                  </a:lnTo>
                  <a:lnTo>
                    <a:pt x="187589" y="2345236"/>
                  </a:lnTo>
                  <a:lnTo>
                    <a:pt x="143482" y="2331549"/>
                  </a:lnTo>
                  <a:lnTo>
                    <a:pt x="103571" y="2309891"/>
                  </a:lnTo>
                  <a:lnTo>
                    <a:pt x="68802" y="2281205"/>
                  </a:lnTo>
                  <a:lnTo>
                    <a:pt x="40116" y="2246436"/>
                  </a:lnTo>
                  <a:lnTo>
                    <a:pt x="18458" y="2206525"/>
                  </a:lnTo>
                  <a:lnTo>
                    <a:pt x="4771" y="2162418"/>
                  </a:lnTo>
                  <a:lnTo>
                    <a:pt x="0" y="2115058"/>
                  </a:lnTo>
                  <a:lnTo>
                    <a:pt x="0" y="234950"/>
                  </a:lnTo>
                  <a:close/>
                </a:path>
              </a:pathLst>
            </a:custGeom>
            <a:ln w="12700">
              <a:solidFill>
                <a:srgbClr val="1137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6592951" y="2906013"/>
            <a:ext cx="3133725" cy="14782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105"/>
              </a:spcBef>
              <a:buChar char="•"/>
              <a:tabLst>
                <a:tab pos="128270" algn="l"/>
              </a:tabLst>
            </a:pP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On-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site/virtual</a:t>
            </a:r>
            <a:r>
              <a:rPr sz="16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interviews</a:t>
            </a:r>
            <a:endParaRPr sz="1600">
              <a:latin typeface="Arial"/>
              <a:cs typeface="Arial"/>
            </a:endParaRPr>
          </a:p>
          <a:p>
            <a:pPr marL="128270" indent="-115570">
              <a:lnSpc>
                <a:spcPct val="100000"/>
              </a:lnSpc>
              <a:spcBef>
                <a:spcPts val="100"/>
              </a:spcBef>
              <a:buChar char="•"/>
              <a:tabLst>
                <a:tab pos="128270" algn="l"/>
              </a:tabLst>
            </a:pP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Data</a:t>
            </a:r>
            <a:r>
              <a:rPr sz="1600" spc="-10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Analysis</a:t>
            </a:r>
            <a:r>
              <a:rPr sz="16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and/or</a:t>
            </a:r>
            <a:r>
              <a:rPr sz="1600" spc="-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Desk</a:t>
            </a:r>
            <a:r>
              <a:rPr sz="1600" spc="-1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Audits</a:t>
            </a:r>
            <a:endParaRPr sz="1600">
              <a:latin typeface="Arial"/>
              <a:cs typeface="Arial"/>
            </a:endParaRPr>
          </a:p>
          <a:p>
            <a:pPr marL="128270" indent="-115570">
              <a:lnSpc>
                <a:spcPts val="1825"/>
              </a:lnSpc>
              <a:spcBef>
                <a:spcPts val="95"/>
              </a:spcBef>
              <a:buChar char="•"/>
              <a:tabLst>
                <a:tab pos="12827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Review</a:t>
            </a:r>
            <a:r>
              <a:rPr sz="16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600" spc="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IFSP</a:t>
            </a:r>
            <a:r>
              <a:rPr sz="1600" spc="-9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or</a:t>
            </a:r>
            <a:r>
              <a:rPr sz="1600" spc="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other</a:t>
            </a:r>
            <a:r>
              <a:rPr sz="16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1375B"/>
                </a:solidFill>
                <a:latin typeface="Arial"/>
                <a:cs typeface="Arial"/>
              </a:rPr>
              <a:t>EI</a:t>
            </a:r>
            <a:endParaRPr sz="1600">
              <a:latin typeface="Arial"/>
              <a:cs typeface="Arial"/>
            </a:endParaRPr>
          </a:p>
          <a:p>
            <a:pPr marL="128270">
              <a:lnSpc>
                <a:spcPts val="1825"/>
              </a:lnSpc>
            </a:pP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Records</a:t>
            </a:r>
            <a:endParaRPr sz="1600">
              <a:latin typeface="Arial"/>
              <a:cs typeface="Arial"/>
            </a:endParaRPr>
          </a:p>
          <a:p>
            <a:pPr marL="115570" marR="116839" indent="-115570" algn="r">
              <a:lnSpc>
                <a:spcPts val="1825"/>
              </a:lnSpc>
              <a:spcBef>
                <a:spcPts val="95"/>
              </a:spcBef>
              <a:buChar char="•"/>
              <a:tabLst>
                <a:tab pos="11557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Review</a:t>
            </a:r>
            <a:r>
              <a:rPr sz="16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600" spc="-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Service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Logs</a:t>
            </a:r>
            <a:r>
              <a:rPr sz="16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or</a:t>
            </a:r>
            <a:r>
              <a:rPr sz="16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11375B"/>
                </a:solidFill>
                <a:latin typeface="Arial"/>
                <a:cs typeface="Arial"/>
              </a:rPr>
              <a:t>other</a:t>
            </a:r>
            <a:endParaRPr sz="1600">
              <a:latin typeface="Arial"/>
              <a:cs typeface="Arial"/>
            </a:endParaRPr>
          </a:p>
          <a:p>
            <a:pPr marR="86995" algn="r">
              <a:lnSpc>
                <a:spcPts val="1825"/>
              </a:lnSpc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service</a:t>
            </a:r>
            <a:r>
              <a:rPr sz="16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provision</a:t>
            </a:r>
            <a:r>
              <a:rPr sz="16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documentation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516737" y="282016"/>
            <a:ext cx="5787390" cy="1390650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marL="12700" marR="5080">
              <a:lnSpc>
                <a:spcPts val="3460"/>
              </a:lnSpc>
              <a:spcBef>
                <a:spcPts val="525"/>
              </a:spcBef>
            </a:pPr>
            <a:r>
              <a:rPr sz="3200" dirty="0"/>
              <a:t>Focused</a:t>
            </a:r>
            <a:r>
              <a:rPr sz="3200" spc="-130" dirty="0"/>
              <a:t> </a:t>
            </a:r>
            <a:r>
              <a:rPr sz="3200" spc="-10" dirty="0"/>
              <a:t>Monitoring: </a:t>
            </a:r>
            <a:r>
              <a:rPr sz="3200" dirty="0"/>
              <a:t>SPOE,</a:t>
            </a:r>
            <a:r>
              <a:rPr sz="3200" spc="-100" dirty="0"/>
              <a:t> </a:t>
            </a:r>
            <a:r>
              <a:rPr sz="3200" dirty="0"/>
              <a:t>Provider</a:t>
            </a:r>
            <a:r>
              <a:rPr sz="3200" spc="-95" dirty="0"/>
              <a:t> </a:t>
            </a:r>
            <a:r>
              <a:rPr sz="3200" spc="-10" dirty="0"/>
              <a:t>Agencies, </a:t>
            </a:r>
            <a:r>
              <a:rPr sz="3200" dirty="0"/>
              <a:t>&amp;</a:t>
            </a:r>
            <a:r>
              <a:rPr sz="3200" spc="-130" dirty="0"/>
              <a:t> </a:t>
            </a:r>
            <a:r>
              <a:rPr sz="3200" dirty="0"/>
              <a:t>Independent</a:t>
            </a:r>
            <a:r>
              <a:rPr sz="3200" spc="-100" dirty="0"/>
              <a:t> </a:t>
            </a:r>
            <a:r>
              <a:rPr sz="3200" spc="-10" dirty="0"/>
              <a:t>Providers</a:t>
            </a:r>
            <a:endParaRPr sz="3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5952" y="355803"/>
            <a:ext cx="8260715" cy="106870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90"/>
              </a:spcBef>
              <a:tabLst>
                <a:tab pos="3655060" algn="l"/>
              </a:tabLst>
            </a:pPr>
            <a:r>
              <a:rPr spc="-10" dirty="0"/>
              <a:t>Identification</a:t>
            </a:r>
            <a:r>
              <a:rPr dirty="0"/>
              <a:t>	of</a:t>
            </a:r>
            <a:r>
              <a:rPr spc="-55" dirty="0"/>
              <a:t> </a:t>
            </a:r>
            <a:r>
              <a:rPr spc="-10" dirty="0"/>
              <a:t>Noncompliance </a:t>
            </a:r>
            <a:r>
              <a:rPr dirty="0"/>
              <a:t>and/or</a:t>
            </a:r>
            <a:r>
              <a:rPr spc="-60" dirty="0"/>
              <a:t> </a:t>
            </a:r>
            <a:r>
              <a:rPr dirty="0"/>
              <a:t>Performance</a:t>
            </a:r>
            <a:r>
              <a:rPr spc="-105" dirty="0"/>
              <a:t> </a:t>
            </a:r>
            <a:r>
              <a:rPr spc="-10" dirty="0"/>
              <a:t>Concerns</a:t>
            </a:r>
          </a:p>
        </p:txBody>
      </p:sp>
      <p:sp>
        <p:nvSpPr>
          <p:cNvPr id="3" name="object 3"/>
          <p:cNvSpPr/>
          <p:nvPr/>
        </p:nvSpPr>
        <p:spPr>
          <a:xfrm>
            <a:off x="771144" y="2072639"/>
            <a:ext cx="2407920" cy="698500"/>
          </a:xfrm>
          <a:custGeom>
            <a:avLst/>
            <a:gdLst/>
            <a:ahLst/>
            <a:cxnLst/>
            <a:rect l="l" t="t" r="r" b="b"/>
            <a:pathLst>
              <a:path w="2407920" h="698500">
                <a:moveTo>
                  <a:pt x="2338070" y="0"/>
                </a:moveTo>
                <a:lnTo>
                  <a:pt x="69799" y="0"/>
                </a:lnTo>
                <a:lnTo>
                  <a:pt x="42632" y="5484"/>
                </a:lnTo>
                <a:lnTo>
                  <a:pt x="20445" y="20447"/>
                </a:lnTo>
                <a:lnTo>
                  <a:pt x="5485" y="42648"/>
                </a:lnTo>
                <a:lnTo>
                  <a:pt x="0" y="69850"/>
                </a:lnTo>
                <a:lnTo>
                  <a:pt x="0" y="628142"/>
                </a:lnTo>
                <a:lnTo>
                  <a:pt x="5485" y="655343"/>
                </a:lnTo>
                <a:lnTo>
                  <a:pt x="20445" y="677545"/>
                </a:lnTo>
                <a:lnTo>
                  <a:pt x="42632" y="692507"/>
                </a:lnTo>
                <a:lnTo>
                  <a:pt x="69799" y="697992"/>
                </a:lnTo>
                <a:lnTo>
                  <a:pt x="2338070" y="697992"/>
                </a:lnTo>
                <a:lnTo>
                  <a:pt x="2365271" y="692507"/>
                </a:lnTo>
                <a:lnTo>
                  <a:pt x="2387473" y="677545"/>
                </a:lnTo>
                <a:lnTo>
                  <a:pt x="2402435" y="655343"/>
                </a:lnTo>
                <a:lnTo>
                  <a:pt x="2407920" y="628142"/>
                </a:lnTo>
                <a:lnTo>
                  <a:pt x="2407920" y="69850"/>
                </a:lnTo>
                <a:lnTo>
                  <a:pt x="2402435" y="42648"/>
                </a:lnTo>
                <a:lnTo>
                  <a:pt x="2387472" y="20447"/>
                </a:lnTo>
                <a:lnTo>
                  <a:pt x="2365271" y="5484"/>
                </a:lnTo>
                <a:lnTo>
                  <a:pt x="2338070" y="0"/>
                </a:lnTo>
                <a:close/>
              </a:path>
            </a:pathLst>
          </a:custGeom>
          <a:solidFill>
            <a:srgbClr val="1137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45007" y="2115438"/>
            <a:ext cx="191516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Possible</a:t>
            </a:r>
            <a:r>
              <a:rPr sz="16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Outcomes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84833" y="2532633"/>
            <a:ext cx="4203700" cy="2521585"/>
            <a:chOff x="1084833" y="2532633"/>
            <a:chExt cx="4203700" cy="2521585"/>
          </a:xfrm>
        </p:grpSpPr>
        <p:sp>
          <p:nvSpPr>
            <p:cNvPr id="6" name="object 6"/>
            <p:cNvSpPr/>
            <p:nvPr/>
          </p:nvSpPr>
          <p:spPr>
            <a:xfrm>
              <a:off x="1091183" y="2538983"/>
              <a:ext cx="4191000" cy="2508885"/>
            </a:xfrm>
            <a:custGeom>
              <a:avLst/>
              <a:gdLst/>
              <a:ahLst/>
              <a:cxnLst/>
              <a:rect l="l" t="t" r="r" b="b"/>
              <a:pathLst>
                <a:path w="4191000" h="2508885">
                  <a:moveTo>
                    <a:pt x="3940175" y="0"/>
                  </a:moveTo>
                  <a:lnTo>
                    <a:pt x="250825" y="0"/>
                  </a:lnTo>
                  <a:lnTo>
                    <a:pt x="205740" y="4040"/>
                  </a:lnTo>
                  <a:lnTo>
                    <a:pt x="163307" y="15688"/>
                  </a:lnTo>
                  <a:lnTo>
                    <a:pt x="124232" y="34238"/>
                  </a:lnTo>
                  <a:lnTo>
                    <a:pt x="89224" y="58980"/>
                  </a:lnTo>
                  <a:lnTo>
                    <a:pt x="58993" y="89209"/>
                  </a:lnTo>
                  <a:lnTo>
                    <a:pt x="34246" y="124215"/>
                  </a:lnTo>
                  <a:lnTo>
                    <a:pt x="15693" y="163291"/>
                  </a:lnTo>
                  <a:lnTo>
                    <a:pt x="4041" y="205730"/>
                  </a:lnTo>
                  <a:lnTo>
                    <a:pt x="0" y="250825"/>
                  </a:lnTo>
                  <a:lnTo>
                    <a:pt x="0" y="2257679"/>
                  </a:lnTo>
                  <a:lnTo>
                    <a:pt x="4041" y="2302773"/>
                  </a:lnTo>
                  <a:lnTo>
                    <a:pt x="15693" y="2345212"/>
                  </a:lnTo>
                  <a:lnTo>
                    <a:pt x="34246" y="2384288"/>
                  </a:lnTo>
                  <a:lnTo>
                    <a:pt x="58993" y="2419294"/>
                  </a:lnTo>
                  <a:lnTo>
                    <a:pt x="89224" y="2449523"/>
                  </a:lnTo>
                  <a:lnTo>
                    <a:pt x="124232" y="2474265"/>
                  </a:lnTo>
                  <a:lnTo>
                    <a:pt x="163307" y="2492815"/>
                  </a:lnTo>
                  <a:lnTo>
                    <a:pt x="205740" y="2504463"/>
                  </a:lnTo>
                  <a:lnTo>
                    <a:pt x="250825" y="2508504"/>
                  </a:lnTo>
                  <a:lnTo>
                    <a:pt x="3940175" y="2508504"/>
                  </a:lnTo>
                  <a:lnTo>
                    <a:pt x="3985269" y="2504463"/>
                  </a:lnTo>
                  <a:lnTo>
                    <a:pt x="4027708" y="2492815"/>
                  </a:lnTo>
                  <a:lnTo>
                    <a:pt x="4066784" y="2474265"/>
                  </a:lnTo>
                  <a:lnTo>
                    <a:pt x="4101790" y="2449523"/>
                  </a:lnTo>
                  <a:lnTo>
                    <a:pt x="4132019" y="2419294"/>
                  </a:lnTo>
                  <a:lnTo>
                    <a:pt x="4156761" y="2384288"/>
                  </a:lnTo>
                  <a:lnTo>
                    <a:pt x="4175311" y="2345212"/>
                  </a:lnTo>
                  <a:lnTo>
                    <a:pt x="4186959" y="2302773"/>
                  </a:lnTo>
                  <a:lnTo>
                    <a:pt x="4191000" y="2257679"/>
                  </a:lnTo>
                  <a:lnTo>
                    <a:pt x="4191000" y="250825"/>
                  </a:lnTo>
                  <a:lnTo>
                    <a:pt x="4186959" y="205730"/>
                  </a:lnTo>
                  <a:lnTo>
                    <a:pt x="4175311" y="163291"/>
                  </a:lnTo>
                  <a:lnTo>
                    <a:pt x="4156761" y="124215"/>
                  </a:lnTo>
                  <a:lnTo>
                    <a:pt x="4132019" y="89209"/>
                  </a:lnTo>
                  <a:lnTo>
                    <a:pt x="4101790" y="58980"/>
                  </a:lnTo>
                  <a:lnTo>
                    <a:pt x="4066784" y="34238"/>
                  </a:lnTo>
                  <a:lnTo>
                    <a:pt x="4027708" y="15688"/>
                  </a:lnTo>
                  <a:lnTo>
                    <a:pt x="3985269" y="4040"/>
                  </a:lnTo>
                  <a:lnTo>
                    <a:pt x="3940175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91183" y="2538983"/>
              <a:ext cx="4191000" cy="2508885"/>
            </a:xfrm>
            <a:custGeom>
              <a:avLst/>
              <a:gdLst/>
              <a:ahLst/>
              <a:cxnLst/>
              <a:rect l="l" t="t" r="r" b="b"/>
              <a:pathLst>
                <a:path w="4191000" h="2508885">
                  <a:moveTo>
                    <a:pt x="0" y="250825"/>
                  </a:moveTo>
                  <a:lnTo>
                    <a:pt x="4041" y="205730"/>
                  </a:lnTo>
                  <a:lnTo>
                    <a:pt x="15693" y="163291"/>
                  </a:lnTo>
                  <a:lnTo>
                    <a:pt x="34246" y="124215"/>
                  </a:lnTo>
                  <a:lnTo>
                    <a:pt x="58993" y="89209"/>
                  </a:lnTo>
                  <a:lnTo>
                    <a:pt x="89224" y="58980"/>
                  </a:lnTo>
                  <a:lnTo>
                    <a:pt x="124232" y="34238"/>
                  </a:lnTo>
                  <a:lnTo>
                    <a:pt x="163307" y="15688"/>
                  </a:lnTo>
                  <a:lnTo>
                    <a:pt x="205740" y="4040"/>
                  </a:lnTo>
                  <a:lnTo>
                    <a:pt x="250825" y="0"/>
                  </a:lnTo>
                  <a:lnTo>
                    <a:pt x="3940175" y="0"/>
                  </a:lnTo>
                  <a:lnTo>
                    <a:pt x="3985269" y="4040"/>
                  </a:lnTo>
                  <a:lnTo>
                    <a:pt x="4027708" y="15688"/>
                  </a:lnTo>
                  <a:lnTo>
                    <a:pt x="4066784" y="34238"/>
                  </a:lnTo>
                  <a:lnTo>
                    <a:pt x="4101790" y="58980"/>
                  </a:lnTo>
                  <a:lnTo>
                    <a:pt x="4132019" y="89209"/>
                  </a:lnTo>
                  <a:lnTo>
                    <a:pt x="4156761" y="124215"/>
                  </a:lnTo>
                  <a:lnTo>
                    <a:pt x="4175311" y="163291"/>
                  </a:lnTo>
                  <a:lnTo>
                    <a:pt x="4186959" y="205730"/>
                  </a:lnTo>
                  <a:lnTo>
                    <a:pt x="4191000" y="250825"/>
                  </a:lnTo>
                  <a:lnTo>
                    <a:pt x="4191000" y="2257679"/>
                  </a:lnTo>
                  <a:lnTo>
                    <a:pt x="4186959" y="2302773"/>
                  </a:lnTo>
                  <a:lnTo>
                    <a:pt x="4175311" y="2345212"/>
                  </a:lnTo>
                  <a:lnTo>
                    <a:pt x="4156761" y="2384288"/>
                  </a:lnTo>
                  <a:lnTo>
                    <a:pt x="4132019" y="2419294"/>
                  </a:lnTo>
                  <a:lnTo>
                    <a:pt x="4101790" y="2449523"/>
                  </a:lnTo>
                  <a:lnTo>
                    <a:pt x="4066784" y="2474265"/>
                  </a:lnTo>
                  <a:lnTo>
                    <a:pt x="4027708" y="2492815"/>
                  </a:lnTo>
                  <a:lnTo>
                    <a:pt x="3985269" y="2504463"/>
                  </a:lnTo>
                  <a:lnTo>
                    <a:pt x="3940175" y="2508504"/>
                  </a:lnTo>
                  <a:lnTo>
                    <a:pt x="250825" y="2508504"/>
                  </a:lnTo>
                  <a:lnTo>
                    <a:pt x="205740" y="2504463"/>
                  </a:lnTo>
                  <a:lnTo>
                    <a:pt x="163307" y="2492815"/>
                  </a:lnTo>
                  <a:lnTo>
                    <a:pt x="124232" y="2474265"/>
                  </a:lnTo>
                  <a:lnTo>
                    <a:pt x="89224" y="2449523"/>
                  </a:lnTo>
                  <a:lnTo>
                    <a:pt x="58993" y="2419294"/>
                  </a:lnTo>
                  <a:lnTo>
                    <a:pt x="34246" y="2384288"/>
                  </a:lnTo>
                  <a:lnTo>
                    <a:pt x="15693" y="2345212"/>
                  </a:lnTo>
                  <a:lnTo>
                    <a:pt x="4041" y="2302773"/>
                  </a:lnTo>
                  <a:lnTo>
                    <a:pt x="0" y="2257679"/>
                  </a:lnTo>
                  <a:lnTo>
                    <a:pt x="0" y="250825"/>
                  </a:lnTo>
                  <a:close/>
                </a:path>
              </a:pathLst>
            </a:custGeom>
            <a:ln w="12700">
              <a:solidFill>
                <a:srgbClr val="1137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285747" y="2882849"/>
            <a:ext cx="3786504" cy="166179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8270" indent="-115570">
              <a:lnSpc>
                <a:spcPct val="100000"/>
              </a:lnSpc>
              <a:spcBef>
                <a:spcPts val="110"/>
              </a:spcBef>
              <a:buChar char="•"/>
              <a:tabLst>
                <a:tab pos="12827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Identification</a:t>
            </a:r>
            <a:r>
              <a:rPr sz="1600" spc="-8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6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noncompliance</a:t>
            </a:r>
            <a:endParaRPr sz="1600">
              <a:latin typeface="Arial"/>
              <a:cs typeface="Arial"/>
            </a:endParaRPr>
          </a:p>
          <a:p>
            <a:pPr marL="128270" marR="137160" indent="-116205">
              <a:lnSpc>
                <a:spcPts val="1730"/>
              </a:lnSpc>
              <a:spcBef>
                <a:spcPts val="315"/>
              </a:spcBef>
              <a:buChar char="•"/>
              <a:tabLst>
                <a:tab pos="12827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Identification</a:t>
            </a:r>
            <a:r>
              <a:rPr sz="1600" spc="-10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6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poor</a:t>
            </a:r>
            <a:r>
              <a:rPr sz="16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performance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related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to</a:t>
            </a:r>
            <a:r>
              <a:rPr sz="16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outcomes</a:t>
            </a:r>
            <a:r>
              <a:rPr sz="16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and</a:t>
            </a:r>
            <a:r>
              <a:rPr sz="16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results</a:t>
            </a:r>
            <a:r>
              <a:rPr sz="16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targets</a:t>
            </a:r>
            <a:endParaRPr sz="1600">
              <a:latin typeface="Arial"/>
              <a:cs typeface="Arial"/>
            </a:endParaRPr>
          </a:p>
          <a:p>
            <a:pPr marL="128270" marR="5080" indent="-116205">
              <a:lnSpc>
                <a:spcPct val="90000"/>
              </a:lnSpc>
              <a:spcBef>
                <a:spcPts val="260"/>
              </a:spcBef>
              <a:buChar char="•"/>
              <a:tabLst>
                <a:tab pos="12827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Identification</a:t>
            </a:r>
            <a:r>
              <a:rPr sz="1600" spc="-9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6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quality</a:t>
            </a:r>
            <a:r>
              <a:rPr sz="16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concerns</a:t>
            </a:r>
            <a:r>
              <a:rPr sz="16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with</a:t>
            </a:r>
            <a:r>
              <a:rPr sz="1600" spc="-25" dirty="0">
                <a:solidFill>
                  <a:srgbClr val="11375B"/>
                </a:solidFill>
                <a:latin typeface="Arial"/>
                <a:cs typeface="Arial"/>
              </a:rPr>
              <a:t> the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implementation</a:t>
            </a:r>
            <a:r>
              <a:rPr sz="16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600" spc="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policies,</a:t>
            </a:r>
            <a:r>
              <a:rPr sz="16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procedures,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or</a:t>
            </a:r>
            <a:r>
              <a:rPr sz="16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practices</a:t>
            </a:r>
            <a:r>
              <a:rPr sz="16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in</a:t>
            </a:r>
            <a:r>
              <a:rPr sz="16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the</a:t>
            </a:r>
            <a:r>
              <a:rPr sz="16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implementation</a:t>
            </a:r>
            <a:r>
              <a:rPr sz="1600" spc="-9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6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1375B"/>
                </a:solidFill>
                <a:latin typeface="Arial"/>
                <a:cs typeface="Arial"/>
              </a:rPr>
              <a:t>EI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services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766815" y="2072639"/>
            <a:ext cx="2405380" cy="698500"/>
          </a:xfrm>
          <a:custGeom>
            <a:avLst/>
            <a:gdLst/>
            <a:ahLst/>
            <a:cxnLst/>
            <a:rect l="l" t="t" r="r" b="b"/>
            <a:pathLst>
              <a:path w="2405379" h="698500">
                <a:moveTo>
                  <a:pt x="2335022" y="0"/>
                </a:moveTo>
                <a:lnTo>
                  <a:pt x="69850" y="0"/>
                </a:lnTo>
                <a:lnTo>
                  <a:pt x="42648" y="5484"/>
                </a:lnTo>
                <a:lnTo>
                  <a:pt x="20447" y="20447"/>
                </a:lnTo>
                <a:lnTo>
                  <a:pt x="5484" y="42648"/>
                </a:lnTo>
                <a:lnTo>
                  <a:pt x="0" y="69850"/>
                </a:lnTo>
                <a:lnTo>
                  <a:pt x="0" y="628142"/>
                </a:lnTo>
                <a:lnTo>
                  <a:pt x="5484" y="655343"/>
                </a:lnTo>
                <a:lnTo>
                  <a:pt x="20447" y="677545"/>
                </a:lnTo>
                <a:lnTo>
                  <a:pt x="42648" y="692507"/>
                </a:lnTo>
                <a:lnTo>
                  <a:pt x="69850" y="697992"/>
                </a:lnTo>
                <a:lnTo>
                  <a:pt x="2335022" y="697992"/>
                </a:lnTo>
                <a:lnTo>
                  <a:pt x="2362223" y="692507"/>
                </a:lnTo>
                <a:lnTo>
                  <a:pt x="2384425" y="677545"/>
                </a:lnTo>
                <a:lnTo>
                  <a:pt x="2399387" y="655343"/>
                </a:lnTo>
                <a:lnTo>
                  <a:pt x="2404872" y="628142"/>
                </a:lnTo>
                <a:lnTo>
                  <a:pt x="2404872" y="69850"/>
                </a:lnTo>
                <a:lnTo>
                  <a:pt x="2399387" y="42648"/>
                </a:lnTo>
                <a:lnTo>
                  <a:pt x="2384425" y="20447"/>
                </a:lnTo>
                <a:lnTo>
                  <a:pt x="2362223" y="5484"/>
                </a:lnTo>
                <a:lnTo>
                  <a:pt x="2335022" y="0"/>
                </a:lnTo>
                <a:close/>
              </a:path>
            </a:pathLst>
          </a:custGeom>
          <a:solidFill>
            <a:srgbClr val="1137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840984" y="2115438"/>
            <a:ext cx="180530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Example</a:t>
            </a:r>
            <a:r>
              <a:rPr sz="16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Activities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6077458" y="2532633"/>
            <a:ext cx="4206875" cy="2521585"/>
            <a:chOff x="6077458" y="2532633"/>
            <a:chExt cx="4206875" cy="2521585"/>
          </a:xfrm>
        </p:grpSpPr>
        <p:sp>
          <p:nvSpPr>
            <p:cNvPr id="12" name="object 12"/>
            <p:cNvSpPr/>
            <p:nvPr/>
          </p:nvSpPr>
          <p:spPr>
            <a:xfrm>
              <a:off x="6083808" y="2538983"/>
              <a:ext cx="4194175" cy="2508885"/>
            </a:xfrm>
            <a:custGeom>
              <a:avLst/>
              <a:gdLst/>
              <a:ahLst/>
              <a:cxnLst/>
              <a:rect l="l" t="t" r="r" b="b"/>
              <a:pathLst>
                <a:path w="4194175" h="2508885">
                  <a:moveTo>
                    <a:pt x="3943222" y="0"/>
                  </a:moveTo>
                  <a:lnTo>
                    <a:pt x="250825" y="0"/>
                  </a:lnTo>
                  <a:lnTo>
                    <a:pt x="205730" y="4040"/>
                  </a:lnTo>
                  <a:lnTo>
                    <a:pt x="163291" y="15688"/>
                  </a:lnTo>
                  <a:lnTo>
                    <a:pt x="124215" y="34238"/>
                  </a:lnTo>
                  <a:lnTo>
                    <a:pt x="89209" y="58980"/>
                  </a:lnTo>
                  <a:lnTo>
                    <a:pt x="58980" y="89209"/>
                  </a:lnTo>
                  <a:lnTo>
                    <a:pt x="34238" y="124215"/>
                  </a:lnTo>
                  <a:lnTo>
                    <a:pt x="15688" y="163291"/>
                  </a:lnTo>
                  <a:lnTo>
                    <a:pt x="4040" y="205730"/>
                  </a:lnTo>
                  <a:lnTo>
                    <a:pt x="0" y="250825"/>
                  </a:lnTo>
                  <a:lnTo>
                    <a:pt x="0" y="2257679"/>
                  </a:lnTo>
                  <a:lnTo>
                    <a:pt x="4040" y="2302773"/>
                  </a:lnTo>
                  <a:lnTo>
                    <a:pt x="15688" y="2345212"/>
                  </a:lnTo>
                  <a:lnTo>
                    <a:pt x="34238" y="2384288"/>
                  </a:lnTo>
                  <a:lnTo>
                    <a:pt x="58980" y="2419294"/>
                  </a:lnTo>
                  <a:lnTo>
                    <a:pt x="89209" y="2449523"/>
                  </a:lnTo>
                  <a:lnTo>
                    <a:pt x="124215" y="2474265"/>
                  </a:lnTo>
                  <a:lnTo>
                    <a:pt x="163291" y="2492815"/>
                  </a:lnTo>
                  <a:lnTo>
                    <a:pt x="205730" y="2504463"/>
                  </a:lnTo>
                  <a:lnTo>
                    <a:pt x="250825" y="2508504"/>
                  </a:lnTo>
                  <a:lnTo>
                    <a:pt x="3943222" y="2508504"/>
                  </a:lnTo>
                  <a:lnTo>
                    <a:pt x="3988317" y="2504463"/>
                  </a:lnTo>
                  <a:lnTo>
                    <a:pt x="4030756" y="2492815"/>
                  </a:lnTo>
                  <a:lnTo>
                    <a:pt x="4069832" y="2474265"/>
                  </a:lnTo>
                  <a:lnTo>
                    <a:pt x="4104838" y="2449523"/>
                  </a:lnTo>
                  <a:lnTo>
                    <a:pt x="4135067" y="2419294"/>
                  </a:lnTo>
                  <a:lnTo>
                    <a:pt x="4159809" y="2384288"/>
                  </a:lnTo>
                  <a:lnTo>
                    <a:pt x="4178359" y="2345212"/>
                  </a:lnTo>
                  <a:lnTo>
                    <a:pt x="4190007" y="2302773"/>
                  </a:lnTo>
                  <a:lnTo>
                    <a:pt x="4194047" y="2257679"/>
                  </a:lnTo>
                  <a:lnTo>
                    <a:pt x="4194047" y="250825"/>
                  </a:lnTo>
                  <a:lnTo>
                    <a:pt x="4190007" y="205730"/>
                  </a:lnTo>
                  <a:lnTo>
                    <a:pt x="4178359" y="163291"/>
                  </a:lnTo>
                  <a:lnTo>
                    <a:pt x="4159809" y="124215"/>
                  </a:lnTo>
                  <a:lnTo>
                    <a:pt x="4135067" y="89209"/>
                  </a:lnTo>
                  <a:lnTo>
                    <a:pt x="4104838" y="58980"/>
                  </a:lnTo>
                  <a:lnTo>
                    <a:pt x="4069832" y="34238"/>
                  </a:lnTo>
                  <a:lnTo>
                    <a:pt x="4030756" y="15688"/>
                  </a:lnTo>
                  <a:lnTo>
                    <a:pt x="3988317" y="4040"/>
                  </a:lnTo>
                  <a:lnTo>
                    <a:pt x="3943222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083808" y="2538983"/>
              <a:ext cx="4194175" cy="2508885"/>
            </a:xfrm>
            <a:custGeom>
              <a:avLst/>
              <a:gdLst/>
              <a:ahLst/>
              <a:cxnLst/>
              <a:rect l="l" t="t" r="r" b="b"/>
              <a:pathLst>
                <a:path w="4194175" h="2508885">
                  <a:moveTo>
                    <a:pt x="0" y="250825"/>
                  </a:moveTo>
                  <a:lnTo>
                    <a:pt x="4040" y="205730"/>
                  </a:lnTo>
                  <a:lnTo>
                    <a:pt x="15688" y="163291"/>
                  </a:lnTo>
                  <a:lnTo>
                    <a:pt x="34238" y="124215"/>
                  </a:lnTo>
                  <a:lnTo>
                    <a:pt x="58980" y="89209"/>
                  </a:lnTo>
                  <a:lnTo>
                    <a:pt x="89209" y="58980"/>
                  </a:lnTo>
                  <a:lnTo>
                    <a:pt x="124215" y="34238"/>
                  </a:lnTo>
                  <a:lnTo>
                    <a:pt x="163291" y="15688"/>
                  </a:lnTo>
                  <a:lnTo>
                    <a:pt x="205730" y="4040"/>
                  </a:lnTo>
                  <a:lnTo>
                    <a:pt x="250825" y="0"/>
                  </a:lnTo>
                  <a:lnTo>
                    <a:pt x="3943222" y="0"/>
                  </a:lnTo>
                  <a:lnTo>
                    <a:pt x="3988317" y="4040"/>
                  </a:lnTo>
                  <a:lnTo>
                    <a:pt x="4030756" y="15688"/>
                  </a:lnTo>
                  <a:lnTo>
                    <a:pt x="4069832" y="34238"/>
                  </a:lnTo>
                  <a:lnTo>
                    <a:pt x="4104838" y="58980"/>
                  </a:lnTo>
                  <a:lnTo>
                    <a:pt x="4135067" y="89209"/>
                  </a:lnTo>
                  <a:lnTo>
                    <a:pt x="4159809" y="124215"/>
                  </a:lnTo>
                  <a:lnTo>
                    <a:pt x="4178359" y="163291"/>
                  </a:lnTo>
                  <a:lnTo>
                    <a:pt x="4190007" y="205730"/>
                  </a:lnTo>
                  <a:lnTo>
                    <a:pt x="4194047" y="250825"/>
                  </a:lnTo>
                  <a:lnTo>
                    <a:pt x="4194047" y="2257679"/>
                  </a:lnTo>
                  <a:lnTo>
                    <a:pt x="4190007" y="2302773"/>
                  </a:lnTo>
                  <a:lnTo>
                    <a:pt x="4178359" y="2345212"/>
                  </a:lnTo>
                  <a:lnTo>
                    <a:pt x="4159809" y="2384288"/>
                  </a:lnTo>
                  <a:lnTo>
                    <a:pt x="4135067" y="2419294"/>
                  </a:lnTo>
                  <a:lnTo>
                    <a:pt x="4104838" y="2449523"/>
                  </a:lnTo>
                  <a:lnTo>
                    <a:pt x="4069832" y="2474265"/>
                  </a:lnTo>
                  <a:lnTo>
                    <a:pt x="4030756" y="2492815"/>
                  </a:lnTo>
                  <a:lnTo>
                    <a:pt x="3988317" y="2504463"/>
                  </a:lnTo>
                  <a:lnTo>
                    <a:pt x="3943222" y="2508504"/>
                  </a:lnTo>
                  <a:lnTo>
                    <a:pt x="250825" y="2508504"/>
                  </a:lnTo>
                  <a:lnTo>
                    <a:pt x="205730" y="2504463"/>
                  </a:lnTo>
                  <a:lnTo>
                    <a:pt x="163291" y="2492815"/>
                  </a:lnTo>
                  <a:lnTo>
                    <a:pt x="124215" y="2474265"/>
                  </a:lnTo>
                  <a:lnTo>
                    <a:pt x="89209" y="2449523"/>
                  </a:lnTo>
                  <a:lnTo>
                    <a:pt x="58980" y="2419294"/>
                  </a:lnTo>
                  <a:lnTo>
                    <a:pt x="34238" y="2384288"/>
                  </a:lnTo>
                  <a:lnTo>
                    <a:pt x="15688" y="2345212"/>
                  </a:lnTo>
                  <a:lnTo>
                    <a:pt x="4040" y="2302773"/>
                  </a:lnTo>
                  <a:lnTo>
                    <a:pt x="0" y="2257679"/>
                  </a:lnTo>
                  <a:lnTo>
                    <a:pt x="0" y="250825"/>
                  </a:lnTo>
                  <a:close/>
                </a:path>
              </a:pathLst>
            </a:custGeom>
            <a:ln w="12700">
              <a:solidFill>
                <a:srgbClr val="1137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6281673" y="2849321"/>
            <a:ext cx="3653790" cy="19177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8270" indent="-115570">
              <a:lnSpc>
                <a:spcPts val="1825"/>
              </a:lnSpc>
              <a:spcBef>
                <a:spcPts val="110"/>
              </a:spcBef>
              <a:buChar char="•"/>
              <a:tabLst>
                <a:tab pos="12827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Issuance</a:t>
            </a:r>
            <a:r>
              <a:rPr sz="1600" spc="-9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600" spc="-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findings</a:t>
            </a:r>
            <a:r>
              <a:rPr sz="16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and</a:t>
            </a:r>
            <a:r>
              <a:rPr sz="1600" spc="-2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corrective</a:t>
            </a:r>
            <a:endParaRPr sz="1600">
              <a:latin typeface="Arial"/>
              <a:cs typeface="Arial"/>
            </a:endParaRPr>
          </a:p>
          <a:p>
            <a:pPr marL="128270">
              <a:lnSpc>
                <a:spcPts val="1825"/>
              </a:lnSpc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actions,</a:t>
            </a:r>
            <a:r>
              <a:rPr sz="1600" spc="-7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as</a:t>
            </a:r>
            <a:r>
              <a:rPr sz="1600" spc="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applicable</a:t>
            </a:r>
            <a:endParaRPr sz="1600">
              <a:latin typeface="Arial"/>
              <a:cs typeface="Arial"/>
            </a:endParaRPr>
          </a:p>
          <a:p>
            <a:pPr marL="128270" indent="-115570">
              <a:lnSpc>
                <a:spcPts val="1825"/>
              </a:lnSpc>
              <a:spcBef>
                <a:spcPts val="95"/>
              </a:spcBef>
              <a:buChar char="•"/>
              <a:tabLst>
                <a:tab pos="128270" algn="l"/>
              </a:tabLst>
            </a:pP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Corrective</a:t>
            </a:r>
            <a:r>
              <a:rPr sz="1600" spc="-10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Action</a:t>
            </a:r>
            <a:r>
              <a:rPr sz="1600" spc="-8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Planning</a:t>
            </a:r>
            <a:r>
              <a:rPr sz="16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and</a:t>
            </a:r>
            <a:r>
              <a:rPr sz="1600" spc="-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11375B"/>
                </a:solidFill>
                <a:latin typeface="Arial"/>
                <a:cs typeface="Arial"/>
              </a:rPr>
              <a:t>Root</a:t>
            </a:r>
            <a:endParaRPr sz="1600">
              <a:latin typeface="Arial"/>
              <a:cs typeface="Arial"/>
            </a:endParaRPr>
          </a:p>
          <a:p>
            <a:pPr marL="128270">
              <a:lnSpc>
                <a:spcPts val="1825"/>
              </a:lnSpc>
            </a:pP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Cause</a:t>
            </a:r>
            <a:r>
              <a:rPr sz="1600" spc="-9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Analysis</a:t>
            </a:r>
            <a:endParaRPr sz="1600">
              <a:latin typeface="Arial"/>
              <a:cs typeface="Arial"/>
            </a:endParaRPr>
          </a:p>
          <a:p>
            <a:pPr marL="128270" marR="1012825" indent="-116205">
              <a:lnSpc>
                <a:spcPts val="1730"/>
              </a:lnSpc>
              <a:spcBef>
                <a:spcPts val="315"/>
              </a:spcBef>
              <a:buChar char="•"/>
              <a:tabLst>
                <a:tab pos="128270" algn="l"/>
              </a:tabLst>
            </a:pPr>
            <a:r>
              <a:rPr sz="1600" spc="-30" dirty="0">
                <a:solidFill>
                  <a:srgbClr val="11375B"/>
                </a:solidFill>
                <a:latin typeface="Arial"/>
                <a:cs typeface="Arial"/>
              </a:rPr>
              <a:t>Technical</a:t>
            </a:r>
            <a:r>
              <a:rPr sz="1600" spc="-1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Assistance</a:t>
            </a:r>
            <a:r>
              <a:rPr sz="16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and/or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Professional</a:t>
            </a:r>
            <a:r>
              <a:rPr sz="1600" spc="-10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Development</a:t>
            </a:r>
            <a:endParaRPr sz="1600">
              <a:latin typeface="Arial"/>
              <a:cs typeface="Arial"/>
            </a:endParaRPr>
          </a:p>
          <a:p>
            <a:pPr marL="128270" indent="-115570">
              <a:lnSpc>
                <a:spcPts val="1825"/>
              </a:lnSpc>
              <a:spcBef>
                <a:spcPts val="65"/>
              </a:spcBef>
              <a:buChar char="•"/>
              <a:tabLst>
                <a:tab pos="12827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Subsequent</a:t>
            </a:r>
            <a:r>
              <a:rPr sz="16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monitoring</a:t>
            </a:r>
            <a:r>
              <a:rPr sz="1600" spc="-8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and</a:t>
            </a:r>
            <a:r>
              <a:rPr sz="1600" spc="-6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verification</a:t>
            </a:r>
            <a:endParaRPr sz="1600">
              <a:latin typeface="Arial"/>
              <a:cs typeface="Arial"/>
            </a:endParaRPr>
          </a:p>
          <a:p>
            <a:pPr marL="128270">
              <a:lnSpc>
                <a:spcPts val="1825"/>
              </a:lnSpc>
            </a:pP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activities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6</a:t>
            </a:fld>
            <a:endParaRPr spc="-2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5440" y="409397"/>
            <a:ext cx="5939790" cy="1068705"/>
          </a:xfrm>
          <a:prstGeom prst="rect">
            <a:avLst/>
          </a:prstGeom>
        </p:spPr>
        <p:txBody>
          <a:bodyPr vert="horz" wrap="square" lIns="0" tIns="74930" rIns="0" bIns="0" rtlCol="0">
            <a:spAutoFit/>
          </a:bodyPr>
          <a:lstStyle/>
          <a:p>
            <a:pPr marL="12700" marR="5080">
              <a:lnSpc>
                <a:spcPts val="3890"/>
              </a:lnSpc>
              <a:spcBef>
                <a:spcPts val="590"/>
              </a:spcBef>
            </a:pPr>
            <a:r>
              <a:rPr dirty="0"/>
              <a:t>Correction</a:t>
            </a:r>
            <a:r>
              <a:rPr spc="-90" dirty="0"/>
              <a:t> </a:t>
            </a:r>
            <a:r>
              <a:rPr spc="-10" dirty="0"/>
              <a:t>Procedures: Noncompliance</a:t>
            </a:r>
          </a:p>
        </p:txBody>
      </p:sp>
      <p:sp>
        <p:nvSpPr>
          <p:cNvPr id="3" name="object 3"/>
          <p:cNvSpPr/>
          <p:nvPr/>
        </p:nvSpPr>
        <p:spPr>
          <a:xfrm>
            <a:off x="463295" y="2569464"/>
            <a:ext cx="1691639" cy="866140"/>
          </a:xfrm>
          <a:custGeom>
            <a:avLst/>
            <a:gdLst/>
            <a:ahLst/>
            <a:cxnLst/>
            <a:rect l="l" t="t" r="r" b="b"/>
            <a:pathLst>
              <a:path w="1691639" h="866139">
                <a:moveTo>
                  <a:pt x="1605026" y="0"/>
                </a:moveTo>
                <a:lnTo>
                  <a:pt x="86563" y="0"/>
                </a:lnTo>
                <a:lnTo>
                  <a:pt x="52870" y="6800"/>
                </a:lnTo>
                <a:lnTo>
                  <a:pt x="25355" y="25352"/>
                </a:lnTo>
                <a:lnTo>
                  <a:pt x="6803" y="52881"/>
                </a:lnTo>
                <a:lnTo>
                  <a:pt x="0" y="86613"/>
                </a:lnTo>
                <a:lnTo>
                  <a:pt x="0" y="779018"/>
                </a:lnTo>
                <a:lnTo>
                  <a:pt x="6803" y="812750"/>
                </a:lnTo>
                <a:lnTo>
                  <a:pt x="25355" y="840279"/>
                </a:lnTo>
                <a:lnTo>
                  <a:pt x="52870" y="858831"/>
                </a:lnTo>
                <a:lnTo>
                  <a:pt x="86563" y="865632"/>
                </a:lnTo>
                <a:lnTo>
                  <a:pt x="1605026" y="865632"/>
                </a:lnTo>
                <a:lnTo>
                  <a:pt x="1638758" y="858831"/>
                </a:lnTo>
                <a:lnTo>
                  <a:pt x="1666287" y="840279"/>
                </a:lnTo>
                <a:lnTo>
                  <a:pt x="1684839" y="812750"/>
                </a:lnTo>
                <a:lnTo>
                  <a:pt x="1691640" y="779018"/>
                </a:lnTo>
                <a:lnTo>
                  <a:pt x="1691640" y="86613"/>
                </a:lnTo>
                <a:lnTo>
                  <a:pt x="1684839" y="52881"/>
                </a:lnTo>
                <a:lnTo>
                  <a:pt x="1666287" y="25352"/>
                </a:lnTo>
                <a:lnTo>
                  <a:pt x="1638758" y="6800"/>
                </a:lnTo>
                <a:lnTo>
                  <a:pt x="1605026" y="0"/>
                </a:lnTo>
                <a:close/>
              </a:path>
            </a:pathLst>
          </a:custGeom>
          <a:solidFill>
            <a:srgbClr val="1137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58495" y="2628341"/>
            <a:ext cx="1318260" cy="454659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365"/>
              </a:spcBef>
            </a:pP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Individual</a:t>
            </a:r>
            <a:r>
              <a:rPr sz="1500" spc="-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Child Correction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627633" y="3215385"/>
            <a:ext cx="2061210" cy="1993900"/>
            <a:chOff x="627633" y="3215385"/>
            <a:chExt cx="2061210" cy="1993900"/>
          </a:xfrm>
        </p:grpSpPr>
        <p:sp>
          <p:nvSpPr>
            <p:cNvPr id="6" name="object 6"/>
            <p:cNvSpPr/>
            <p:nvPr/>
          </p:nvSpPr>
          <p:spPr>
            <a:xfrm>
              <a:off x="633983" y="3221735"/>
              <a:ext cx="2048510" cy="1981200"/>
            </a:xfrm>
            <a:custGeom>
              <a:avLst/>
              <a:gdLst/>
              <a:ahLst/>
              <a:cxnLst/>
              <a:rect l="l" t="t" r="r" b="b"/>
              <a:pathLst>
                <a:path w="2048510" h="1981200">
                  <a:moveTo>
                    <a:pt x="1850136" y="0"/>
                  </a:moveTo>
                  <a:lnTo>
                    <a:pt x="198119" y="0"/>
                  </a:lnTo>
                  <a:lnTo>
                    <a:pt x="152691" y="5229"/>
                  </a:lnTo>
                  <a:lnTo>
                    <a:pt x="110989" y="20127"/>
                  </a:lnTo>
                  <a:lnTo>
                    <a:pt x="74204" y="43507"/>
                  </a:lnTo>
                  <a:lnTo>
                    <a:pt x="43523" y="74182"/>
                  </a:lnTo>
                  <a:lnTo>
                    <a:pt x="20136" y="110967"/>
                  </a:lnTo>
                  <a:lnTo>
                    <a:pt x="5232" y="152675"/>
                  </a:lnTo>
                  <a:lnTo>
                    <a:pt x="0" y="198119"/>
                  </a:lnTo>
                  <a:lnTo>
                    <a:pt x="0" y="1783080"/>
                  </a:lnTo>
                  <a:lnTo>
                    <a:pt x="5232" y="1828524"/>
                  </a:lnTo>
                  <a:lnTo>
                    <a:pt x="20136" y="1870232"/>
                  </a:lnTo>
                  <a:lnTo>
                    <a:pt x="43523" y="1907017"/>
                  </a:lnTo>
                  <a:lnTo>
                    <a:pt x="74204" y="1937692"/>
                  </a:lnTo>
                  <a:lnTo>
                    <a:pt x="110989" y="1961072"/>
                  </a:lnTo>
                  <a:lnTo>
                    <a:pt x="152691" y="1975970"/>
                  </a:lnTo>
                  <a:lnTo>
                    <a:pt x="198119" y="1981200"/>
                  </a:lnTo>
                  <a:lnTo>
                    <a:pt x="1850136" y="1981200"/>
                  </a:lnTo>
                  <a:lnTo>
                    <a:pt x="1895580" y="1975970"/>
                  </a:lnTo>
                  <a:lnTo>
                    <a:pt x="1937288" y="1961072"/>
                  </a:lnTo>
                  <a:lnTo>
                    <a:pt x="1974073" y="1937692"/>
                  </a:lnTo>
                  <a:lnTo>
                    <a:pt x="2004748" y="1907017"/>
                  </a:lnTo>
                  <a:lnTo>
                    <a:pt x="2028128" y="1870232"/>
                  </a:lnTo>
                  <a:lnTo>
                    <a:pt x="2043026" y="1828524"/>
                  </a:lnTo>
                  <a:lnTo>
                    <a:pt x="2048255" y="1783080"/>
                  </a:lnTo>
                  <a:lnTo>
                    <a:pt x="2048255" y="198119"/>
                  </a:lnTo>
                  <a:lnTo>
                    <a:pt x="2043026" y="152675"/>
                  </a:lnTo>
                  <a:lnTo>
                    <a:pt x="2028128" y="110967"/>
                  </a:lnTo>
                  <a:lnTo>
                    <a:pt x="2004748" y="74182"/>
                  </a:lnTo>
                  <a:lnTo>
                    <a:pt x="1974073" y="43507"/>
                  </a:lnTo>
                  <a:lnTo>
                    <a:pt x="1937288" y="20127"/>
                  </a:lnTo>
                  <a:lnTo>
                    <a:pt x="1895580" y="5229"/>
                  </a:lnTo>
                  <a:lnTo>
                    <a:pt x="1850136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33983" y="3221735"/>
              <a:ext cx="2048510" cy="1981200"/>
            </a:xfrm>
            <a:custGeom>
              <a:avLst/>
              <a:gdLst/>
              <a:ahLst/>
              <a:cxnLst/>
              <a:rect l="l" t="t" r="r" b="b"/>
              <a:pathLst>
                <a:path w="2048510" h="1981200">
                  <a:moveTo>
                    <a:pt x="0" y="198119"/>
                  </a:moveTo>
                  <a:lnTo>
                    <a:pt x="5232" y="152675"/>
                  </a:lnTo>
                  <a:lnTo>
                    <a:pt x="20136" y="110967"/>
                  </a:lnTo>
                  <a:lnTo>
                    <a:pt x="43523" y="74182"/>
                  </a:lnTo>
                  <a:lnTo>
                    <a:pt x="74204" y="43507"/>
                  </a:lnTo>
                  <a:lnTo>
                    <a:pt x="110989" y="20127"/>
                  </a:lnTo>
                  <a:lnTo>
                    <a:pt x="152691" y="5229"/>
                  </a:lnTo>
                  <a:lnTo>
                    <a:pt x="198119" y="0"/>
                  </a:lnTo>
                  <a:lnTo>
                    <a:pt x="1850136" y="0"/>
                  </a:lnTo>
                  <a:lnTo>
                    <a:pt x="1895580" y="5229"/>
                  </a:lnTo>
                  <a:lnTo>
                    <a:pt x="1937288" y="20127"/>
                  </a:lnTo>
                  <a:lnTo>
                    <a:pt x="1974073" y="43507"/>
                  </a:lnTo>
                  <a:lnTo>
                    <a:pt x="2004748" y="74182"/>
                  </a:lnTo>
                  <a:lnTo>
                    <a:pt x="2028128" y="110967"/>
                  </a:lnTo>
                  <a:lnTo>
                    <a:pt x="2043026" y="152675"/>
                  </a:lnTo>
                  <a:lnTo>
                    <a:pt x="2048255" y="198119"/>
                  </a:lnTo>
                  <a:lnTo>
                    <a:pt x="2048255" y="1783080"/>
                  </a:lnTo>
                  <a:lnTo>
                    <a:pt x="2043026" y="1828524"/>
                  </a:lnTo>
                  <a:lnTo>
                    <a:pt x="2028128" y="1870232"/>
                  </a:lnTo>
                  <a:lnTo>
                    <a:pt x="2004748" y="1907017"/>
                  </a:lnTo>
                  <a:lnTo>
                    <a:pt x="1974073" y="1937692"/>
                  </a:lnTo>
                  <a:lnTo>
                    <a:pt x="1937288" y="1961072"/>
                  </a:lnTo>
                  <a:lnTo>
                    <a:pt x="1895580" y="1975970"/>
                  </a:lnTo>
                  <a:lnTo>
                    <a:pt x="1850136" y="1981200"/>
                  </a:lnTo>
                  <a:lnTo>
                    <a:pt x="198119" y="1981200"/>
                  </a:lnTo>
                  <a:lnTo>
                    <a:pt x="152691" y="1975970"/>
                  </a:lnTo>
                  <a:lnTo>
                    <a:pt x="110989" y="1961072"/>
                  </a:lnTo>
                  <a:lnTo>
                    <a:pt x="74204" y="1937692"/>
                  </a:lnTo>
                  <a:lnTo>
                    <a:pt x="43523" y="1907017"/>
                  </a:lnTo>
                  <a:lnTo>
                    <a:pt x="20136" y="1870232"/>
                  </a:lnTo>
                  <a:lnTo>
                    <a:pt x="5232" y="1828524"/>
                  </a:lnTo>
                  <a:lnTo>
                    <a:pt x="0" y="1783080"/>
                  </a:lnTo>
                  <a:lnTo>
                    <a:pt x="0" y="198119"/>
                  </a:lnTo>
                  <a:close/>
                </a:path>
              </a:pathLst>
            </a:custGeom>
            <a:ln w="12700">
              <a:solidFill>
                <a:srgbClr val="1137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86485" y="3571443"/>
            <a:ext cx="1673860" cy="848360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0" marR="5080" indent="-114935">
              <a:lnSpc>
                <a:spcPct val="86300"/>
              </a:lnSpc>
              <a:spcBef>
                <a:spcPts val="360"/>
              </a:spcBef>
              <a:buChar char="•"/>
              <a:tabLst>
                <a:tab pos="128270" algn="l"/>
              </a:tabLst>
            </a:pP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Review</a:t>
            </a:r>
            <a:r>
              <a:rPr sz="15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individual 	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EI</a:t>
            </a:r>
            <a:r>
              <a:rPr sz="15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records</a:t>
            </a:r>
            <a:r>
              <a:rPr sz="15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25" dirty="0">
                <a:solidFill>
                  <a:srgbClr val="11375B"/>
                </a:solidFill>
                <a:latin typeface="Arial"/>
                <a:cs typeface="Arial"/>
              </a:rPr>
              <a:t>to 	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determine</a:t>
            </a:r>
            <a:r>
              <a:rPr sz="1500" spc="-8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child- 	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specific</a:t>
            </a:r>
            <a:r>
              <a:rPr sz="1500" spc="-6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correction</a:t>
            </a:r>
            <a:endParaRPr sz="15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453639" y="2648711"/>
            <a:ext cx="640080" cy="421005"/>
          </a:xfrm>
          <a:custGeom>
            <a:avLst/>
            <a:gdLst/>
            <a:ahLst/>
            <a:cxnLst/>
            <a:rect l="l" t="t" r="r" b="b"/>
            <a:pathLst>
              <a:path w="640080" h="421005">
                <a:moveTo>
                  <a:pt x="429768" y="0"/>
                </a:moveTo>
                <a:lnTo>
                  <a:pt x="429768" y="84074"/>
                </a:lnTo>
                <a:lnTo>
                  <a:pt x="0" y="84074"/>
                </a:lnTo>
                <a:lnTo>
                  <a:pt x="0" y="336550"/>
                </a:lnTo>
                <a:lnTo>
                  <a:pt x="429768" y="336550"/>
                </a:lnTo>
                <a:lnTo>
                  <a:pt x="429768" y="420624"/>
                </a:lnTo>
                <a:lnTo>
                  <a:pt x="640080" y="210312"/>
                </a:lnTo>
                <a:lnTo>
                  <a:pt x="429768" y="0"/>
                </a:lnTo>
                <a:close/>
              </a:path>
            </a:pathLst>
          </a:custGeom>
          <a:solidFill>
            <a:srgbClr val="AAAD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358896" y="2569464"/>
            <a:ext cx="1689100" cy="866140"/>
          </a:xfrm>
          <a:custGeom>
            <a:avLst/>
            <a:gdLst/>
            <a:ahLst/>
            <a:cxnLst/>
            <a:rect l="l" t="t" r="r" b="b"/>
            <a:pathLst>
              <a:path w="1689100" h="866139">
                <a:moveTo>
                  <a:pt x="1601977" y="0"/>
                </a:moveTo>
                <a:lnTo>
                  <a:pt x="86613" y="0"/>
                </a:lnTo>
                <a:lnTo>
                  <a:pt x="52881" y="6800"/>
                </a:lnTo>
                <a:lnTo>
                  <a:pt x="25352" y="25352"/>
                </a:lnTo>
                <a:lnTo>
                  <a:pt x="6800" y="52881"/>
                </a:lnTo>
                <a:lnTo>
                  <a:pt x="0" y="86613"/>
                </a:lnTo>
                <a:lnTo>
                  <a:pt x="0" y="779018"/>
                </a:lnTo>
                <a:lnTo>
                  <a:pt x="6800" y="812750"/>
                </a:lnTo>
                <a:lnTo>
                  <a:pt x="25352" y="840279"/>
                </a:lnTo>
                <a:lnTo>
                  <a:pt x="52881" y="858831"/>
                </a:lnTo>
                <a:lnTo>
                  <a:pt x="86613" y="865632"/>
                </a:lnTo>
                <a:lnTo>
                  <a:pt x="1601977" y="865632"/>
                </a:lnTo>
                <a:lnTo>
                  <a:pt x="1635710" y="858831"/>
                </a:lnTo>
                <a:lnTo>
                  <a:pt x="1663239" y="840279"/>
                </a:lnTo>
                <a:lnTo>
                  <a:pt x="1681791" y="812750"/>
                </a:lnTo>
                <a:lnTo>
                  <a:pt x="1688591" y="779018"/>
                </a:lnTo>
                <a:lnTo>
                  <a:pt x="1688591" y="86613"/>
                </a:lnTo>
                <a:lnTo>
                  <a:pt x="1681791" y="52881"/>
                </a:lnTo>
                <a:lnTo>
                  <a:pt x="1663239" y="25352"/>
                </a:lnTo>
                <a:lnTo>
                  <a:pt x="1635710" y="6800"/>
                </a:lnTo>
                <a:lnTo>
                  <a:pt x="1601977" y="0"/>
                </a:lnTo>
                <a:close/>
              </a:path>
            </a:pathLst>
          </a:custGeom>
          <a:solidFill>
            <a:srgbClr val="1137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452240" y="2628341"/>
            <a:ext cx="912494" cy="454659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365"/>
              </a:spcBef>
            </a:pP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Systemic Correction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3565905" y="3258058"/>
            <a:ext cx="2061210" cy="1993900"/>
            <a:chOff x="3565905" y="3258058"/>
            <a:chExt cx="2061210" cy="1993900"/>
          </a:xfrm>
        </p:grpSpPr>
        <p:sp>
          <p:nvSpPr>
            <p:cNvPr id="13" name="object 13"/>
            <p:cNvSpPr/>
            <p:nvPr/>
          </p:nvSpPr>
          <p:spPr>
            <a:xfrm>
              <a:off x="3572255" y="3264408"/>
              <a:ext cx="2048510" cy="1981200"/>
            </a:xfrm>
            <a:custGeom>
              <a:avLst/>
              <a:gdLst/>
              <a:ahLst/>
              <a:cxnLst/>
              <a:rect l="l" t="t" r="r" b="b"/>
              <a:pathLst>
                <a:path w="2048510" h="1981200">
                  <a:moveTo>
                    <a:pt x="1850136" y="0"/>
                  </a:moveTo>
                  <a:lnTo>
                    <a:pt x="198120" y="0"/>
                  </a:lnTo>
                  <a:lnTo>
                    <a:pt x="152675" y="5229"/>
                  </a:lnTo>
                  <a:lnTo>
                    <a:pt x="110967" y="20127"/>
                  </a:lnTo>
                  <a:lnTo>
                    <a:pt x="74182" y="43507"/>
                  </a:lnTo>
                  <a:lnTo>
                    <a:pt x="43507" y="74182"/>
                  </a:lnTo>
                  <a:lnTo>
                    <a:pt x="20127" y="110967"/>
                  </a:lnTo>
                  <a:lnTo>
                    <a:pt x="5229" y="152675"/>
                  </a:lnTo>
                  <a:lnTo>
                    <a:pt x="0" y="198119"/>
                  </a:lnTo>
                  <a:lnTo>
                    <a:pt x="0" y="1783079"/>
                  </a:lnTo>
                  <a:lnTo>
                    <a:pt x="5229" y="1828524"/>
                  </a:lnTo>
                  <a:lnTo>
                    <a:pt x="20127" y="1870232"/>
                  </a:lnTo>
                  <a:lnTo>
                    <a:pt x="43507" y="1907017"/>
                  </a:lnTo>
                  <a:lnTo>
                    <a:pt x="74182" y="1937692"/>
                  </a:lnTo>
                  <a:lnTo>
                    <a:pt x="110967" y="1961072"/>
                  </a:lnTo>
                  <a:lnTo>
                    <a:pt x="152675" y="1975970"/>
                  </a:lnTo>
                  <a:lnTo>
                    <a:pt x="198120" y="1981200"/>
                  </a:lnTo>
                  <a:lnTo>
                    <a:pt x="1850136" y="1981200"/>
                  </a:lnTo>
                  <a:lnTo>
                    <a:pt x="1895580" y="1975970"/>
                  </a:lnTo>
                  <a:lnTo>
                    <a:pt x="1937288" y="1961072"/>
                  </a:lnTo>
                  <a:lnTo>
                    <a:pt x="1974073" y="1937692"/>
                  </a:lnTo>
                  <a:lnTo>
                    <a:pt x="2004748" y="1907017"/>
                  </a:lnTo>
                  <a:lnTo>
                    <a:pt x="2028128" y="1870232"/>
                  </a:lnTo>
                  <a:lnTo>
                    <a:pt x="2043026" y="1828524"/>
                  </a:lnTo>
                  <a:lnTo>
                    <a:pt x="2048256" y="1783079"/>
                  </a:lnTo>
                  <a:lnTo>
                    <a:pt x="2048256" y="198119"/>
                  </a:lnTo>
                  <a:lnTo>
                    <a:pt x="2043026" y="152675"/>
                  </a:lnTo>
                  <a:lnTo>
                    <a:pt x="2028128" y="110967"/>
                  </a:lnTo>
                  <a:lnTo>
                    <a:pt x="2004748" y="74182"/>
                  </a:lnTo>
                  <a:lnTo>
                    <a:pt x="1974073" y="43507"/>
                  </a:lnTo>
                  <a:lnTo>
                    <a:pt x="1937288" y="20127"/>
                  </a:lnTo>
                  <a:lnTo>
                    <a:pt x="1895580" y="5229"/>
                  </a:lnTo>
                  <a:lnTo>
                    <a:pt x="1850136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572255" y="3264408"/>
              <a:ext cx="2048510" cy="1981200"/>
            </a:xfrm>
            <a:custGeom>
              <a:avLst/>
              <a:gdLst/>
              <a:ahLst/>
              <a:cxnLst/>
              <a:rect l="l" t="t" r="r" b="b"/>
              <a:pathLst>
                <a:path w="2048510" h="1981200">
                  <a:moveTo>
                    <a:pt x="0" y="198119"/>
                  </a:moveTo>
                  <a:lnTo>
                    <a:pt x="5229" y="152675"/>
                  </a:lnTo>
                  <a:lnTo>
                    <a:pt x="20127" y="110967"/>
                  </a:lnTo>
                  <a:lnTo>
                    <a:pt x="43507" y="74182"/>
                  </a:lnTo>
                  <a:lnTo>
                    <a:pt x="74182" y="43507"/>
                  </a:lnTo>
                  <a:lnTo>
                    <a:pt x="110967" y="20127"/>
                  </a:lnTo>
                  <a:lnTo>
                    <a:pt x="152675" y="5229"/>
                  </a:lnTo>
                  <a:lnTo>
                    <a:pt x="198120" y="0"/>
                  </a:lnTo>
                  <a:lnTo>
                    <a:pt x="1850136" y="0"/>
                  </a:lnTo>
                  <a:lnTo>
                    <a:pt x="1895580" y="5229"/>
                  </a:lnTo>
                  <a:lnTo>
                    <a:pt x="1937288" y="20127"/>
                  </a:lnTo>
                  <a:lnTo>
                    <a:pt x="1974073" y="43507"/>
                  </a:lnTo>
                  <a:lnTo>
                    <a:pt x="2004748" y="74182"/>
                  </a:lnTo>
                  <a:lnTo>
                    <a:pt x="2028128" y="110967"/>
                  </a:lnTo>
                  <a:lnTo>
                    <a:pt x="2043026" y="152675"/>
                  </a:lnTo>
                  <a:lnTo>
                    <a:pt x="2048256" y="198119"/>
                  </a:lnTo>
                  <a:lnTo>
                    <a:pt x="2048256" y="1783079"/>
                  </a:lnTo>
                  <a:lnTo>
                    <a:pt x="2043026" y="1828524"/>
                  </a:lnTo>
                  <a:lnTo>
                    <a:pt x="2028128" y="1870232"/>
                  </a:lnTo>
                  <a:lnTo>
                    <a:pt x="2004748" y="1907017"/>
                  </a:lnTo>
                  <a:lnTo>
                    <a:pt x="1974073" y="1937692"/>
                  </a:lnTo>
                  <a:lnTo>
                    <a:pt x="1937288" y="1961072"/>
                  </a:lnTo>
                  <a:lnTo>
                    <a:pt x="1895580" y="1975970"/>
                  </a:lnTo>
                  <a:lnTo>
                    <a:pt x="1850136" y="1981200"/>
                  </a:lnTo>
                  <a:lnTo>
                    <a:pt x="198120" y="1981200"/>
                  </a:lnTo>
                  <a:lnTo>
                    <a:pt x="152675" y="1975970"/>
                  </a:lnTo>
                  <a:lnTo>
                    <a:pt x="110967" y="1961072"/>
                  </a:lnTo>
                  <a:lnTo>
                    <a:pt x="74182" y="1937692"/>
                  </a:lnTo>
                  <a:lnTo>
                    <a:pt x="43507" y="1907017"/>
                  </a:lnTo>
                  <a:lnTo>
                    <a:pt x="20127" y="1870232"/>
                  </a:lnTo>
                  <a:lnTo>
                    <a:pt x="5229" y="1828524"/>
                  </a:lnTo>
                  <a:lnTo>
                    <a:pt x="0" y="1783079"/>
                  </a:lnTo>
                  <a:lnTo>
                    <a:pt x="0" y="198119"/>
                  </a:lnTo>
                  <a:close/>
                </a:path>
              </a:pathLst>
            </a:custGeom>
            <a:ln w="12700">
              <a:solidFill>
                <a:srgbClr val="1137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3726560" y="3613530"/>
            <a:ext cx="1740535" cy="847725"/>
          </a:xfrm>
          <a:prstGeom prst="rect">
            <a:avLst/>
          </a:prstGeom>
        </p:spPr>
        <p:txBody>
          <a:bodyPr vert="horz" wrap="square" lIns="0" tIns="45085" rIns="0" bIns="0" rtlCol="0">
            <a:spAutoFit/>
          </a:bodyPr>
          <a:lstStyle/>
          <a:p>
            <a:pPr marL="127000" marR="5080" indent="-114935">
              <a:lnSpc>
                <a:spcPct val="86300"/>
              </a:lnSpc>
              <a:spcBef>
                <a:spcPts val="355"/>
              </a:spcBef>
              <a:buChar char="•"/>
              <a:tabLst>
                <a:tab pos="128270" algn="l"/>
              </a:tabLst>
            </a:pP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Quarterly</a:t>
            </a:r>
            <a:r>
              <a:rPr sz="15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review</a:t>
            </a:r>
            <a:r>
              <a:rPr sz="15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25" dirty="0">
                <a:solidFill>
                  <a:srgbClr val="11375B"/>
                </a:solidFill>
                <a:latin typeface="Arial"/>
                <a:cs typeface="Arial"/>
              </a:rPr>
              <a:t>of 	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data</a:t>
            </a:r>
            <a:r>
              <a:rPr sz="15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until 	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verification</a:t>
            </a:r>
            <a:r>
              <a:rPr sz="1500" spc="-8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25" dirty="0">
                <a:solidFill>
                  <a:srgbClr val="11375B"/>
                </a:solidFill>
                <a:latin typeface="Arial"/>
                <a:cs typeface="Arial"/>
              </a:rPr>
              <a:t>of 	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100%</a:t>
            </a:r>
            <a:r>
              <a:rPr sz="1500" spc="-3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compliance</a:t>
            </a:r>
            <a:endParaRPr sz="15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349240" y="2648711"/>
            <a:ext cx="637540" cy="421005"/>
          </a:xfrm>
          <a:custGeom>
            <a:avLst/>
            <a:gdLst/>
            <a:ahLst/>
            <a:cxnLst/>
            <a:rect l="l" t="t" r="r" b="b"/>
            <a:pathLst>
              <a:path w="637539" h="421005">
                <a:moveTo>
                  <a:pt x="426720" y="0"/>
                </a:moveTo>
                <a:lnTo>
                  <a:pt x="426720" y="84074"/>
                </a:lnTo>
                <a:lnTo>
                  <a:pt x="0" y="84074"/>
                </a:lnTo>
                <a:lnTo>
                  <a:pt x="0" y="336550"/>
                </a:lnTo>
                <a:lnTo>
                  <a:pt x="426720" y="336550"/>
                </a:lnTo>
                <a:lnTo>
                  <a:pt x="426720" y="420624"/>
                </a:lnTo>
                <a:lnTo>
                  <a:pt x="637032" y="210312"/>
                </a:lnTo>
                <a:lnTo>
                  <a:pt x="426720" y="0"/>
                </a:lnTo>
                <a:close/>
              </a:path>
            </a:pathLst>
          </a:custGeom>
          <a:solidFill>
            <a:srgbClr val="AAAD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251447" y="2569464"/>
            <a:ext cx="1689100" cy="866140"/>
          </a:xfrm>
          <a:custGeom>
            <a:avLst/>
            <a:gdLst/>
            <a:ahLst/>
            <a:cxnLst/>
            <a:rect l="l" t="t" r="r" b="b"/>
            <a:pathLst>
              <a:path w="1689100" h="866139">
                <a:moveTo>
                  <a:pt x="1601977" y="0"/>
                </a:moveTo>
                <a:lnTo>
                  <a:pt x="86613" y="0"/>
                </a:lnTo>
                <a:lnTo>
                  <a:pt x="52881" y="6800"/>
                </a:lnTo>
                <a:lnTo>
                  <a:pt x="25352" y="25352"/>
                </a:lnTo>
                <a:lnTo>
                  <a:pt x="6800" y="52881"/>
                </a:lnTo>
                <a:lnTo>
                  <a:pt x="0" y="86613"/>
                </a:lnTo>
                <a:lnTo>
                  <a:pt x="0" y="779018"/>
                </a:lnTo>
                <a:lnTo>
                  <a:pt x="6800" y="812750"/>
                </a:lnTo>
                <a:lnTo>
                  <a:pt x="25352" y="840279"/>
                </a:lnTo>
                <a:lnTo>
                  <a:pt x="52881" y="858831"/>
                </a:lnTo>
                <a:lnTo>
                  <a:pt x="86613" y="865632"/>
                </a:lnTo>
                <a:lnTo>
                  <a:pt x="1601977" y="865632"/>
                </a:lnTo>
                <a:lnTo>
                  <a:pt x="1635710" y="858831"/>
                </a:lnTo>
                <a:lnTo>
                  <a:pt x="1663239" y="840279"/>
                </a:lnTo>
                <a:lnTo>
                  <a:pt x="1681791" y="812750"/>
                </a:lnTo>
                <a:lnTo>
                  <a:pt x="1688592" y="779018"/>
                </a:lnTo>
                <a:lnTo>
                  <a:pt x="1688592" y="86613"/>
                </a:lnTo>
                <a:lnTo>
                  <a:pt x="1681791" y="52881"/>
                </a:lnTo>
                <a:lnTo>
                  <a:pt x="1663239" y="25352"/>
                </a:lnTo>
                <a:lnTo>
                  <a:pt x="1635710" y="6800"/>
                </a:lnTo>
                <a:lnTo>
                  <a:pt x="1601977" y="0"/>
                </a:lnTo>
                <a:close/>
              </a:path>
            </a:pathLst>
          </a:custGeom>
          <a:solidFill>
            <a:srgbClr val="1137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346316" y="2628341"/>
            <a:ext cx="1440180" cy="25654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500" dirty="0">
                <a:solidFill>
                  <a:srgbClr val="FFFFFF"/>
                </a:solidFill>
                <a:latin typeface="Arial"/>
                <a:cs typeface="Arial"/>
              </a:rPr>
              <a:t>CAP</a:t>
            </a:r>
            <a:r>
              <a:rPr sz="1500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Completion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6415785" y="3215385"/>
            <a:ext cx="2058035" cy="1993900"/>
            <a:chOff x="6415785" y="3215385"/>
            <a:chExt cx="2058035" cy="1993900"/>
          </a:xfrm>
        </p:grpSpPr>
        <p:sp>
          <p:nvSpPr>
            <p:cNvPr id="20" name="object 20"/>
            <p:cNvSpPr/>
            <p:nvPr/>
          </p:nvSpPr>
          <p:spPr>
            <a:xfrm>
              <a:off x="6422135" y="3221735"/>
              <a:ext cx="2045335" cy="1981200"/>
            </a:xfrm>
            <a:custGeom>
              <a:avLst/>
              <a:gdLst/>
              <a:ahLst/>
              <a:cxnLst/>
              <a:rect l="l" t="t" r="r" b="b"/>
              <a:pathLst>
                <a:path w="2045334" h="1981200">
                  <a:moveTo>
                    <a:pt x="1847088" y="0"/>
                  </a:moveTo>
                  <a:lnTo>
                    <a:pt x="198119" y="0"/>
                  </a:lnTo>
                  <a:lnTo>
                    <a:pt x="152675" y="5229"/>
                  </a:lnTo>
                  <a:lnTo>
                    <a:pt x="110967" y="20127"/>
                  </a:lnTo>
                  <a:lnTo>
                    <a:pt x="74182" y="43507"/>
                  </a:lnTo>
                  <a:lnTo>
                    <a:pt x="43507" y="74182"/>
                  </a:lnTo>
                  <a:lnTo>
                    <a:pt x="20127" y="110967"/>
                  </a:lnTo>
                  <a:lnTo>
                    <a:pt x="5229" y="152675"/>
                  </a:lnTo>
                  <a:lnTo>
                    <a:pt x="0" y="198119"/>
                  </a:lnTo>
                  <a:lnTo>
                    <a:pt x="0" y="1783080"/>
                  </a:lnTo>
                  <a:lnTo>
                    <a:pt x="5229" y="1828524"/>
                  </a:lnTo>
                  <a:lnTo>
                    <a:pt x="20127" y="1870232"/>
                  </a:lnTo>
                  <a:lnTo>
                    <a:pt x="43507" y="1907017"/>
                  </a:lnTo>
                  <a:lnTo>
                    <a:pt x="74182" y="1937692"/>
                  </a:lnTo>
                  <a:lnTo>
                    <a:pt x="110967" y="1961072"/>
                  </a:lnTo>
                  <a:lnTo>
                    <a:pt x="152675" y="1975970"/>
                  </a:lnTo>
                  <a:lnTo>
                    <a:pt x="198119" y="1981200"/>
                  </a:lnTo>
                  <a:lnTo>
                    <a:pt x="1847088" y="1981200"/>
                  </a:lnTo>
                  <a:lnTo>
                    <a:pt x="1892532" y="1975970"/>
                  </a:lnTo>
                  <a:lnTo>
                    <a:pt x="1934240" y="1961072"/>
                  </a:lnTo>
                  <a:lnTo>
                    <a:pt x="1971025" y="1937692"/>
                  </a:lnTo>
                  <a:lnTo>
                    <a:pt x="2001700" y="1907017"/>
                  </a:lnTo>
                  <a:lnTo>
                    <a:pt x="2025080" y="1870232"/>
                  </a:lnTo>
                  <a:lnTo>
                    <a:pt x="2039978" y="1828524"/>
                  </a:lnTo>
                  <a:lnTo>
                    <a:pt x="2045208" y="1783080"/>
                  </a:lnTo>
                  <a:lnTo>
                    <a:pt x="2045208" y="198119"/>
                  </a:lnTo>
                  <a:lnTo>
                    <a:pt x="2039978" y="152675"/>
                  </a:lnTo>
                  <a:lnTo>
                    <a:pt x="2025080" y="110967"/>
                  </a:lnTo>
                  <a:lnTo>
                    <a:pt x="2001700" y="74182"/>
                  </a:lnTo>
                  <a:lnTo>
                    <a:pt x="1971025" y="43507"/>
                  </a:lnTo>
                  <a:lnTo>
                    <a:pt x="1934240" y="20127"/>
                  </a:lnTo>
                  <a:lnTo>
                    <a:pt x="1892532" y="5229"/>
                  </a:lnTo>
                  <a:lnTo>
                    <a:pt x="1847088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422135" y="3221735"/>
              <a:ext cx="2045335" cy="1981200"/>
            </a:xfrm>
            <a:custGeom>
              <a:avLst/>
              <a:gdLst/>
              <a:ahLst/>
              <a:cxnLst/>
              <a:rect l="l" t="t" r="r" b="b"/>
              <a:pathLst>
                <a:path w="2045334" h="1981200">
                  <a:moveTo>
                    <a:pt x="0" y="198119"/>
                  </a:moveTo>
                  <a:lnTo>
                    <a:pt x="5229" y="152675"/>
                  </a:lnTo>
                  <a:lnTo>
                    <a:pt x="20127" y="110967"/>
                  </a:lnTo>
                  <a:lnTo>
                    <a:pt x="43507" y="74182"/>
                  </a:lnTo>
                  <a:lnTo>
                    <a:pt x="74182" y="43507"/>
                  </a:lnTo>
                  <a:lnTo>
                    <a:pt x="110967" y="20127"/>
                  </a:lnTo>
                  <a:lnTo>
                    <a:pt x="152675" y="5229"/>
                  </a:lnTo>
                  <a:lnTo>
                    <a:pt x="198119" y="0"/>
                  </a:lnTo>
                  <a:lnTo>
                    <a:pt x="1847088" y="0"/>
                  </a:lnTo>
                  <a:lnTo>
                    <a:pt x="1892532" y="5229"/>
                  </a:lnTo>
                  <a:lnTo>
                    <a:pt x="1934240" y="20127"/>
                  </a:lnTo>
                  <a:lnTo>
                    <a:pt x="1971025" y="43507"/>
                  </a:lnTo>
                  <a:lnTo>
                    <a:pt x="2001700" y="74182"/>
                  </a:lnTo>
                  <a:lnTo>
                    <a:pt x="2025080" y="110967"/>
                  </a:lnTo>
                  <a:lnTo>
                    <a:pt x="2039978" y="152675"/>
                  </a:lnTo>
                  <a:lnTo>
                    <a:pt x="2045208" y="198119"/>
                  </a:lnTo>
                  <a:lnTo>
                    <a:pt x="2045208" y="1783080"/>
                  </a:lnTo>
                  <a:lnTo>
                    <a:pt x="2039978" y="1828524"/>
                  </a:lnTo>
                  <a:lnTo>
                    <a:pt x="2025080" y="1870232"/>
                  </a:lnTo>
                  <a:lnTo>
                    <a:pt x="2001700" y="1907017"/>
                  </a:lnTo>
                  <a:lnTo>
                    <a:pt x="1971025" y="1937692"/>
                  </a:lnTo>
                  <a:lnTo>
                    <a:pt x="1934240" y="1961072"/>
                  </a:lnTo>
                  <a:lnTo>
                    <a:pt x="1892532" y="1975970"/>
                  </a:lnTo>
                  <a:lnTo>
                    <a:pt x="1847088" y="1981200"/>
                  </a:lnTo>
                  <a:lnTo>
                    <a:pt x="198119" y="1981200"/>
                  </a:lnTo>
                  <a:lnTo>
                    <a:pt x="152675" y="1975970"/>
                  </a:lnTo>
                  <a:lnTo>
                    <a:pt x="110967" y="1961072"/>
                  </a:lnTo>
                  <a:lnTo>
                    <a:pt x="74182" y="1937692"/>
                  </a:lnTo>
                  <a:lnTo>
                    <a:pt x="43507" y="1907017"/>
                  </a:lnTo>
                  <a:lnTo>
                    <a:pt x="20127" y="1870232"/>
                  </a:lnTo>
                  <a:lnTo>
                    <a:pt x="5229" y="1828524"/>
                  </a:lnTo>
                  <a:lnTo>
                    <a:pt x="0" y="1783080"/>
                  </a:lnTo>
                  <a:lnTo>
                    <a:pt x="0" y="198119"/>
                  </a:lnTo>
                  <a:close/>
                </a:path>
              </a:pathLst>
            </a:custGeom>
            <a:ln w="12700">
              <a:solidFill>
                <a:srgbClr val="1137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6574281" y="3571443"/>
            <a:ext cx="1510030" cy="124142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0" marR="5080" indent="-114935">
              <a:lnSpc>
                <a:spcPct val="86200"/>
              </a:lnSpc>
              <a:spcBef>
                <a:spcPts val="360"/>
              </a:spcBef>
              <a:buChar char="•"/>
              <a:tabLst>
                <a:tab pos="128270" algn="l"/>
              </a:tabLst>
            </a:pP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Quarterly 	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monitoring</a:t>
            </a:r>
            <a:r>
              <a:rPr sz="1500" spc="-9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until 	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verification</a:t>
            </a:r>
            <a:r>
              <a:rPr sz="1500" spc="-8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of </a:t>
            </a:r>
            <a:r>
              <a:rPr sz="1500" spc="-25" dirty="0">
                <a:solidFill>
                  <a:srgbClr val="11375B"/>
                </a:solidFill>
                <a:latin typeface="Arial"/>
                <a:cs typeface="Arial"/>
              </a:rPr>
              <a:t>all 	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CAP-required 	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activities,</a:t>
            </a:r>
            <a:r>
              <a:rPr sz="1500" spc="-8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25" dirty="0">
                <a:solidFill>
                  <a:srgbClr val="11375B"/>
                </a:solidFill>
                <a:latin typeface="Arial"/>
                <a:cs typeface="Arial"/>
              </a:rPr>
              <a:t>as 	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applicable</a:t>
            </a:r>
            <a:endParaRPr sz="15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241792" y="2648711"/>
            <a:ext cx="637540" cy="421005"/>
          </a:xfrm>
          <a:custGeom>
            <a:avLst/>
            <a:gdLst/>
            <a:ahLst/>
            <a:cxnLst/>
            <a:rect l="l" t="t" r="r" b="b"/>
            <a:pathLst>
              <a:path w="637540" h="421005">
                <a:moveTo>
                  <a:pt x="426719" y="0"/>
                </a:moveTo>
                <a:lnTo>
                  <a:pt x="426719" y="84074"/>
                </a:lnTo>
                <a:lnTo>
                  <a:pt x="0" y="84074"/>
                </a:lnTo>
                <a:lnTo>
                  <a:pt x="0" y="336550"/>
                </a:lnTo>
                <a:lnTo>
                  <a:pt x="426719" y="336550"/>
                </a:lnTo>
                <a:lnTo>
                  <a:pt x="426719" y="420624"/>
                </a:lnTo>
                <a:lnTo>
                  <a:pt x="637031" y="210312"/>
                </a:lnTo>
                <a:lnTo>
                  <a:pt x="426719" y="0"/>
                </a:lnTo>
                <a:close/>
              </a:path>
            </a:pathLst>
          </a:custGeom>
          <a:solidFill>
            <a:srgbClr val="AAAD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144000" y="2569464"/>
            <a:ext cx="1689100" cy="866140"/>
          </a:xfrm>
          <a:custGeom>
            <a:avLst/>
            <a:gdLst/>
            <a:ahLst/>
            <a:cxnLst/>
            <a:rect l="l" t="t" r="r" b="b"/>
            <a:pathLst>
              <a:path w="1689100" h="866139">
                <a:moveTo>
                  <a:pt x="1601977" y="0"/>
                </a:moveTo>
                <a:lnTo>
                  <a:pt x="86614" y="0"/>
                </a:lnTo>
                <a:lnTo>
                  <a:pt x="52881" y="6800"/>
                </a:lnTo>
                <a:lnTo>
                  <a:pt x="25352" y="25352"/>
                </a:lnTo>
                <a:lnTo>
                  <a:pt x="6800" y="52881"/>
                </a:lnTo>
                <a:lnTo>
                  <a:pt x="0" y="86613"/>
                </a:lnTo>
                <a:lnTo>
                  <a:pt x="0" y="779018"/>
                </a:lnTo>
                <a:lnTo>
                  <a:pt x="6800" y="812750"/>
                </a:lnTo>
                <a:lnTo>
                  <a:pt x="25352" y="840279"/>
                </a:lnTo>
                <a:lnTo>
                  <a:pt x="52881" y="858831"/>
                </a:lnTo>
                <a:lnTo>
                  <a:pt x="86614" y="865632"/>
                </a:lnTo>
                <a:lnTo>
                  <a:pt x="1601977" y="865632"/>
                </a:lnTo>
                <a:lnTo>
                  <a:pt x="1635710" y="858831"/>
                </a:lnTo>
                <a:lnTo>
                  <a:pt x="1663239" y="840279"/>
                </a:lnTo>
                <a:lnTo>
                  <a:pt x="1681791" y="812750"/>
                </a:lnTo>
                <a:lnTo>
                  <a:pt x="1688592" y="779018"/>
                </a:lnTo>
                <a:lnTo>
                  <a:pt x="1688592" y="86613"/>
                </a:lnTo>
                <a:lnTo>
                  <a:pt x="1681791" y="52881"/>
                </a:lnTo>
                <a:lnTo>
                  <a:pt x="1663239" y="25352"/>
                </a:lnTo>
                <a:lnTo>
                  <a:pt x="1635710" y="6800"/>
                </a:lnTo>
                <a:lnTo>
                  <a:pt x="1601977" y="0"/>
                </a:lnTo>
                <a:close/>
              </a:path>
            </a:pathLst>
          </a:custGeom>
          <a:solidFill>
            <a:srgbClr val="1137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9240393" y="2628341"/>
            <a:ext cx="1170305" cy="454659"/>
          </a:xfrm>
          <a:prstGeom prst="rect">
            <a:avLst/>
          </a:prstGeom>
        </p:spPr>
        <p:txBody>
          <a:bodyPr vert="horz" wrap="square" lIns="0" tIns="46355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365"/>
              </a:spcBef>
            </a:pP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Verification</a:t>
            </a:r>
            <a:r>
              <a:rPr sz="1500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00" spc="-2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500" spc="-10" dirty="0">
                <a:solidFill>
                  <a:srgbClr val="FFFFFF"/>
                </a:solidFill>
                <a:latin typeface="Arial"/>
                <a:cs typeface="Arial"/>
              </a:rPr>
              <a:t>Correction</a:t>
            </a:r>
            <a:endParaRPr sz="150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9308338" y="3215385"/>
            <a:ext cx="2061210" cy="1993900"/>
            <a:chOff x="9308338" y="3215385"/>
            <a:chExt cx="2061210" cy="1993900"/>
          </a:xfrm>
        </p:grpSpPr>
        <p:sp>
          <p:nvSpPr>
            <p:cNvPr id="27" name="object 27"/>
            <p:cNvSpPr/>
            <p:nvPr/>
          </p:nvSpPr>
          <p:spPr>
            <a:xfrm>
              <a:off x="9314688" y="3221735"/>
              <a:ext cx="2048510" cy="1981200"/>
            </a:xfrm>
            <a:custGeom>
              <a:avLst/>
              <a:gdLst/>
              <a:ahLst/>
              <a:cxnLst/>
              <a:rect l="l" t="t" r="r" b="b"/>
              <a:pathLst>
                <a:path w="2048509" h="1981200">
                  <a:moveTo>
                    <a:pt x="1850135" y="0"/>
                  </a:moveTo>
                  <a:lnTo>
                    <a:pt x="198119" y="0"/>
                  </a:lnTo>
                  <a:lnTo>
                    <a:pt x="152675" y="5229"/>
                  </a:lnTo>
                  <a:lnTo>
                    <a:pt x="110967" y="20127"/>
                  </a:lnTo>
                  <a:lnTo>
                    <a:pt x="74182" y="43507"/>
                  </a:lnTo>
                  <a:lnTo>
                    <a:pt x="43507" y="74182"/>
                  </a:lnTo>
                  <a:lnTo>
                    <a:pt x="20127" y="110967"/>
                  </a:lnTo>
                  <a:lnTo>
                    <a:pt x="5229" y="152675"/>
                  </a:lnTo>
                  <a:lnTo>
                    <a:pt x="0" y="198119"/>
                  </a:lnTo>
                  <a:lnTo>
                    <a:pt x="0" y="1783080"/>
                  </a:lnTo>
                  <a:lnTo>
                    <a:pt x="5229" y="1828524"/>
                  </a:lnTo>
                  <a:lnTo>
                    <a:pt x="20127" y="1870232"/>
                  </a:lnTo>
                  <a:lnTo>
                    <a:pt x="43507" y="1907017"/>
                  </a:lnTo>
                  <a:lnTo>
                    <a:pt x="74182" y="1937692"/>
                  </a:lnTo>
                  <a:lnTo>
                    <a:pt x="110967" y="1961072"/>
                  </a:lnTo>
                  <a:lnTo>
                    <a:pt x="152675" y="1975970"/>
                  </a:lnTo>
                  <a:lnTo>
                    <a:pt x="198119" y="1981200"/>
                  </a:lnTo>
                  <a:lnTo>
                    <a:pt x="1850135" y="1981200"/>
                  </a:lnTo>
                  <a:lnTo>
                    <a:pt x="1895580" y="1975970"/>
                  </a:lnTo>
                  <a:lnTo>
                    <a:pt x="1937288" y="1961072"/>
                  </a:lnTo>
                  <a:lnTo>
                    <a:pt x="1974073" y="1937692"/>
                  </a:lnTo>
                  <a:lnTo>
                    <a:pt x="2004748" y="1907017"/>
                  </a:lnTo>
                  <a:lnTo>
                    <a:pt x="2028128" y="1870232"/>
                  </a:lnTo>
                  <a:lnTo>
                    <a:pt x="2043026" y="1828524"/>
                  </a:lnTo>
                  <a:lnTo>
                    <a:pt x="2048255" y="1783080"/>
                  </a:lnTo>
                  <a:lnTo>
                    <a:pt x="2048255" y="198119"/>
                  </a:lnTo>
                  <a:lnTo>
                    <a:pt x="2043026" y="152675"/>
                  </a:lnTo>
                  <a:lnTo>
                    <a:pt x="2028128" y="110967"/>
                  </a:lnTo>
                  <a:lnTo>
                    <a:pt x="2004748" y="74182"/>
                  </a:lnTo>
                  <a:lnTo>
                    <a:pt x="1974073" y="43507"/>
                  </a:lnTo>
                  <a:lnTo>
                    <a:pt x="1937288" y="20127"/>
                  </a:lnTo>
                  <a:lnTo>
                    <a:pt x="1895580" y="5229"/>
                  </a:lnTo>
                  <a:lnTo>
                    <a:pt x="1850135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314688" y="3221735"/>
              <a:ext cx="2048510" cy="1981200"/>
            </a:xfrm>
            <a:custGeom>
              <a:avLst/>
              <a:gdLst/>
              <a:ahLst/>
              <a:cxnLst/>
              <a:rect l="l" t="t" r="r" b="b"/>
              <a:pathLst>
                <a:path w="2048509" h="1981200">
                  <a:moveTo>
                    <a:pt x="0" y="198119"/>
                  </a:moveTo>
                  <a:lnTo>
                    <a:pt x="5229" y="152675"/>
                  </a:lnTo>
                  <a:lnTo>
                    <a:pt x="20127" y="110967"/>
                  </a:lnTo>
                  <a:lnTo>
                    <a:pt x="43507" y="74182"/>
                  </a:lnTo>
                  <a:lnTo>
                    <a:pt x="74182" y="43507"/>
                  </a:lnTo>
                  <a:lnTo>
                    <a:pt x="110967" y="20127"/>
                  </a:lnTo>
                  <a:lnTo>
                    <a:pt x="152675" y="5229"/>
                  </a:lnTo>
                  <a:lnTo>
                    <a:pt x="198119" y="0"/>
                  </a:lnTo>
                  <a:lnTo>
                    <a:pt x="1850135" y="0"/>
                  </a:lnTo>
                  <a:lnTo>
                    <a:pt x="1895580" y="5229"/>
                  </a:lnTo>
                  <a:lnTo>
                    <a:pt x="1937288" y="20127"/>
                  </a:lnTo>
                  <a:lnTo>
                    <a:pt x="1974073" y="43507"/>
                  </a:lnTo>
                  <a:lnTo>
                    <a:pt x="2004748" y="74182"/>
                  </a:lnTo>
                  <a:lnTo>
                    <a:pt x="2028128" y="110967"/>
                  </a:lnTo>
                  <a:lnTo>
                    <a:pt x="2043026" y="152675"/>
                  </a:lnTo>
                  <a:lnTo>
                    <a:pt x="2048255" y="198119"/>
                  </a:lnTo>
                  <a:lnTo>
                    <a:pt x="2048255" y="1783080"/>
                  </a:lnTo>
                  <a:lnTo>
                    <a:pt x="2043026" y="1828524"/>
                  </a:lnTo>
                  <a:lnTo>
                    <a:pt x="2028128" y="1870232"/>
                  </a:lnTo>
                  <a:lnTo>
                    <a:pt x="2004748" y="1907017"/>
                  </a:lnTo>
                  <a:lnTo>
                    <a:pt x="1974073" y="1937692"/>
                  </a:lnTo>
                  <a:lnTo>
                    <a:pt x="1937288" y="1961072"/>
                  </a:lnTo>
                  <a:lnTo>
                    <a:pt x="1895580" y="1975970"/>
                  </a:lnTo>
                  <a:lnTo>
                    <a:pt x="1850135" y="1981200"/>
                  </a:lnTo>
                  <a:lnTo>
                    <a:pt x="198119" y="1981200"/>
                  </a:lnTo>
                  <a:lnTo>
                    <a:pt x="152675" y="1975970"/>
                  </a:lnTo>
                  <a:lnTo>
                    <a:pt x="110967" y="1961072"/>
                  </a:lnTo>
                  <a:lnTo>
                    <a:pt x="74182" y="1937692"/>
                  </a:lnTo>
                  <a:lnTo>
                    <a:pt x="43507" y="1907017"/>
                  </a:lnTo>
                  <a:lnTo>
                    <a:pt x="20127" y="1870232"/>
                  </a:lnTo>
                  <a:lnTo>
                    <a:pt x="5229" y="1828524"/>
                  </a:lnTo>
                  <a:lnTo>
                    <a:pt x="0" y="1783080"/>
                  </a:lnTo>
                  <a:lnTo>
                    <a:pt x="0" y="198119"/>
                  </a:lnTo>
                  <a:close/>
                </a:path>
              </a:pathLst>
            </a:custGeom>
            <a:ln w="12700">
              <a:solidFill>
                <a:srgbClr val="1137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9468357" y="3571443"/>
            <a:ext cx="1687830" cy="1241425"/>
          </a:xfrm>
          <a:prstGeom prst="rect">
            <a:avLst/>
          </a:prstGeom>
        </p:spPr>
        <p:txBody>
          <a:bodyPr vert="horz" wrap="square" lIns="0" tIns="45720" rIns="0" bIns="0" rtlCol="0">
            <a:spAutoFit/>
          </a:bodyPr>
          <a:lstStyle/>
          <a:p>
            <a:pPr marL="127000" marR="5080" indent="-114935">
              <a:lnSpc>
                <a:spcPct val="86200"/>
              </a:lnSpc>
              <a:spcBef>
                <a:spcPts val="360"/>
              </a:spcBef>
              <a:buChar char="•"/>
              <a:tabLst>
                <a:tab pos="128270" algn="l"/>
              </a:tabLst>
            </a:pP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Upon</a:t>
            </a:r>
            <a:r>
              <a:rPr sz="15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verification 	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of</a:t>
            </a:r>
            <a:r>
              <a:rPr sz="15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all</a:t>
            </a:r>
            <a:r>
              <a:rPr sz="15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preceding 	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component,</a:t>
            </a:r>
            <a:r>
              <a:rPr sz="15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50" dirty="0">
                <a:solidFill>
                  <a:srgbClr val="11375B"/>
                </a:solidFill>
                <a:latin typeface="Arial"/>
                <a:cs typeface="Arial"/>
              </a:rPr>
              <a:t>a 	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Verification</a:t>
            </a:r>
            <a:r>
              <a:rPr sz="15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25" dirty="0">
                <a:solidFill>
                  <a:srgbClr val="11375B"/>
                </a:solidFill>
                <a:latin typeface="Arial"/>
                <a:cs typeface="Arial"/>
              </a:rPr>
              <a:t>of 	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Correction</a:t>
            </a:r>
            <a:r>
              <a:rPr sz="15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11375B"/>
                </a:solidFill>
                <a:latin typeface="Arial"/>
                <a:cs typeface="Arial"/>
              </a:rPr>
              <a:t>letter</a:t>
            </a:r>
            <a:r>
              <a:rPr sz="1500" spc="-6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500" spc="-25" dirty="0">
                <a:solidFill>
                  <a:srgbClr val="11375B"/>
                </a:solidFill>
                <a:latin typeface="Arial"/>
                <a:cs typeface="Arial"/>
              </a:rPr>
              <a:t>is 	</a:t>
            </a:r>
            <a:r>
              <a:rPr sz="1500" spc="-10" dirty="0">
                <a:solidFill>
                  <a:srgbClr val="11375B"/>
                </a:solidFill>
                <a:latin typeface="Arial"/>
                <a:cs typeface="Arial"/>
              </a:rPr>
              <a:t>issued</a:t>
            </a:r>
            <a:endParaRPr sz="1500">
              <a:latin typeface="Arial"/>
              <a:cs typeface="Arial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7</a:t>
            </a:fld>
            <a:endParaRPr spc="-25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2000" rIns="0" bIns="0" rtlCol="0">
            <a:spAutoFit/>
          </a:bodyPr>
          <a:lstStyle/>
          <a:p>
            <a:pPr marL="54610">
              <a:lnSpc>
                <a:spcPct val="100000"/>
              </a:lnSpc>
              <a:spcBef>
                <a:spcPts val="100"/>
              </a:spcBef>
            </a:pPr>
            <a:r>
              <a:rPr dirty="0"/>
              <a:t>Continuous</a:t>
            </a:r>
            <a:r>
              <a:rPr spc="-65" dirty="0"/>
              <a:t> </a:t>
            </a:r>
            <a:r>
              <a:rPr dirty="0"/>
              <a:t>Improvement</a:t>
            </a:r>
            <a:r>
              <a:rPr spc="-100" dirty="0"/>
              <a:t> </a:t>
            </a:r>
            <a:r>
              <a:rPr spc="-10" dirty="0"/>
              <a:t>Strategies</a:t>
            </a:r>
          </a:p>
        </p:txBody>
      </p:sp>
      <p:sp>
        <p:nvSpPr>
          <p:cNvPr id="3" name="object 3"/>
          <p:cNvSpPr/>
          <p:nvPr/>
        </p:nvSpPr>
        <p:spPr>
          <a:xfrm>
            <a:off x="771144" y="2209800"/>
            <a:ext cx="2475230" cy="768350"/>
          </a:xfrm>
          <a:custGeom>
            <a:avLst/>
            <a:gdLst/>
            <a:ahLst/>
            <a:cxnLst/>
            <a:rect l="l" t="t" r="r" b="b"/>
            <a:pathLst>
              <a:path w="2475230" h="768350">
                <a:moveTo>
                  <a:pt x="2398141" y="0"/>
                </a:moveTo>
                <a:lnTo>
                  <a:pt x="76809" y="0"/>
                </a:lnTo>
                <a:lnTo>
                  <a:pt x="46913" y="6040"/>
                </a:lnTo>
                <a:lnTo>
                  <a:pt x="22498" y="22510"/>
                </a:lnTo>
                <a:lnTo>
                  <a:pt x="6036" y="46934"/>
                </a:lnTo>
                <a:lnTo>
                  <a:pt x="0" y="76835"/>
                </a:lnTo>
                <a:lnTo>
                  <a:pt x="0" y="691261"/>
                </a:lnTo>
                <a:lnTo>
                  <a:pt x="6036" y="721161"/>
                </a:lnTo>
                <a:lnTo>
                  <a:pt x="22498" y="745585"/>
                </a:lnTo>
                <a:lnTo>
                  <a:pt x="46913" y="762055"/>
                </a:lnTo>
                <a:lnTo>
                  <a:pt x="76809" y="768096"/>
                </a:lnTo>
                <a:lnTo>
                  <a:pt x="2398141" y="768096"/>
                </a:lnTo>
                <a:lnTo>
                  <a:pt x="2428041" y="762055"/>
                </a:lnTo>
                <a:lnTo>
                  <a:pt x="2452465" y="745585"/>
                </a:lnTo>
                <a:lnTo>
                  <a:pt x="2468935" y="721161"/>
                </a:lnTo>
                <a:lnTo>
                  <a:pt x="2474976" y="691261"/>
                </a:lnTo>
                <a:lnTo>
                  <a:pt x="2474976" y="76835"/>
                </a:lnTo>
                <a:lnTo>
                  <a:pt x="2468935" y="46934"/>
                </a:lnTo>
                <a:lnTo>
                  <a:pt x="2452465" y="22510"/>
                </a:lnTo>
                <a:lnTo>
                  <a:pt x="2428041" y="6040"/>
                </a:lnTo>
                <a:lnTo>
                  <a:pt x="2398141" y="0"/>
                </a:lnTo>
                <a:close/>
              </a:path>
            </a:pathLst>
          </a:custGeom>
          <a:solidFill>
            <a:srgbClr val="1137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43178" y="2252599"/>
            <a:ext cx="2190115" cy="49022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 marR="5080">
              <a:lnSpc>
                <a:spcPts val="1730"/>
              </a:lnSpc>
              <a:spcBef>
                <a:spcPts val="325"/>
              </a:spcBef>
            </a:pPr>
            <a:r>
              <a:rPr sz="1600" b="1" dirty="0">
                <a:solidFill>
                  <a:srgbClr val="FFFFFF"/>
                </a:solidFill>
                <a:latin typeface="Arial"/>
                <a:cs typeface="Arial"/>
              </a:rPr>
              <a:t>Learning</a:t>
            </a:r>
            <a:r>
              <a:rPr sz="1600" b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Management System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148841" y="2721610"/>
            <a:ext cx="3045460" cy="2435860"/>
            <a:chOff x="1148841" y="2721610"/>
            <a:chExt cx="3045460" cy="2435860"/>
          </a:xfrm>
        </p:grpSpPr>
        <p:sp>
          <p:nvSpPr>
            <p:cNvPr id="6" name="object 6"/>
            <p:cNvSpPr/>
            <p:nvPr/>
          </p:nvSpPr>
          <p:spPr>
            <a:xfrm>
              <a:off x="1155191" y="2727960"/>
              <a:ext cx="3032760" cy="2423160"/>
            </a:xfrm>
            <a:custGeom>
              <a:avLst/>
              <a:gdLst/>
              <a:ahLst/>
              <a:cxnLst/>
              <a:rect l="l" t="t" r="r" b="b"/>
              <a:pathLst>
                <a:path w="3032760" h="2423160">
                  <a:moveTo>
                    <a:pt x="2790444" y="0"/>
                  </a:moveTo>
                  <a:lnTo>
                    <a:pt x="242316" y="0"/>
                  </a:lnTo>
                  <a:lnTo>
                    <a:pt x="193479" y="4921"/>
                  </a:lnTo>
                  <a:lnTo>
                    <a:pt x="147993" y="19038"/>
                  </a:lnTo>
                  <a:lnTo>
                    <a:pt x="106832" y="41375"/>
                  </a:lnTo>
                  <a:lnTo>
                    <a:pt x="70970" y="70961"/>
                  </a:lnTo>
                  <a:lnTo>
                    <a:pt x="41382" y="106821"/>
                  </a:lnTo>
                  <a:lnTo>
                    <a:pt x="19041" y="147982"/>
                  </a:lnTo>
                  <a:lnTo>
                    <a:pt x="4922" y="193472"/>
                  </a:lnTo>
                  <a:lnTo>
                    <a:pt x="0" y="242315"/>
                  </a:lnTo>
                  <a:lnTo>
                    <a:pt x="0" y="2180844"/>
                  </a:lnTo>
                  <a:lnTo>
                    <a:pt x="4922" y="2229687"/>
                  </a:lnTo>
                  <a:lnTo>
                    <a:pt x="19041" y="2275177"/>
                  </a:lnTo>
                  <a:lnTo>
                    <a:pt x="41382" y="2316338"/>
                  </a:lnTo>
                  <a:lnTo>
                    <a:pt x="70970" y="2352198"/>
                  </a:lnTo>
                  <a:lnTo>
                    <a:pt x="106832" y="2381784"/>
                  </a:lnTo>
                  <a:lnTo>
                    <a:pt x="147993" y="2404121"/>
                  </a:lnTo>
                  <a:lnTo>
                    <a:pt x="193479" y="2418238"/>
                  </a:lnTo>
                  <a:lnTo>
                    <a:pt x="242316" y="2423160"/>
                  </a:lnTo>
                  <a:lnTo>
                    <a:pt x="2790444" y="2423160"/>
                  </a:lnTo>
                  <a:lnTo>
                    <a:pt x="2839287" y="2418238"/>
                  </a:lnTo>
                  <a:lnTo>
                    <a:pt x="2884777" y="2404121"/>
                  </a:lnTo>
                  <a:lnTo>
                    <a:pt x="2925938" y="2381784"/>
                  </a:lnTo>
                  <a:lnTo>
                    <a:pt x="2961798" y="2352198"/>
                  </a:lnTo>
                  <a:lnTo>
                    <a:pt x="2991384" y="2316338"/>
                  </a:lnTo>
                  <a:lnTo>
                    <a:pt x="3013721" y="2275177"/>
                  </a:lnTo>
                  <a:lnTo>
                    <a:pt x="3027838" y="2229687"/>
                  </a:lnTo>
                  <a:lnTo>
                    <a:pt x="3032760" y="2180844"/>
                  </a:lnTo>
                  <a:lnTo>
                    <a:pt x="3032760" y="242315"/>
                  </a:lnTo>
                  <a:lnTo>
                    <a:pt x="3027838" y="193472"/>
                  </a:lnTo>
                  <a:lnTo>
                    <a:pt x="3013721" y="147982"/>
                  </a:lnTo>
                  <a:lnTo>
                    <a:pt x="2991384" y="106821"/>
                  </a:lnTo>
                  <a:lnTo>
                    <a:pt x="2961798" y="70961"/>
                  </a:lnTo>
                  <a:lnTo>
                    <a:pt x="2925938" y="41375"/>
                  </a:lnTo>
                  <a:lnTo>
                    <a:pt x="2884777" y="19038"/>
                  </a:lnTo>
                  <a:lnTo>
                    <a:pt x="2839287" y="4921"/>
                  </a:lnTo>
                  <a:lnTo>
                    <a:pt x="2790444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155191" y="2727960"/>
              <a:ext cx="3032760" cy="2423160"/>
            </a:xfrm>
            <a:custGeom>
              <a:avLst/>
              <a:gdLst/>
              <a:ahLst/>
              <a:cxnLst/>
              <a:rect l="l" t="t" r="r" b="b"/>
              <a:pathLst>
                <a:path w="3032760" h="2423160">
                  <a:moveTo>
                    <a:pt x="0" y="242315"/>
                  </a:moveTo>
                  <a:lnTo>
                    <a:pt x="4922" y="193472"/>
                  </a:lnTo>
                  <a:lnTo>
                    <a:pt x="19041" y="147982"/>
                  </a:lnTo>
                  <a:lnTo>
                    <a:pt x="41382" y="106821"/>
                  </a:lnTo>
                  <a:lnTo>
                    <a:pt x="70970" y="70961"/>
                  </a:lnTo>
                  <a:lnTo>
                    <a:pt x="106832" y="41375"/>
                  </a:lnTo>
                  <a:lnTo>
                    <a:pt x="147993" y="19038"/>
                  </a:lnTo>
                  <a:lnTo>
                    <a:pt x="193479" y="4921"/>
                  </a:lnTo>
                  <a:lnTo>
                    <a:pt x="242316" y="0"/>
                  </a:lnTo>
                  <a:lnTo>
                    <a:pt x="2790444" y="0"/>
                  </a:lnTo>
                  <a:lnTo>
                    <a:pt x="2839287" y="4921"/>
                  </a:lnTo>
                  <a:lnTo>
                    <a:pt x="2884777" y="19038"/>
                  </a:lnTo>
                  <a:lnTo>
                    <a:pt x="2925938" y="41375"/>
                  </a:lnTo>
                  <a:lnTo>
                    <a:pt x="2961798" y="70961"/>
                  </a:lnTo>
                  <a:lnTo>
                    <a:pt x="2991384" y="106821"/>
                  </a:lnTo>
                  <a:lnTo>
                    <a:pt x="3013721" y="147982"/>
                  </a:lnTo>
                  <a:lnTo>
                    <a:pt x="3027838" y="193472"/>
                  </a:lnTo>
                  <a:lnTo>
                    <a:pt x="3032760" y="242315"/>
                  </a:lnTo>
                  <a:lnTo>
                    <a:pt x="3032760" y="2180844"/>
                  </a:lnTo>
                  <a:lnTo>
                    <a:pt x="3027838" y="2229687"/>
                  </a:lnTo>
                  <a:lnTo>
                    <a:pt x="3013721" y="2275177"/>
                  </a:lnTo>
                  <a:lnTo>
                    <a:pt x="2991384" y="2316338"/>
                  </a:lnTo>
                  <a:lnTo>
                    <a:pt x="2961798" y="2352198"/>
                  </a:lnTo>
                  <a:lnTo>
                    <a:pt x="2925938" y="2381784"/>
                  </a:lnTo>
                  <a:lnTo>
                    <a:pt x="2884777" y="2404121"/>
                  </a:lnTo>
                  <a:lnTo>
                    <a:pt x="2839287" y="2418238"/>
                  </a:lnTo>
                  <a:lnTo>
                    <a:pt x="2790444" y="2423160"/>
                  </a:lnTo>
                  <a:lnTo>
                    <a:pt x="242316" y="2423160"/>
                  </a:lnTo>
                  <a:lnTo>
                    <a:pt x="193479" y="2418238"/>
                  </a:lnTo>
                  <a:lnTo>
                    <a:pt x="147993" y="2404121"/>
                  </a:lnTo>
                  <a:lnTo>
                    <a:pt x="106832" y="2381784"/>
                  </a:lnTo>
                  <a:lnTo>
                    <a:pt x="70970" y="2352198"/>
                  </a:lnTo>
                  <a:lnTo>
                    <a:pt x="41382" y="2316338"/>
                  </a:lnTo>
                  <a:lnTo>
                    <a:pt x="19041" y="2275177"/>
                  </a:lnTo>
                  <a:lnTo>
                    <a:pt x="4922" y="2229687"/>
                  </a:lnTo>
                  <a:lnTo>
                    <a:pt x="0" y="2180844"/>
                  </a:lnTo>
                  <a:lnTo>
                    <a:pt x="0" y="242315"/>
                  </a:lnTo>
                  <a:close/>
                </a:path>
              </a:pathLst>
            </a:custGeom>
            <a:ln w="12700">
              <a:solidFill>
                <a:srgbClr val="1137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317752" y="3038297"/>
            <a:ext cx="2101215" cy="10033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8905" indent="-116205">
              <a:lnSpc>
                <a:spcPct val="100000"/>
              </a:lnSpc>
              <a:spcBef>
                <a:spcPts val="110"/>
              </a:spcBef>
              <a:buChar char="•"/>
              <a:tabLst>
                <a:tab pos="128905" algn="l"/>
              </a:tabLst>
            </a:pP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Onboarding</a:t>
            </a:r>
            <a:r>
              <a:rPr sz="16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Training</a:t>
            </a:r>
            <a:endParaRPr sz="1600">
              <a:latin typeface="Arial"/>
              <a:cs typeface="Arial"/>
            </a:endParaRPr>
          </a:p>
          <a:p>
            <a:pPr marL="128270" marR="5080" indent="-116205">
              <a:lnSpc>
                <a:spcPts val="1730"/>
              </a:lnSpc>
              <a:spcBef>
                <a:spcPts val="315"/>
              </a:spcBef>
              <a:buChar char="•"/>
              <a:tabLst>
                <a:tab pos="128270" algn="l"/>
              </a:tabLst>
            </a:pPr>
            <a:r>
              <a:rPr sz="1600" spc="-25" dirty="0">
                <a:solidFill>
                  <a:srgbClr val="11375B"/>
                </a:solidFill>
                <a:latin typeface="Arial"/>
                <a:cs typeface="Arial"/>
              </a:rPr>
              <a:t>Topical</a:t>
            </a:r>
            <a:r>
              <a:rPr sz="16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Programmatic Training</a:t>
            </a:r>
            <a:endParaRPr sz="1600">
              <a:latin typeface="Arial"/>
              <a:cs typeface="Arial"/>
            </a:endParaRPr>
          </a:p>
          <a:p>
            <a:pPr marL="128905" indent="-116205">
              <a:lnSpc>
                <a:spcPct val="100000"/>
              </a:lnSpc>
              <a:spcBef>
                <a:spcPts val="70"/>
              </a:spcBef>
              <a:buChar char="•"/>
              <a:tabLst>
                <a:tab pos="128905" algn="l"/>
              </a:tabLst>
            </a:pP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Procedural</a:t>
            </a:r>
            <a:r>
              <a:rPr sz="16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Training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370832" y="2209800"/>
            <a:ext cx="2298700" cy="768350"/>
          </a:xfrm>
          <a:custGeom>
            <a:avLst/>
            <a:gdLst/>
            <a:ahLst/>
            <a:cxnLst/>
            <a:rect l="l" t="t" r="r" b="b"/>
            <a:pathLst>
              <a:path w="2298700" h="768350">
                <a:moveTo>
                  <a:pt x="2221357" y="0"/>
                </a:moveTo>
                <a:lnTo>
                  <a:pt x="76834" y="0"/>
                </a:lnTo>
                <a:lnTo>
                  <a:pt x="46934" y="6040"/>
                </a:lnTo>
                <a:lnTo>
                  <a:pt x="22510" y="22510"/>
                </a:lnTo>
                <a:lnTo>
                  <a:pt x="6040" y="46934"/>
                </a:lnTo>
                <a:lnTo>
                  <a:pt x="0" y="76835"/>
                </a:lnTo>
                <a:lnTo>
                  <a:pt x="0" y="691261"/>
                </a:lnTo>
                <a:lnTo>
                  <a:pt x="6040" y="721161"/>
                </a:lnTo>
                <a:lnTo>
                  <a:pt x="22510" y="745585"/>
                </a:lnTo>
                <a:lnTo>
                  <a:pt x="46934" y="762055"/>
                </a:lnTo>
                <a:lnTo>
                  <a:pt x="76834" y="768096"/>
                </a:lnTo>
                <a:lnTo>
                  <a:pt x="2221357" y="768096"/>
                </a:lnTo>
                <a:lnTo>
                  <a:pt x="2251257" y="762055"/>
                </a:lnTo>
                <a:lnTo>
                  <a:pt x="2275681" y="745585"/>
                </a:lnTo>
                <a:lnTo>
                  <a:pt x="2292151" y="721161"/>
                </a:lnTo>
                <a:lnTo>
                  <a:pt x="2298191" y="691261"/>
                </a:lnTo>
                <a:lnTo>
                  <a:pt x="2298191" y="76835"/>
                </a:lnTo>
                <a:lnTo>
                  <a:pt x="2292151" y="46934"/>
                </a:lnTo>
                <a:lnTo>
                  <a:pt x="2275681" y="22510"/>
                </a:lnTo>
                <a:lnTo>
                  <a:pt x="2251257" y="6040"/>
                </a:lnTo>
                <a:lnTo>
                  <a:pt x="2221357" y="0"/>
                </a:lnTo>
                <a:close/>
              </a:path>
            </a:pathLst>
          </a:custGeom>
          <a:solidFill>
            <a:srgbClr val="11375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4443476" y="2252599"/>
            <a:ext cx="1305560" cy="490220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 marR="5080">
              <a:lnSpc>
                <a:spcPts val="1730"/>
              </a:lnSpc>
              <a:spcBef>
                <a:spcPts val="325"/>
              </a:spcBef>
            </a:pP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Professional Development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818634" y="2721610"/>
            <a:ext cx="3042920" cy="2435860"/>
            <a:chOff x="4818634" y="2721610"/>
            <a:chExt cx="3042920" cy="2435860"/>
          </a:xfrm>
        </p:grpSpPr>
        <p:sp>
          <p:nvSpPr>
            <p:cNvPr id="12" name="object 12"/>
            <p:cNvSpPr/>
            <p:nvPr/>
          </p:nvSpPr>
          <p:spPr>
            <a:xfrm>
              <a:off x="4824984" y="2727960"/>
              <a:ext cx="3030220" cy="2423160"/>
            </a:xfrm>
            <a:custGeom>
              <a:avLst/>
              <a:gdLst/>
              <a:ahLst/>
              <a:cxnLst/>
              <a:rect l="l" t="t" r="r" b="b"/>
              <a:pathLst>
                <a:path w="3030220" h="2423160">
                  <a:moveTo>
                    <a:pt x="2787395" y="0"/>
                  </a:moveTo>
                  <a:lnTo>
                    <a:pt x="242315" y="0"/>
                  </a:lnTo>
                  <a:lnTo>
                    <a:pt x="193472" y="4921"/>
                  </a:lnTo>
                  <a:lnTo>
                    <a:pt x="147982" y="19038"/>
                  </a:lnTo>
                  <a:lnTo>
                    <a:pt x="106821" y="41375"/>
                  </a:lnTo>
                  <a:lnTo>
                    <a:pt x="70961" y="70961"/>
                  </a:lnTo>
                  <a:lnTo>
                    <a:pt x="41375" y="106821"/>
                  </a:lnTo>
                  <a:lnTo>
                    <a:pt x="19038" y="147982"/>
                  </a:lnTo>
                  <a:lnTo>
                    <a:pt x="4921" y="193472"/>
                  </a:lnTo>
                  <a:lnTo>
                    <a:pt x="0" y="242315"/>
                  </a:lnTo>
                  <a:lnTo>
                    <a:pt x="0" y="2180844"/>
                  </a:lnTo>
                  <a:lnTo>
                    <a:pt x="4921" y="2229687"/>
                  </a:lnTo>
                  <a:lnTo>
                    <a:pt x="19038" y="2275177"/>
                  </a:lnTo>
                  <a:lnTo>
                    <a:pt x="41375" y="2316338"/>
                  </a:lnTo>
                  <a:lnTo>
                    <a:pt x="70961" y="2352198"/>
                  </a:lnTo>
                  <a:lnTo>
                    <a:pt x="106821" y="2381784"/>
                  </a:lnTo>
                  <a:lnTo>
                    <a:pt x="147982" y="2404121"/>
                  </a:lnTo>
                  <a:lnTo>
                    <a:pt x="193472" y="2418238"/>
                  </a:lnTo>
                  <a:lnTo>
                    <a:pt x="242315" y="2423160"/>
                  </a:lnTo>
                  <a:lnTo>
                    <a:pt x="2787395" y="2423160"/>
                  </a:lnTo>
                  <a:lnTo>
                    <a:pt x="2836239" y="2418238"/>
                  </a:lnTo>
                  <a:lnTo>
                    <a:pt x="2881729" y="2404121"/>
                  </a:lnTo>
                  <a:lnTo>
                    <a:pt x="2922890" y="2381784"/>
                  </a:lnTo>
                  <a:lnTo>
                    <a:pt x="2958750" y="2352198"/>
                  </a:lnTo>
                  <a:lnTo>
                    <a:pt x="2988336" y="2316338"/>
                  </a:lnTo>
                  <a:lnTo>
                    <a:pt x="3010673" y="2275177"/>
                  </a:lnTo>
                  <a:lnTo>
                    <a:pt x="3024790" y="2229687"/>
                  </a:lnTo>
                  <a:lnTo>
                    <a:pt x="3029712" y="2180844"/>
                  </a:lnTo>
                  <a:lnTo>
                    <a:pt x="3029712" y="242315"/>
                  </a:lnTo>
                  <a:lnTo>
                    <a:pt x="3024790" y="193472"/>
                  </a:lnTo>
                  <a:lnTo>
                    <a:pt x="3010673" y="147982"/>
                  </a:lnTo>
                  <a:lnTo>
                    <a:pt x="2988336" y="106821"/>
                  </a:lnTo>
                  <a:lnTo>
                    <a:pt x="2958750" y="70961"/>
                  </a:lnTo>
                  <a:lnTo>
                    <a:pt x="2922890" y="41375"/>
                  </a:lnTo>
                  <a:lnTo>
                    <a:pt x="2881729" y="19038"/>
                  </a:lnTo>
                  <a:lnTo>
                    <a:pt x="2836239" y="4921"/>
                  </a:lnTo>
                  <a:lnTo>
                    <a:pt x="2787395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824984" y="2727960"/>
              <a:ext cx="3030220" cy="2423160"/>
            </a:xfrm>
            <a:custGeom>
              <a:avLst/>
              <a:gdLst/>
              <a:ahLst/>
              <a:cxnLst/>
              <a:rect l="l" t="t" r="r" b="b"/>
              <a:pathLst>
                <a:path w="3030220" h="2423160">
                  <a:moveTo>
                    <a:pt x="0" y="242315"/>
                  </a:moveTo>
                  <a:lnTo>
                    <a:pt x="4921" y="193472"/>
                  </a:lnTo>
                  <a:lnTo>
                    <a:pt x="19038" y="147982"/>
                  </a:lnTo>
                  <a:lnTo>
                    <a:pt x="41375" y="106821"/>
                  </a:lnTo>
                  <a:lnTo>
                    <a:pt x="70961" y="70961"/>
                  </a:lnTo>
                  <a:lnTo>
                    <a:pt x="106821" y="41375"/>
                  </a:lnTo>
                  <a:lnTo>
                    <a:pt x="147982" y="19038"/>
                  </a:lnTo>
                  <a:lnTo>
                    <a:pt x="193472" y="4921"/>
                  </a:lnTo>
                  <a:lnTo>
                    <a:pt x="242315" y="0"/>
                  </a:lnTo>
                  <a:lnTo>
                    <a:pt x="2787395" y="0"/>
                  </a:lnTo>
                  <a:lnTo>
                    <a:pt x="2836239" y="4921"/>
                  </a:lnTo>
                  <a:lnTo>
                    <a:pt x="2881729" y="19038"/>
                  </a:lnTo>
                  <a:lnTo>
                    <a:pt x="2922890" y="41375"/>
                  </a:lnTo>
                  <a:lnTo>
                    <a:pt x="2958750" y="70961"/>
                  </a:lnTo>
                  <a:lnTo>
                    <a:pt x="2988336" y="106821"/>
                  </a:lnTo>
                  <a:lnTo>
                    <a:pt x="3010673" y="147982"/>
                  </a:lnTo>
                  <a:lnTo>
                    <a:pt x="3024790" y="193472"/>
                  </a:lnTo>
                  <a:lnTo>
                    <a:pt x="3029712" y="242315"/>
                  </a:lnTo>
                  <a:lnTo>
                    <a:pt x="3029712" y="2180844"/>
                  </a:lnTo>
                  <a:lnTo>
                    <a:pt x="3024790" y="2229687"/>
                  </a:lnTo>
                  <a:lnTo>
                    <a:pt x="3010673" y="2275177"/>
                  </a:lnTo>
                  <a:lnTo>
                    <a:pt x="2988336" y="2316338"/>
                  </a:lnTo>
                  <a:lnTo>
                    <a:pt x="2958750" y="2352198"/>
                  </a:lnTo>
                  <a:lnTo>
                    <a:pt x="2922890" y="2381784"/>
                  </a:lnTo>
                  <a:lnTo>
                    <a:pt x="2881729" y="2404121"/>
                  </a:lnTo>
                  <a:lnTo>
                    <a:pt x="2836239" y="2418238"/>
                  </a:lnTo>
                  <a:lnTo>
                    <a:pt x="2787395" y="2423160"/>
                  </a:lnTo>
                  <a:lnTo>
                    <a:pt x="242315" y="2423160"/>
                  </a:lnTo>
                  <a:lnTo>
                    <a:pt x="193472" y="2418238"/>
                  </a:lnTo>
                  <a:lnTo>
                    <a:pt x="147982" y="2404121"/>
                  </a:lnTo>
                  <a:lnTo>
                    <a:pt x="106821" y="2381784"/>
                  </a:lnTo>
                  <a:lnTo>
                    <a:pt x="70961" y="2352198"/>
                  </a:lnTo>
                  <a:lnTo>
                    <a:pt x="41375" y="2316338"/>
                  </a:lnTo>
                  <a:lnTo>
                    <a:pt x="19038" y="2275177"/>
                  </a:lnTo>
                  <a:lnTo>
                    <a:pt x="4921" y="2229687"/>
                  </a:lnTo>
                  <a:lnTo>
                    <a:pt x="0" y="2180844"/>
                  </a:lnTo>
                  <a:lnTo>
                    <a:pt x="0" y="242315"/>
                  </a:lnTo>
                  <a:close/>
                </a:path>
              </a:pathLst>
            </a:custGeom>
            <a:ln w="12700">
              <a:solidFill>
                <a:srgbClr val="1137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4986273" y="3038297"/>
            <a:ext cx="2458720" cy="195453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8905" indent="-116205">
              <a:lnSpc>
                <a:spcPts val="1825"/>
              </a:lnSpc>
              <a:spcBef>
                <a:spcPts val="110"/>
              </a:spcBef>
              <a:buChar char="•"/>
              <a:tabLst>
                <a:tab pos="128905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Annual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Indiana</a:t>
            </a:r>
            <a:r>
              <a:rPr sz="16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Early</a:t>
            </a:r>
            <a:endParaRPr sz="1600">
              <a:latin typeface="Arial"/>
              <a:cs typeface="Arial"/>
            </a:endParaRPr>
          </a:p>
          <a:p>
            <a:pPr marL="128270">
              <a:lnSpc>
                <a:spcPts val="1825"/>
              </a:lnSpc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Intervention</a:t>
            </a:r>
            <a:r>
              <a:rPr sz="1600" spc="-10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Conference</a:t>
            </a:r>
            <a:endParaRPr sz="1600">
              <a:latin typeface="Arial"/>
              <a:cs typeface="Arial"/>
            </a:endParaRPr>
          </a:p>
          <a:p>
            <a:pPr marL="128905" indent="-116205">
              <a:lnSpc>
                <a:spcPct val="100000"/>
              </a:lnSpc>
              <a:spcBef>
                <a:spcPts val="95"/>
              </a:spcBef>
              <a:buChar char="•"/>
              <a:tabLst>
                <a:tab pos="128905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National</a:t>
            </a:r>
            <a:r>
              <a:rPr sz="16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Webinar</a:t>
            </a:r>
            <a:r>
              <a:rPr sz="1600" spc="-10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Series</a:t>
            </a:r>
            <a:endParaRPr sz="1600">
              <a:latin typeface="Arial"/>
              <a:cs typeface="Arial"/>
            </a:endParaRPr>
          </a:p>
          <a:p>
            <a:pPr marL="128270" marR="153670" indent="-116205">
              <a:lnSpc>
                <a:spcPts val="1730"/>
              </a:lnSpc>
              <a:spcBef>
                <a:spcPts val="315"/>
              </a:spcBef>
              <a:buChar char="•"/>
              <a:tabLst>
                <a:tab pos="12827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Family</a:t>
            </a:r>
            <a:r>
              <a:rPr sz="16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Guided</a:t>
            </a:r>
            <a:r>
              <a:rPr sz="16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Routines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Based</a:t>
            </a:r>
            <a:r>
              <a:rPr sz="1600" spc="-5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Intervention</a:t>
            </a:r>
            <a:endParaRPr sz="1600">
              <a:latin typeface="Arial"/>
              <a:cs typeface="Arial"/>
            </a:endParaRPr>
          </a:p>
          <a:p>
            <a:pPr marL="128905" indent="-116205">
              <a:lnSpc>
                <a:spcPct val="100000"/>
              </a:lnSpc>
              <a:spcBef>
                <a:spcPts val="65"/>
              </a:spcBef>
              <a:buChar char="•"/>
              <a:tabLst>
                <a:tab pos="128905" algn="l"/>
              </a:tabLst>
            </a:pP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LifeCourse</a:t>
            </a:r>
            <a:endParaRPr sz="1600">
              <a:latin typeface="Arial"/>
              <a:cs typeface="Arial"/>
            </a:endParaRPr>
          </a:p>
          <a:p>
            <a:pPr marL="128270" marR="5080" indent="-116205">
              <a:lnSpc>
                <a:spcPts val="1730"/>
              </a:lnSpc>
              <a:spcBef>
                <a:spcPts val="315"/>
              </a:spcBef>
              <a:buChar char="•"/>
              <a:tabLst>
                <a:tab pos="12827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Ad</a:t>
            </a:r>
            <a:r>
              <a:rPr sz="1600" spc="-3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hoc,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on</a:t>
            </a:r>
            <a:r>
              <a:rPr sz="1600" spc="-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site</a:t>
            </a:r>
            <a:r>
              <a:rPr sz="16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or</a:t>
            </a:r>
            <a:r>
              <a:rPr sz="1600" spc="-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virtual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professional</a:t>
            </a:r>
            <a:r>
              <a:rPr sz="1600" spc="-9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development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7997697" y="2203450"/>
            <a:ext cx="2311400" cy="781050"/>
            <a:chOff x="7997697" y="2203450"/>
            <a:chExt cx="2311400" cy="781050"/>
          </a:xfrm>
        </p:grpSpPr>
        <p:sp>
          <p:nvSpPr>
            <p:cNvPr id="16" name="object 16"/>
            <p:cNvSpPr/>
            <p:nvPr/>
          </p:nvSpPr>
          <p:spPr>
            <a:xfrm>
              <a:off x="8004047" y="2209800"/>
              <a:ext cx="2298700" cy="768350"/>
            </a:xfrm>
            <a:custGeom>
              <a:avLst/>
              <a:gdLst/>
              <a:ahLst/>
              <a:cxnLst/>
              <a:rect l="l" t="t" r="r" b="b"/>
              <a:pathLst>
                <a:path w="2298700" h="768350">
                  <a:moveTo>
                    <a:pt x="2221356" y="0"/>
                  </a:moveTo>
                  <a:lnTo>
                    <a:pt x="76834" y="0"/>
                  </a:lnTo>
                  <a:lnTo>
                    <a:pt x="46934" y="6040"/>
                  </a:lnTo>
                  <a:lnTo>
                    <a:pt x="22510" y="22510"/>
                  </a:lnTo>
                  <a:lnTo>
                    <a:pt x="6040" y="46934"/>
                  </a:lnTo>
                  <a:lnTo>
                    <a:pt x="0" y="76835"/>
                  </a:lnTo>
                  <a:lnTo>
                    <a:pt x="0" y="691261"/>
                  </a:lnTo>
                  <a:lnTo>
                    <a:pt x="6040" y="721161"/>
                  </a:lnTo>
                  <a:lnTo>
                    <a:pt x="22510" y="745585"/>
                  </a:lnTo>
                  <a:lnTo>
                    <a:pt x="46934" y="762055"/>
                  </a:lnTo>
                  <a:lnTo>
                    <a:pt x="76834" y="768096"/>
                  </a:lnTo>
                  <a:lnTo>
                    <a:pt x="2221356" y="768096"/>
                  </a:lnTo>
                  <a:lnTo>
                    <a:pt x="2251257" y="762055"/>
                  </a:lnTo>
                  <a:lnTo>
                    <a:pt x="2275681" y="745585"/>
                  </a:lnTo>
                  <a:lnTo>
                    <a:pt x="2292151" y="721161"/>
                  </a:lnTo>
                  <a:lnTo>
                    <a:pt x="2298192" y="691261"/>
                  </a:lnTo>
                  <a:lnTo>
                    <a:pt x="2298192" y="76835"/>
                  </a:lnTo>
                  <a:lnTo>
                    <a:pt x="2292151" y="46934"/>
                  </a:lnTo>
                  <a:lnTo>
                    <a:pt x="2275681" y="22510"/>
                  </a:lnTo>
                  <a:lnTo>
                    <a:pt x="2251257" y="6040"/>
                  </a:lnTo>
                  <a:lnTo>
                    <a:pt x="2221356" y="0"/>
                  </a:lnTo>
                  <a:close/>
                </a:path>
              </a:pathLst>
            </a:custGeom>
            <a:solidFill>
              <a:srgbClr val="1137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004047" y="2209800"/>
              <a:ext cx="2298700" cy="768350"/>
            </a:xfrm>
            <a:custGeom>
              <a:avLst/>
              <a:gdLst/>
              <a:ahLst/>
              <a:cxnLst/>
              <a:rect l="l" t="t" r="r" b="b"/>
              <a:pathLst>
                <a:path w="2298700" h="768350">
                  <a:moveTo>
                    <a:pt x="0" y="76835"/>
                  </a:moveTo>
                  <a:lnTo>
                    <a:pt x="6040" y="46934"/>
                  </a:lnTo>
                  <a:lnTo>
                    <a:pt x="22510" y="22510"/>
                  </a:lnTo>
                  <a:lnTo>
                    <a:pt x="46934" y="6040"/>
                  </a:lnTo>
                  <a:lnTo>
                    <a:pt x="76834" y="0"/>
                  </a:lnTo>
                  <a:lnTo>
                    <a:pt x="2221356" y="0"/>
                  </a:lnTo>
                  <a:lnTo>
                    <a:pt x="2251257" y="6040"/>
                  </a:lnTo>
                  <a:lnTo>
                    <a:pt x="2275681" y="22510"/>
                  </a:lnTo>
                  <a:lnTo>
                    <a:pt x="2292151" y="46934"/>
                  </a:lnTo>
                  <a:lnTo>
                    <a:pt x="2298192" y="76835"/>
                  </a:lnTo>
                  <a:lnTo>
                    <a:pt x="2298192" y="691261"/>
                  </a:lnTo>
                  <a:lnTo>
                    <a:pt x="2292151" y="721161"/>
                  </a:lnTo>
                  <a:lnTo>
                    <a:pt x="2275681" y="745585"/>
                  </a:lnTo>
                  <a:lnTo>
                    <a:pt x="2251257" y="762055"/>
                  </a:lnTo>
                  <a:lnTo>
                    <a:pt x="2221356" y="768096"/>
                  </a:lnTo>
                  <a:lnTo>
                    <a:pt x="76834" y="768096"/>
                  </a:lnTo>
                  <a:lnTo>
                    <a:pt x="46934" y="762055"/>
                  </a:lnTo>
                  <a:lnTo>
                    <a:pt x="22510" y="745585"/>
                  </a:lnTo>
                  <a:lnTo>
                    <a:pt x="6040" y="721161"/>
                  </a:lnTo>
                  <a:lnTo>
                    <a:pt x="0" y="691261"/>
                  </a:lnTo>
                  <a:lnTo>
                    <a:pt x="0" y="76835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8078851" y="2252599"/>
            <a:ext cx="206184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spc="-20" dirty="0">
                <a:solidFill>
                  <a:srgbClr val="FFFFFF"/>
                </a:solidFill>
                <a:latin typeface="Arial"/>
                <a:cs typeface="Arial"/>
              </a:rPr>
              <a:t>Technical</a:t>
            </a:r>
            <a:r>
              <a:rPr sz="16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rial"/>
                <a:cs typeface="Arial"/>
              </a:rPr>
              <a:t>Assistance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8314690" y="2721610"/>
            <a:ext cx="3045460" cy="2435860"/>
            <a:chOff x="8314690" y="2721610"/>
            <a:chExt cx="3045460" cy="2435860"/>
          </a:xfrm>
        </p:grpSpPr>
        <p:sp>
          <p:nvSpPr>
            <p:cNvPr id="20" name="object 20"/>
            <p:cNvSpPr/>
            <p:nvPr/>
          </p:nvSpPr>
          <p:spPr>
            <a:xfrm>
              <a:off x="8321040" y="2727960"/>
              <a:ext cx="3032760" cy="2423160"/>
            </a:xfrm>
            <a:custGeom>
              <a:avLst/>
              <a:gdLst/>
              <a:ahLst/>
              <a:cxnLst/>
              <a:rect l="l" t="t" r="r" b="b"/>
              <a:pathLst>
                <a:path w="3032759" h="2423160">
                  <a:moveTo>
                    <a:pt x="2790443" y="0"/>
                  </a:moveTo>
                  <a:lnTo>
                    <a:pt x="242315" y="0"/>
                  </a:lnTo>
                  <a:lnTo>
                    <a:pt x="193472" y="4921"/>
                  </a:lnTo>
                  <a:lnTo>
                    <a:pt x="147982" y="19038"/>
                  </a:lnTo>
                  <a:lnTo>
                    <a:pt x="106821" y="41375"/>
                  </a:lnTo>
                  <a:lnTo>
                    <a:pt x="70961" y="70961"/>
                  </a:lnTo>
                  <a:lnTo>
                    <a:pt x="41375" y="106821"/>
                  </a:lnTo>
                  <a:lnTo>
                    <a:pt x="19038" y="147982"/>
                  </a:lnTo>
                  <a:lnTo>
                    <a:pt x="4921" y="193472"/>
                  </a:lnTo>
                  <a:lnTo>
                    <a:pt x="0" y="242315"/>
                  </a:lnTo>
                  <a:lnTo>
                    <a:pt x="0" y="2180844"/>
                  </a:lnTo>
                  <a:lnTo>
                    <a:pt x="4921" y="2229687"/>
                  </a:lnTo>
                  <a:lnTo>
                    <a:pt x="19038" y="2275177"/>
                  </a:lnTo>
                  <a:lnTo>
                    <a:pt x="41375" y="2316338"/>
                  </a:lnTo>
                  <a:lnTo>
                    <a:pt x="70961" y="2352198"/>
                  </a:lnTo>
                  <a:lnTo>
                    <a:pt x="106821" y="2381784"/>
                  </a:lnTo>
                  <a:lnTo>
                    <a:pt x="147982" y="2404121"/>
                  </a:lnTo>
                  <a:lnTo>
                    <a:pt x="193472" y="2418238"/>
                  </a:lnTo>
                  <a:lnTo>
                    <a:pt x="242315" y="2423160"/>
                  </a:lnTo>
                  <a:lnTo>
                    <a:pt x="2790443" y="2423160"/>
                  </a:lnTo>
                  <a:lnTo>
                    <a:pt x="2839287" y="2418238"/>
                  </a:lnTo>
                  <a:lnTo>
                    <a:pt x="2884777" y="2404121"/>
                  </a:lnTo>
                  <a:lnTo>
                    <a:pt x="2925938" y="2381784"/>
                  </a:lnTo>
                  <a:lnTo>
                    <a:pt x="2961798" y="2352198"/>
                  </a:lnTo>
                  <a:lnTo>
                    <a:pt x="2991384" y="2316338"/>
                  </a:lnTo>
                  <a:lnTo>
                    <a:pt x="3013721" y="2275177"/>
                  </a:lnTo>
                  <a:lnTo>
                    <a:pt x="3027838" y="2229687"/>
                  </a:lnTo>
                  <a:lnTo>
                    <a:pt x="3032759" y="2180844"/>
                  </a:lnTo>
                  <a:lnTo>
                    <a:pt x="3032759" y="242315"/>
                  </a:lnTo>
                  <a:lnTo>
                    <a:pt x="3027838" y="193472"/>
                  </a:lnTo>
                  <a:lnTo>
                    <a:pt x="3013721" y="147982"/>
                  </a:lnTo>
                  <a:lnTo>
                    <a:pt x="2991384" y="106821"/>
                  </a:lnTo>
                  <a:lnTo>
                    <a:pt x="2961798" y="70961"/>
                  </a:lnTo>
                  <a:lnTo>
                    <a:pt x="2925938" y="41375"/>
                  </a:lnTo>
                  <a:lnTo>
                    <a:pt x="2884777" y="19038"/>
                  </a:lnTo>
                  <a:lnTo>
                    <a:pt x="2839287" y="4921"/>
                  </a:lnTo>
                  <a:lnTo>
                    <a:pt x="2790443" y="0"/>
                  </a:lnTo>
                  <a:close/>
                </a:path>
              </a:pathLst>
            </a:custGeom>
            <a:solidFill>
              <a:srgbClr val="FFFFFF">
                <a:alpha val="90194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8321040" y="2727960"/>
              <a:ext cx="3032760" cy="2423160"/>
            </a:xfrm>
            <a:custGeom>
              <a:avLst/>
              <a:gdLst/>
              <a:ahLst/>
              <a:cxnLst/>
              <a:rect l="l" t="t" r="r" b="b"/>
              <a:pathLst>
                <a:path w="3032759" h="2423160">
                  <a:moveTo>
                    <a:pt x="0" y="242315"/>
                  </a:moveTo>
                  <a:lnTo>
                    <a:pt x="4921" y="193472"/>
                  </a:lnTo>
                  <a:lnTo>
                    <a:pt x="19038" y="147982"/>
                  </a:lnTo>
                  <a:lnTo>
                    <a:pt x="41375" y="106821"/>
                  </a:lnTo>
                  <a:lnTo>
                    <a:pt x="70961" y="70961"/>
                  </a:lnTo>
                  <a:lnTo>
                    <a:pt x="106821" y="41375"/>
                  </a:lnTo>
                  <a:lnTo>
                    <a:pt x="147982" y="19038"/>
                  </a:lnTo>
                  <a:lnTo>
                    <a:pt x="193472" y="4921"/>
                  </a:lnTo>
                  <a:lnTo>
                    <a:pt x="242315" y="0"/>
                  </a:lnTo>
                  <a:lnTo>
                    <a:pt x="2790443" y="0"/>
                  </a:lnTo>
                  <a:lnTo>
                    <a:pt x="2839287" y="4921"/>
                  </a:lnTo>
                  <a:lnTo>
                    <a:pt x="2884777" y="19038"/>
                  </a:lnTo>
                  <a:lnTo>
                    <a:pt x="2925938" y="41375"/>
                  </a:lnTo>
                  <a:lnTo>
                    <a:pt x="2961798" y="70961"/>
                  </a:lnTo>
                  <a:lnTo>
                    <a:pt x="2991384" y="106821"/>
                  </a:lnTo>
                  <a:lnTo>
                    <a:pt x="3013721" y="147982"/>
                  </a:lnTo>
                  <a:lnTo>
                    <a:pt x="3027838" y="193472"/>
                  </a:lnTo>
                  <a:lnTo>
                    <a:pt x="3032759" y="242315"/>
                  </a:lnTo>
                  <a:lnTo>
                    <a:pt x="3032759" y="2180844"/>
                  </a:lnTo>
                  <a:lnTo>
                    <a:pt x="3027838" y="2229687"/>
                  </a:lnTo>
                  <a:lnTo>
                    <a:pt x="3013721" y="2275177"/>
                  </a:lnTo>
                  <a:lnTo>
                    <a:pt x="2991384" y="2316338"/>
                  </a:lnTo>
                  <a:lnTo>
                    <a:pt x="2961798" y="2352198"/>
                  </a:lnTo>
                  <a:lnTo>
                    <a:pt x="2925938" y="2381784"/>
                  </a:lnTo>
                  <a:lnTo>
                    <a:pt x="2884777" y="2404121"/>
                  </a:lnTo>
                  <a:lnTo>
                    <a:pt x="2839287" y="2418238"/>
                  </a:lnTo>
                  <a:lnTo>
                    <a:pt x="2790443" y="2423160"/>
                  </a:lnTo>
                  <a:lnTo>
                    <a:pt x="242315" y="2423160"/>
                  </a:lnTo>
                  <a:lnTo>
                    <a:pt x="193472" y="2418238"/>
                  </a:lnTo>
                  <a:lnTo>
                    <a:pt x="147982" y="2404121"/>
                  </a:lnTo>
                  <a:lnTo>
                    <a:pt x="106821" y="2381784"/>
                  </a:lnTo>
                  <a:lnTo>
                    <a:pt x="70961" y="2352198"/>
                  </a:lnTo>
                  <a:lnTo>
                    <a:pt x="41375" y="2316338"/>
                  </a:lnTo>
                  <a:lnTo>
                    <a:pt x="19038" y="2275177"/>
                  </a:lnTo>
                  <a:lnTo>
                    <a:pt x="4921" y="2229687"/>
                  </a:lnTo>
                  <a:lnTo>
                    <a:pt x="0" y="2180844"/>
                  </a:lnTo>
                  <a:lnTo>
                    <a:pt x="0" y="242315"/>
                  </a:lnTo>
                  <a:close/>
                </a:path>
              </a:pathLst>
            </a:custGeom>
            <a:ln w="12700">
              <a:solidFill>
                <a:srgbClr val="11375B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8485378" y="3007817"/>
            <a:ext cx="2510155" cy="188150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8270" indent="-115570">
              <a:lnSpc>
                <a:spcPts val="1825"/>
              </a:lnSpc>
              <a:spcBef>
                <a:spcPts val="110"/>
              </a:spcBef>
              <a:buChar char="•"/>
              <a:tabLst>
                <a:tab pos="128270" algn="l"/>
              </a:tabLst>
            </a:pP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Needs-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based</a:t>
            </a:r>
            <a:r>
              <a:rPr sz="16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50" dirty="0">
                <a:solidFill>
                  <a:srgbClr val="11375B"/>
                </a:solidFill>
                <a:latin typeface="Arial"/>
                <a:cs typeface="Arial"/>
              </a:rPr>
              <a:t>&amp;</a:t>
            </a:r>
            <a:endParaRPr sz="1600">
              <a:latin typeface="Arial"/>
              <a:cs typeface="Arial"/>
            </a:endParaRPr>
          </a:p>
          <a:p>
            <a:pPr marL="128270">
              <a:lnSpc>
                <a:spcPts val="1825"/>
              </a:lnSpc>
            </a:pP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individualized</a:t>
            </a:r>
            <a:endParaRPr sz="1600">
              <a:latin typeface="Arial"/>
              <a:cs typeface="Arial"/>
            </a:endParaRPr>
          </a:p>
          <a:p>
            <a:pPr marL="128270" indent="-115570">
              <a:lnSpc>
                <a:spcPts val="1825"/>
              </a:lnSpc>
              <a:spcBef>
                <a:spcPts val="95"/>
              </a:spcBef>
              <a:buChar char="•"/>
              <a:tabLst>
                <a:tab pos="12827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Ensuring</a:t>
            </a:r>
            <a:r>
              <a:rPr sz="16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understanding</a:t>
            </a:r>
            <a:r>
              <a:rPr sz="1600" spc="-25" dirty="0">
                <a:solidFill>
                  <a:srgbClr val="11375B"/>
                </a:solidFill>
                <a:latin typeface="Arial"/>
                <a:cs typeface="Arial"/>
              </a:rPr>
              <a:t> of</a:t>
            </a:r>
            <a:endParaRPr sz="1600">
              <a:latin typeface="Arial"/>
              <a:cs typeface="Arial"/>
            </a:endParaRPr>
          </a:p>
          <a:p>
            <a:pPr marL="128270">
              <a:lnSpc>
                <a:spcPts val="1825"/>
              </a:lnSpc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Part</a:t>
            </a:r>
            <a:r>
              <a:rPr sz="1600" spc="-1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C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 requirements</a:t>
            </a:r>
            <a:endParaRPr sz="1600">
              <a:latin typeface="Arial"/>
              <a:cs typeface="Arial"/>
            </a:endParaRPr>
          </a:p>
          <a:p>
            <a:pPr marL="128270" marR="69215" indent="-116205">
              <a:lnSpc>
                <a:spcPct val="90100"/>
              </a:lnSpc>
              <a:spcBef>
                <a:spcPts val="290"/>
              </a:spcBef>
              <a:buChar char="•"/>
              <a:tabLst>
                <a:tab pos="128270" algn="l"/>
              </a:tabLst>
            </a:pP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Strategies,</a:t>
            </a:r>
            <a:r>
              <a:rPr sz="16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resources,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and/or</a:t>
            </a:r>
            <a:r>
              <a:rPr sz="1600" spc="-2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training</a:t>
            </a:r>
            <a:r>
              <a:rPr sz="1600" spc="-4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to</a:t>
            </a:r>
            <a:r>
              <a:rPr sz="1600" spc="-4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11375B"/>
                </a:solidFill>
                <a:latin typeface="Arial"/>
                <a:cs typeface="Arial"/>
              </a:rPr>
              <a:t>address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compliance,</a:t>
            </a:r>
            <a:r>
              <a:rPr sz="1600" spc="-85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results,</a:t>
            </a:r>
            <a:r>
              <a:rPr sz="1600" spc="-7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25" dirty="0">
                <a:solidFill>
                  <a:srgbClr val="11375B"/>
                </a:solidFill>
                <a:latin typeface="Arial"/>
                <a:cs typeface="Arial"/>
              </a:rPr>
              <a:t>and </a:t>
            </a:r>
            <a:r>
              <a:rPr sz="1600" dirty="0">
                <a:solidFill>
                  <a:srgbClr val="11375B"/>
                </a:solidFill>
                <a:latin typeface="Arial"/>
                <a:cs typeface="Arial"/>
              </a:rPr>
              <a:t>quality</a:t>
            </a:r>
            <a:r>
              <a:rPr sz="1600" spc="-50" dirty="0">
                <a:solidFill>
                  <a:srgbClr val="11375B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11375B"/>
                </a:solidFill>
                <a:latin typeface="Arial"/>
                <a:cs typeface="Arial"/>
              </a:rPr>
              <a:t>gaps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25"/>
              </a:lnSpc>
            </a:pPr>
            <a:r>
              <a:rPr spc="-10" dirty="0"/>
              <a:t>3/15/2024</a:t>
            </a:r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425"/>
              </a:lnSpc>
            </a:pPr>
            <a:fld id="{81D60167-4931-47E6-BA6A-407CBD079E47}" type="slidenum">
              <a:rPr spc="-25" dirty="0"/>
              <a:t>8</a:t>
            </a:fld>
            <a:endParaRPr spc="-2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D9DD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439</Words>
  <Application>Microsoft Office PowerPoint</Application>
  <PresentationFormat>Widescreen</PresentationFormat>
  <Paragraphs>102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Verdana</vt:lpstr>
      <vt:lpstr>Office Theme</vt:lpstr>
      <vt:lpstr>Indiana Early Intervention Structure &amp; System</vt:lpstr>
      <vt:lpstr>Monitoring &amp; Improvement</vt:lpstr>
      <vt:lpstr>SPOE (EIS Program) Monitoring</vt:lpstr>
      <vt:lpstr>Provider Agency Monitoring</vt:lpstr>
      <vt:lpstr>Focused Monitoring: SPOE, Provider Agencies, &amp; Independent Providers</vt:lpstr>
      <vt:lpstr>Identification of Noncompliance and/or Performance Concerns</vt:lpstr>
      <vt:lpstr>Correction Procedures: Noncompliance</vt:lpstr>
      <vt:lpstr>Continuous Improvement Strategies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Point of Entry (SPOE) / Local Planning &amp; Coordinating Council</dc:title>
  <dc:creator>Brandon-Friedman, David C</dc:creator>
  <cp:keywords>FSSA; DDRS; BCDS</cp:keywords>
  <cp:lastModifiedBy>McCullough, Katy</cp:lastModifiedBy>
  <cp:revision>2</cp:revision>
  <dcterms:created xsi:type="dcterms:W3CDTF">2024-03-22T16:10:23Z</dcterms:created>
  <dcterms:modified xsi:type="dcterms:W3CDTF">2024-03-22T16:53:28Z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2024-03-15T00:00:00Z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2024-03-22T00:00:00Z</vt:filetime>
  </property>
  <property fmtid="{D5CDD505-2E9C-101B-9397-08002B2CF9AE}" pid="5" name="Producer">
    <vt:lpwstr>Microsoft® PowerPoint® for Microsoft 365</vt:lpwstr>
  </property>
</Properties>
</file>