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73" r:id="rId3"/>
    <p:sldId id="268" r:id="rId4"/>
    <p:sldId id="269" r:id="rId5"/>
    <p:sldId id="270" r:id="rId6"/>
    <p:sldId id="271" r:id="rId7"/>
    <p:sldId id="272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71EDA4-8971-4F34-8506-401527203DE7}" v="1" dt="2024-03-22T21:46:55.93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6" autoAdjust="0"/>
    <p:restoredTop sz="94660"/>
  </p:normalViewPr>
  <p:slideViewPr>
    <p:cSldViewPr>
      <p:cViewPr varScale="1">
        <p:scale>
          <a:sx n="81" d="100"/>
          <a:sy n="81" d="100"/>
        </p:scale>
        <p:origin x="69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s, Anne" userId="0caac941-d622-4ec3-8146-8ab1324ccdef" providerId="ADAL" clId="{5771EDA4-8971-4F34-8506-401527203DE7}"/>
    <pc:docChg chg="modSld">
      <pc:chgData name="Lucas, Anne" userId="0caac941-d622-4ec3-8146-8ab1324ccdef" providerId="ADAL" clId="{5771EDA4-8971-4F34-8506-401527203DE7}" dt="2024-03-22T21:59:36.675" v="17" actId="14100"/>
      <pc:docMkLst>
        <pc:docMk/>
      </pc:docMkLst>
      <pc:sldChg chg="modSp mod">
        <pc:chgData name="Lucas, Anne" userId="0caac941-d622-4ec3-8146-8ab1324ccdef" providerId="ADAL" clId="{5771EDA4-8971-4F34-8506-401527203DE7}" dt="2024-03-22T21:59:36.675" v="17" actId="14100"/>
        <pc:sldMkLst>
          <pc:docMk/>
          <pc:sldMk cId="0" sldId="267"/>
        </pc:sldMkLst>
        <pc:spChg chg="mod">
          <ac:chgData name="Lucas, Anne" userId="0caac941-d622-4ec3-8146-8ab1324ccdef" providerId="ADAL" clId="{5771EDA4-8971-4F34-8506-401527203DE7}" dt="2024-03-22T21:59:36.675" v="17" actId="14100"/>
          <ac:spMkLst>
            <pc:docMk/>
            <pc:sldMk cId="0" sldId="267"/>
            <ac:spMk id="8" creationId="{4D33384B-766F-20D3-61D5-876B3D33CF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32205" y="1283696"/>
            <a:ext cx="4000500" cy="471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13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6" y="6178295"/>
            <a:ext cx="12185903" cy="67970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938434" y="0"/>
            <a:ext cx="2253565" cy="22536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77143" y="216408"/>
            <a:ext cx="1338072" cy="12588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4291" y="27508"/>
            <a:ext cx="11583416" cy="106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3121" y="1210155"/>
            <a:ext cx="6765290" cy="475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7244" y="6449170"/>
            <a:ext cx="70675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56366" y="6449170"/>
            <a:ext cx="259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9495" y="2340686"/>
            <a:ext cx="24536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10" dirty="0"/>
              <a:t>Fiscal</a:t>
            </a:r>
            <a:endParaRPr sz="600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9A060D-DAF7-AAF5-B70D-0BD66A36D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33384B-766F-20D3-61D5-876B3D33CF64}"/>
              </a:ext>
            </a:extLst>
          </p:cNvPr>
          <p:cNvSpPr txBox="1"/>
          <p:nvPr/>
        </p:nvSpPr>
        <p:spPr>
          <a:xfrm>
            <a:off x="7452423" y="762000"/>
            <a:ext cx="344417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Indiana Early Intervention Structure &amp; System  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9495" y="2340686"/>
            <a:ext cx="24536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10" dirty="0"/>
              <a:t>Fiscal</a:t>
            </a:r>
            <a:endParaRPr sz="600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1093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dirty="0"/>
              <a:t>Fiscal</a:t>
            </a:r>
            <a:r>
              <a:rPr spc="-65" dirty="0"/>
              <a:t> </a:t>
            </a:r>
            <a:r>
              <a:rPr dirty="0"/>
              <a:t>Staff</a:t>
            </a:r>
            <a:r>
              <a:rPr spc="-55" dirty="0"/>
              <a:t>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10" dirty="0"/>
              <a:t>Support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/>
              <a:t>Fiscal</a:t>
            </a:r>
            <a:r>
              <a:rPr spc="-50" dirty="0"/>
              <a:t> </a:t>
            </a:r>
            <a:r>
              <a:rPr spc="-10" dirty="0"/>
              <a:t>Staff: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b="0" dirty="0">
                <a:latin typeface="Arial"/>
                <a:cs typeface="Arial"/>
              </a:rPr>
              <a:t>Paul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Bowling</a:t>
            </a:r>
            <a:r>
              <a:rPr b="0" spc="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–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FSSA</a:t>
            </a:r>
            <a:r>
              <a:rPr b="0" spc="-9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CFO</a:t>
            </a: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b="0" dirty="0">
                <a:latin typeface="Arial"/>
                <a:cs typeface="Arial"/>
              </a:rPr>
              <a:t>David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Nelson –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FSSA</a:t>
            </a:r>
            <a:r>
              <a:rPr b="0" spc="-9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Controller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b="0" dirty="0">
                <a:latin typeface="Arial"/>
                <a:cs typeface="Arial"/>
              </a:rPr>
              <a:t>Josh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Potter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–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DDRS</a:t>
            </a:r>
            <a:r>
              <a:rPr b="0" spc="-10" dirty="0">
                <a:latin typeface="Arial"/>
                <a:cs typeface="Arial"/>
              </a:rPr>
              <a:t> Controller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b="0" dirty="0">
                <a:latin typeface="Arial"/>
                <a:cs typeface="Arial"/>
              </a:rPr>
              <a:t>Joe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Gibbons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–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DDRS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Financial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Analysist</a:t>
            </a:r>
          </a:p>
          <a:p>
            <a:pPr>
              <a:lnSpc>
                <a:spcPct val="100000"/>
              </a:lnSpc>
              <a:spcBef>
                <a:spcPts val="819"/>
              </a:spcBef>
            </a:pPr>
            <a:endParaRPr b="0" spc="-10" dirty="0">
              <a:latin typeface="Arial"/>
              <a:cs typeface="Arial"/>
            </a:endParaRPr>
          </a:p>
          <a:p>
            <a:pPr marL="12700" marR="1014094">
              <a:lnSpc>
                <a:spcPct val="135700"/>
              </a:lnSpc>
            </a:pPr>
            <a:r>
              <a:rPr spc="-10" dirty="0"/>
              <a:t>FSSA</a:t>
            </a:r>
            <a:r>
              <a:rPr spc="-90" dirty="0"/>
              <a:t> </a:t>
            </a:r>
            <a:r>
              <a:rPr dirty="0"/>
              <a:t>Accounting</a:t>
            </a:r>
            <a:r>
              <a:rPr spc="-85" dirty="0"/>
              <a:t> </a:t>
            </a:r>
            <a:r>
              <a:rPr dirty="0"/>
              <a:t>Operations</a:t>
            </a:r>
            <a:r>
              <a:rPr spc="-50" dirty="0"/>
              <a:t> </a:t>
            </a:r>
            <a:r>
              <a:rPr spc="-10" dirty="0"/>
              <a:t>Staff: </a:t>
            </a:r>
            <a:r>
              <a:rPr b="0" dirty="0">
                <a:latin typeface="Arial"/>
                <a:cs typeface="Arial"/>
              </a:rPr>
              <a:t>Judy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Wieneke</a:t>
            </a:r>
            <a:r>
              <a:rPr b="0" spc="-9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–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Deputy </a:t>
            </a:r>
            <a:r>
              <a:rPr b="0" spc="-10" dirty="0">
                <a:latin typeface="Arial"/>
                <a:cs typeface="Arial"/>
              </a:rPr>
              <a:t>Director </a:t>
            </a:r>
            <a:r>
              <a:rPr b="0" dirty="0">
                <a:latin typeface="Arial"/>
                <a:cs typeface="Arial"/>
              </a:rPr>
              <a:t>Rinali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Patel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–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Accountant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b="0" dirty="0">
                <a:latin typeface="Arial"/>
                <a:cs typeface="Arial"/>
              </a:rPr>
              <a:t>Brenda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Wilson</a:t>
            </a:r>
            <a:r>
              <a:rPr b="0" spc="-7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-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Accountant</a:t>
            </a:r>
          </a:p>
          <a:p>
            <a:pPr>
              <a:lnSpc>
                <a:spcPct val="100000"/>
              </a:lnSpc>
              <a:spcBef>
                <a:spcPts val="1535"/>
              </a:spcBef>
            </a:pPr>
            <a:endParaRPr b="0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/>
              <a:t>PCG</a:t>
            </a:r>
            <a:r>
              <a:rPr spc="-30" dirty="0"/>
              <a:t> </a:t>
            </a:r>
            <a:r>
              <a:rPr dirty="0"/>
              <a:t>Billing</a:t>
            </a:r>
            <a:r>
              <a:rPr spc="-35" dirty="0"/>
              <a:t> </a:t>
            </a:r>
            <a:r>
              <a:rPr spc="-10" dirty="0"/>
              <a:t>Staff:</a:t>
            </a:r>
          </a:p>
          <a:p>
            <a:pPr marL="12700" marR="1251585">
              <a:lnSpc>
                <a:spcPts val="2280"/>
              </a:lnSpc>
              <a:spcBef>
                <a:spcPts val="180"/>
              </a:spcBef>
            </a:pPr>
            <a:r>
              <a:rPr b="0" dirty="0">
                <a:latin typeface="Arial"/>
                <a:cs typeface="Arial"/>
              </a:rPr>
              <a:t>Chris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Clark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–</a:t>
            </a:r>
            <a:r>
              <a:rPr b="0" spc="-10" dirty="0">
                <a:latin typeface="Arial"/>
                <a:cs typeface="Arial"/>
              </a:rPr>
              <a:t> Claims</a:t>
            </a:r>
            <a:r>
              <a:rPr b="0" spc="-9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Analyst </a:t>
            </a:r>
            <a:r>
              <a:rPr b="0" dirty="0">
                <a:latin typeface="Arial"/>
                <a:cs typeface="Arial"/>
              </a:rPr>
              <a:t>Carolynn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Tabulog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–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Claims</a:t>
            </a:r>
            <a:r>
              <a:rPr b="0" spc="-8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Analyst</a:t>
            </a:r>
          </a:p>
          <a:p>
            <a:pPr marL="12700" marR="5080">
              <a:lnSpc>
                <a:spcPts val="2280"/>
              </a:lnSpc>
            </a:pPr>
            <a:r>
              <a:rPr b="0" dirty="0">
                <a:latin typeface="Arial"/>
                <a:cs typeface="Arial"/>
              </a:rPr>
              <a:t>Dale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Owens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–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Senior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Business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Operations</a:t>
            </a:r>
            <a:r>
              <a:rPr b="0" spc="-8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Analyst </a:t>
            </a:r>
            <a:r>
              <a:rPr b="0" dirty="0">
                <a:latin typeface="Arial"/>
                <a:cs typeface="Arial"/>
              </a:rPr>
              <a:t>Sherree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Sinclair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–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Senior</a:t>
            </a:r>
            <a:r>
              <a:rPr b="0" spc="-7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Manager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Revenue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Cycle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63641" y="1260629"/>
            <a:ext cx="5103495" cy="4556125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Contract</a:t>
            </a:r>
            <a:r>
              <a:rPr sz="1400" b="1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1375B"/>
                </a:solidFill>
                <a:latin typeface="Arial"/>
                <a:cs typeface="Arial"/>
              </a:rPr>
              <a:t>Management: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  <a:spcBef>
                <a:spcPts val="820"/>
              </a:spcBef>
            </a:pP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Lead</a:t>
            </a:r>
            <a:r>
              <a:rPr sz="1400" b="1" spc="-1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Agency:</a:t>
            </a:r>
            <a:r>
              <a:rPr sz="1400" b="1" spc="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Christina</a:t>
            </a:r>
            <a:r>
              <a:rPr sz="14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Commons,</a:t>
            </a:r>
            <a:r>
              <a:rPr sz="14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David</a:t>
            </a:r>
            <a:r>
              <a:rPr sz="14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Brandon-Friedman,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Maggie</a:t>
            </a:r>
            <a:r>
              <a:rPr sz="14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McCall,</a:t>
            </a:r>
            <a:r>
              <a:rPr sz="14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Constance</a:t>
            </a:r>
            <a:r>
              <a:rPr sz="14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Young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  <a:spcBef>
                <a:spcPts val="840"/>
              </a:spcBef>
            </a:pP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DDRS</a:t>
            </a:r>
            <a:r>
              <a:rPr sz="1400" b="1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Contracts</a:t>
            </a:r>
            <a:r>
              <a:rPr sz="1400" b="1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Development</a:t>
            </a:r>
            <a:r>
              <a:rPr sz="1400" b="1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1375B"/>
                </a:solidFill>
                <a:latin typeface="Arial"/>
                <a:cs typeface="Arial"/>
              </a:rPr>
              <a:t>Team:</a:t>
            </a:r>
            <a:r>
              <a:rPr sz="1400" b="1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Robert</a:t>
            </a:r>
            <a:r>
              <a:rPr sz="14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Scott,</a:t>
            </a:r>
            <a:r>
              <a:rPr sz="14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Regina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Snyder,</a:t>
            </a:r>
            <a:r>
              <a:rPr sz="14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Jennifer</a:t>
            </a:r>
            <a:r>
              <a:rPr sz="14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Kinman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11375B"/>
                </a:solidFill>
                <a:latin typeface="Arial"/>
                <a:cs typeface="Arial"/>
              </a:rPr>
              <a:t>FSSA</a:t>
            </a:r>
            <a:r>
              <a:rPr sz="1400" b="1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Audit</a:t>
            </a:r>
            <a:r>
              <a:rPr sz="1400" b="1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1375B"/>
                </a:solidFill>
                <a:latin typeface="Arial"/>
                <a:cs typeface="Arial"/>
              </a:rPr>
              <a:t>Staff: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Laura</a:t>
            </a:r>
            <a:r>
              <a:rPr sz="14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Cowan,</a:t>
            </a:r>
            <a:r>
              <a:rPr sz="14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Director</a:t>
            </a:r>
            <a:r>
              <a:rPr sz="14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4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Audit</a:t>
            </a:r>
            <a:r>
              <a:rPr sz="14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Services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Robert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Millikan,</a:t>
            </a:r>
            <a:r>
              <a:rPr sz="14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Audit</a:t>
            </a:r>
            <a:r>
              <a:rPr sz="14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Manager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FSSA</a:t>
            </a:r>
            <a:r>
              <a:rPr sz="1400" b="1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Investigations</a:t>
            </a:r>
            <a:r>
              <a:rPr sz="1400" b="1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1375B"/>
                </a:solidFill>
                <a:latin typeface="Arial"/>
                <a:cs typeface="Arial"/>
              </a:rPr>
              <a:t>Staff: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Wendell</a:t>
            </a:r>
            <a:r>
              <a:rPr sz="14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Hoskins,</a:t>
            </a:r>
            <a:r>
              <a:rPr sz="14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Chief</a:t>
            </a:r>
            <a:r>
              <a:rPr sz="14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Investigations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Indiana</a:t>
            </a:r>
            <a:r>
              <a:rPr sz="1400" b="1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Department</a:t>
            </a:r>
            <a:r>
              <a:rPr sz="1400" b="1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400" b="1" spc="-9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1375B"/>
                </a:solidFill>
                <a:latin typeface="Arial"/>
                <a:cs typeface="Arial"/>
              </a:rPr>
              <a:t>Administration</a:t>
            </a:r>
            <a:r>
              <a:rPr sz="1400" b="1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1375B"/>
                </a:solidFill>
                <a:latin typeface="Arial"/>
                <a:cs typeface="Arial"/>
              </a:rPr>
              <a:t>(Central</a:t>
            </a:r>
            <a:r>
              <a:rPr sz="1400" b="1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1375B"/>
                </a:solidFill>
                <a:latin typeface="Arial"/>
                <a:cs typeface="Arial"/>
              </a:rPr>
              <a:t>Procurement)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25" dirty="0">
                <a:solidFill>
                  <a:srgbClr val="11375B"/>
                </a:solidFill>
                <a:latin typeface="Arial"/>
                <a:cs typeface="Arial"/>
              </a:rPr>
              <a:t>Teresa</a:t>
            </a:r>
            <a:r>
              <a:rPr sz="14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1375B"/>
                </a:solidFill>
                <a:latin typeface="Arial"/>
                <a:cs typeface="Arial"/>
              </a:rPr>
              <a:t>Deaton-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Reese,</a:t>
            </a:r>
            <a:r>
              <a:rPr sz="14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Procurement</a:t>
            </a:r>
            <a:r>
              <a:rPr sz="14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Consultant</a:t>
            </a:r>
            <a:r>
              <a:rPr sz="14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1375B"/>
                </a:solidFill>
                <a:latin typeface="Arial"/>
                <a:cs typeface="Arial"/>
              </a:rPr>
              <a:t>(FSSA</a:t>
            </a:r>
            <a:r>
              <a:rPr sz="1400" spc="-9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1375B"/>
                </a:solidFill>
                <a:latin typeface="Arial"/>
                <a:cs typeface="Arial"/>
              </a:rPr>
              <a:t>Lead</a:t>
            </a:r>
            <a:r>
              <a:rPr sz="1400" spc="-10" dirty="0">
                <a:solidFill>
                  <a:srgbClr val="11375B"/>
                </a:solidFill>
                <a:latin typeface="Verdana"/>
                <a:cs typeface="Verdana"/>
              </a:rPr>
              <a:t>)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6164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100"/>
              </a:spcBef>
            </a:pPr>
            <a:r>
              <a:rPr dirty="0"/>
              <a:t>Fund</a:t>
            </a:r>
            <a:r>
              <a:rPr spc="-55" dirty="0"/>
              <a:t> </a:t>
            </a:r>
            <a:r>
              <a:rPr dirty="0"/>
              <a:t>Sources</a:t>
            </a:r>
            <a:r>
              <a:rPr spc="-80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Early</a:t>
            </a:r>
            <a:r>
              <a:rPr spc="-55" dirty="0"/>
              <a:t> </a:t>
            </a:r>
            <a:r>
              <a:rPr spc="-10" dirty="0"/>
              <a:t>Intervention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5511" y="2066544"/>
            <a:ext cx="2097405" cy="1615440"/>
          </a:xfrm>
          <a:prstGeom prst="rect">
            <a:avLst/>
          </a:prstGeom>
          <a:solidFill>
            <a:srgbClr val="0D2944"/>
          </a:solidFill>
        </p:spPr>
        <p:txBody>
          <a:bodyPr vert="horz" wrap="square" lIns="0" tIns="2921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00"/>
              </a:spcBef>
            </a:pPr>
            <a:endParaRPr sz="2200">
              <a:latin typeface="Times New Roman"/>
              <a:cs typeface="Times New Roman"/>
            </a:endParaRPr>
          </a:p>
          <a:p>
            <a:pPr marL="492759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Medicaid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5983" y="2066544"/>
            <a:ext cx="2097405" cy="1615440"/>
          </a:xfrm>
          <a:prstGeom prst="rect">
            <a:avLst/>
          </a:prstGeom>
          <a:solidFill>
            <a:srgbClr val="0D2944"/>
          </a:solidFill>
        </p:spPr>
        <p:txBody>
          <a:bodyPr vert="horz" wrap="square" lIns="0" tIns="267970" rIns="0" bIns="0" rtlCol="0">
            <a:spAutoFit/>
          </a:bodyPr>
          <a:lstStyle/>
          <a:p>
            <a:pPr algn="ctr">
              <a:lnSpc>
                <a:spcPts val="2460"/>
              </a:lnSpc>
              <a:spcBef>
                <a:spcPts val="2110"/>
              </a:spcBef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Commercial</a:t>
            </a:r>
            <a:endParaRPr sz="2200">
              <a:latin typeface="Arial"/>
              <a:cs typeface="Arial"/>
            </a:endParaRPr>
          </a:p>
          <a:p>
            <a:pPr algn="ctr">
              <a:lnSpc>
                <a:spcPts val="2460"/>
              </a:lnSpc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Insurance/</a:t>
            </a:r>
            <a:endParaRPr sz="22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30"/>
              </a:spcBef>
            </a:pPr>
            <a:r>
              <a:rPr sz="2200" spc="-25" dirty="0">
                <a:solidFill>
                  <a:srgbClr val="FFFFFF"/>
                </a:solidFill>
                <a:latin typeface="Arial"/>
                <a:cs typeface="Arial"/>
              </a:rPr>
              <a:t>TPL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3703" y="2066544"/>
            <a:ext cx="2097405" cy="1615440"/>
          </a:xfrm>
          <a:prstGeom prst="rect">
            <a:avLst/>
          </a:prstGeom>
          <a:solidFill>
            <a:srgbClr val="0D2944"/>
          </a:solidFill>
        </p:spPr>
        <p:txBody>
          <a:bodyPr vert="horz" wrap="square" lIns="0" tIns="1962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45"/>
              </a:spcBef>
            </a:pPr>
            <a:endParaRPr sz="2200">
              <a:latin typeface="Times New Roman"/>
              <a:cs typeface="Times New Roman"/>
            </a:endParaRPr>
          </a:p>
          <a:p>
            <a:pPr marL="280035" marR="269240" indent="30480">
              <a:lnSpc>
                <a:spcPts val="228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Family</a:t>
            </a:r>
            <a:r>
              <a:rPr sz="2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Cost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Participation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314690" y="2060194"/>
            <a:ext cx="2110105" cy="1628139"/>
            <a:chOff x="8314690" y="2060194"/>
            <a:chExt cx="2110105" cy="1628139"/>
          </a:xfrm>
        </p:grpSpPr>
        <p:sp>
          <p:nvSpPr>
            <p:cNvPr id="7" name="object 7"/>
            <p:cNvSpPr/>
            <p:nvPr/>
          </p:nvSpPr>
          <p:spPr>
            <a:xfrm>
              <a:off x="8321040" y="2066544"/>
              <a:ext cx="2097405" cy="1615440"/>
            </a:xfrm>
            <a:custGeom>
              <a:avLst/>
              <a:gdLst/>
              <a:ahLst/>
              <a:cxnLst/>
              <a:rect l="l" t="t" r="r" b="b"/>
              <a:pathLst>
                <a:path w="2097404" h="1615439">
                  <a:moveTo>
                    <a:pt x="2097024" y="0"/>
                  </a:moveTo>
                  <a:lnTo>
                    <a:pt x="0" y="0"/>
                  </a:lnTo>
                  <a:lnTo>
                    <a:pt x="0" y="1615440"/>
                  </a:lnTo>
                  <a:lnTo>
                    <a:pt x="2097024" y="1615440"/>
                  </a:lnTo>
                  <a:lnTo>
                    <a:pt x="2097024" y="0"/>
                  </a:lnTo>
                  <a:close/>
                </a:path>
              </a:pathLst>
            </a:custGeom>
            <a:solidFill>
              <a:srgbClr val="0D29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21040" y="2066544"/>
              <a:ext cx="2097405" cy="1615440"/>
            </a:xfrm>
            <a:custGeom>
              <a:avLst/>
              <a:gdLst/>
              <a:ahLst/>
              <a:cxnLst/>
              <a:rect l="l" t="t" r="r" b="b"/>
              <a:pathLst>
                <a:path w="2097404" h="1615439">
                  <a:moveTo>
                    <a:pt x="0" y="1615440"/>
                  </a:moveTo>
                  <a:lnTo>
                    <a:pt x="2097024" y="1615440"/>
                  </a:lnTo>
                  <a:lnTo>
                    <a:pt x="2097024" y="0"/>
                  </a:lnTo>
                  <a:lnTo>
                    <a:pt x="0" y="0"/>
                  </a:lnTo>
                  <a:lnTo>
                    <a:pt x="0" y="16154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321040" y="2066544"/>
            <a:ext cx="2097405" cy="1615440"/>
          </a:xfrm>
          <a:prstGeom prst="rect">
            <a:avLst/>
          </a:prstGeom>
        </p:spPr>
        <p:txBody>
          <a:bodyPr vert="horz" wrap="square" lIns="0" tIns="2927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05"/>
              </a:spcBef>
            </a:pPr>
            <a:endParaRPr sz="2200">
              <a:latin typeface="Times New Roman"/>
              <a:cs typeface="Times New Roman"/>
            </a:endParaRPr>
          </a:p>
          <a:p>
            <a:pPr marL="695325">
              <a:lnSpc>
                <a:spcPct val="100000"/>
              </a:lnSpc>
            </a:pP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TANF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10" name="object 10"/>
          <p:cNvSpPr txBox="1"/>
          <p:nvPr/>
        </p:nvSpPr>
        <p:spPr>
          <a:xfrm>
            <a:off x="2548127" y="3867911"/>
            <a:ext cx="2097405" cy="1676400"/>
          </a:xfrm>
          <a:prstGeom prst="rect">
            <a:avLst/>
          </a:prstGeom>
          <a:solidFill>
            <a:srgbClr val="0D294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marL="660400">
              <a:lnSpc>
                <a:spcPct val="100000"/>
              </a:lnSpc>
            </a:pP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SSBG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58511" y="3892296"/>
            <a:ext cx="2100580" cy="1679575"/>
          </a:xfrm>
          <a:prstGeom prst="rect">
            <a:avLst/>
          </a:prstGeom>
          <a:solidFill>
            <a:srgbClr val="0D2944"/>
          </a:solidFill>
        </p:spPr>
        <p:txBody>
          <a:bodyPr vert="horz" wrap="square" lIns="0" tIns="1803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20"/>
              </a:spcBef>
            </a:pPr>
            <a:endParaRPr sz="2200">
              <a:latin typeface="Times New Roman"/>
              <a:cs typeface="Times New Roman"/>
            </a:endParaRPr>
          </a:p>
          <a:p>
            <a:pPr marL="3175" algn="ctr">
              <a:lnSpc>
                <a:spcPts val="246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State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Part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200">
              <a:latin typeface="Arial"/>
              <a:cs typeface="Arial"/>
            </a:endParaRPr>
          </a:p>
          <a:p>
            <a:pPr marL="2540" algn="ctr">
              <a:lnSpc>
                <a:spcPts val="2460"/>
              </a:lnSpc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Funds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65847" y="3892296"/>
            <a:ext cx="2100580" cy="1679575"/>
          </a:xfrm>
          <a:prstGeom prst="rect">
            <a:avLst/>
          </a:prstGeom>
          <a:solidFill>
            <a:srgbClr val="0D2944"/>
          </a:solidFill>
        </p:spPr>
        <p:txBody>
          <a:bodyPr vert="horz" wrap="square" lIns="0" tIns="1803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20"/>
              </a:spcBef>
            </a:pPr>
            <a:endParaRPr sz="2200">
              <a:latin typeface="Times New Roman"/>
              <a:cs typeface="Times New Roman"/>
            </a:endParaRPr>
          </a:p>
          <a:p>
            <a:pPr marL="1270" algn="ctr">
              <a:lnSpc>
                <a:spcPts val="246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sz="2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Part</a:t>
            </a:r>
            <a:r>
              <a:rPr sz="2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200">
              <a:latin typeface="Arial"/>
              <a:cs typeface="Arial"/>
            </a:endParaRPr>
          </a:p>
          <a:p>
            <a:pPr marL="3175" algn="ctr">
              <a:lnSpc>
                <a:spcPts val="2460"/>
              </a:lnSpc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Funds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415" y="157937"/>
            <a:ext cx="723645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Description</a:t>
            </a:r>
            <a:r>
              <a:rPr spc="-7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Fund</a:t>
            </a:r>
            <a:r>
              <a:rPr spc="-45" dirty="0"/>
              <a:t> </a:t>
            </a:r>
            <a:r>
              <a:rPr spc="-10" dirty="0"/>
              <a:t>Sources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39953" y="823086"/>
            <a:ext cx="9810750" cy="51352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Commercial</a:t>
            </a:r>
            <a:r>
              <a:rPr sz="1500" b="1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Insurance</a:t>
            </a:r>
            <a:r>
              <a:rPr sz="1500" b="1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–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CRO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submits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claims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private</a:t>
            </a:r>
            <a:r>
              <a:rPr sz="15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insurance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based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upon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consent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bill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insurance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policy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provided</a:t>
            </a:r>
            <a:r>
              <a:rPr sz="15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by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family.</a:t>
            </a:r>
            <a:r>
              <a:rPr sz="15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This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information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stored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within</a:t>
            </a:r>
            <a:r>
              <a:rPr sz="1500" spc="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case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management</a:t>
            </a:r>
            <a:r>
              <a:rPr sz="15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portal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EI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Hub.</a:t>
            </a:r>
            <a:endParaRPr sz="1500">
              <a:latin typeface="Arial"/>
              <a:cs typeface="Arial"/>
            </a:endParaRPr>
          </a:p>
          <a:p>
            <a:pPr marL="12700" marR="92075">
              <a:lnSpc>
                <a:spcPct val="100000"/>
              </a:lnSpc>
              <a:spcBef>
                <a:spcPts val="985"/>
              </a:spcBef>
            </a:pP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Medicaid</a:t>
            </a:r>
            <a:r>
              <a:rPr sz="1500" b="1" spc="-10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–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CRO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submits</a:t>
            </a:r>
            <a:r>
              <a:rPr sz="15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claims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public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insurance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based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upon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consent</a:t>
            </a:r>
            <a:r>
              <a:rPr sz="15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bill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type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policy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provided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by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family.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CRO</a:t>
            </a:r>
            <a:r>
              <a:rPr sz="1500" spc="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verifies</a:t>
            </a:r>
            <a:r>
              <a:rPr sz="15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RID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numbers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and MCE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type.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This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information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5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stored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within</a:t>
            </a:r>
            <a:r>
              <a:rPr sz="1500" spc="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case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management</a:t>
            </a:r>
            <a:r>
              <a:rPr sz="15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portal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EI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Hub.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Medicaid</a:t>
            </a:r>
            <a:r>
              <a:rPr sz="1500" spc="-1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Admin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funds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are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used to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support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administration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First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Steps.</a:t>
            </a:r>
            <a:endParaRPr sz="1500">
              <a:latin typeface="Arial"/>
              <a:cs typeface="Arial"/>
            </a:endParaRPr>
          </a:p>
          <a:p>
            <a:pPr marL="12700" marR="284480" algn="just">
              <a:lnSpc>
                <a:spcPct val="100000"/>
              </a:lnSpc>
              <a:spcBef>
                <a:spcPts val="1015"/>
              </a:spcBef>
            </a:pP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Family</a:t>
            </a:r>
            <a:r>
              <a:rPr sz="1500" b="1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Cost</a:t>
            </a:r>
            <a:r>
              <a:rPr sz="1500" b="1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Participation</a:t>
            </a:r>
            <a:r>
              <a:rPr sz="1500" b="1" spc="-10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– Family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income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collected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at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intake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cost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participation</a:t>
            </a:r>
            <a:r>
              <a:rPr sz="15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5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generated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based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upon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income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ability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pay.</a:t>
            </a:r>
            <a:r>
              <a:rPr sz="1500" spc="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Families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receive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statement</a:t>
            </a:r>
            <a:r>
              <a:rPr sz="15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monthly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their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cost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participation</a:t>
            </a:r>
            <a:r>
              <a:rPr sz="15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based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upon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insurance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payment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each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claim.</a:t>
            </a:r>
            <a:r>
              <a:rPr sz="15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If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insurance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pays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anything,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no</a:t>
            </a:r>
            <a:r>
              <a:rPr sz="15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cost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participation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assessed.</a:t>
            </a:r>
            <a:endParaRPr sz="1500">
              <a:latin typeface="Arial"/>
              <a:cs typeface="Arial"/>
            </a:endParaRPr>
          </a:p>
          <a:p>
            <a:pPr marL="12700" marR="56515">
              <a:lnSpc>
                <a:spcPct val="100000"/>
              </a:lnSpc>
              <a:spcBef>
                <a:spcPts val="1010"/>
              </a:spcBef>
            </a:pPr>
            <a:r>
              <a:rPr sz="1500" b="1" spc="-20" dirty="0">
                <a:solidFill>
                  <a:srgbClr val="11375B"/>
                </a:solidFill>
                <a:latin typeface="Arial"/>
                <a:cs typeface="Arial"/>
              </a:rPr>
              <a:t>Temporary</a:t>
            </a:r>
            <a:r>
              <a:rPr sz="1500" b="1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Assistance</a:t>
            </a:r>
            <a:r>
              <a:rPr sz="1500" b="1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500" b="1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Needy</a:t>
            </a:r>
            <a:r>
              <a:rPr sz="1500" b="1" spc="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Families</a:t>
            </a:r>
            <a:r>
              <a:rPr sz="1500" b="1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spc="-30" dirty="0">
                <a:solidFill>
                  <a:srgbClr val="11375B"/>
                </a:solidFill>
                <a:latin typeface="Arial"/>
                <a:cs typeface="Arial"/>
              </a:rPr>
              <a:t>(TANF)</a:t>
            </a:r>
            <a:r>
              <a:rPr sz="1500" b="1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–</a:t>
            </a:r>
            <a:r>
              <a:rPr sz="1500" spc="-10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After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private</a:t>
            </a:r>
            <a:r>
              <a:rPr sz="15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public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insurance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have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been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claimed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a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report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run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all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children/families</a:t>
            </a:r>
            <a:r>
              <a:rPr sz="15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who</a:t>
            </a:r>
            <a:r>
              <a:rPr sz="1500" spc="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meet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TANF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eligibility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criteria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outlined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IA</a:t>
            </a:r>
            <a:r>
              <a:rPr sz="1500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with</a:t>
            </a:r>
            <a:r>
              <a:rPr sz="1500" spc="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DFR.</a:t>
            </a:r>
            <a:r>
              <a:rPr sz="1500" spc="-9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</a:t>
            </a:r>
            <a:r>
              <a:rPr sz="15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report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is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run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every</a:t>
            </a:r>
            <a:r>
              <a:rPr sz="15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3</a:t>
            </a:r>
            <a:r>
              <a:rPr sz="1500" spc="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months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500" spc="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provided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fiscal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team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5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DFR.</a:t>
            </a:r>
            <a:r>
              <a:rPr sz="15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</a:t>
            </a:r>
            <a:r>
              <a:rPr sz="1500" spc="-9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journal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entry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created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by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fiscal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team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noting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which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type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TANF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(State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or Federal)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are</a:t>
            </a:r>
            <a:r>
              <a:rPr sz="15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utilized</a:t>
            </a:r>
            <a:r>
              <a:rPr sz="1500" spc="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provision</a:t>
            </a:r>
            <a:r>
              <a:rPr sz="15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services.</a:t>
            </a:r>
            <a:r>
              <a:rPr sz="1500" spc="-114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TANF</a:t>
            </a:r>
            <a:r>
              <a:rPr sz="15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Admin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funds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are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used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support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the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administration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First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Steps.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Social</a:t>
            </a:r>
            <a:r>
              <a:rPr sz="1500" b="1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Services</a:t>
            </a:r>
            <a:r>
              <a:rPr sz="1500" b="1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Block </a:t>
            </a:r>
            <a:r>
              <a:rPr sz="1500" b="1" spc="-10" dirty="0">
                <a:solidFill>
                  <a:srgbClr val="11375B"/>
                </a:solidFill>
                <a:latin typeface="Arial"/>
                <a:cs typeface="Arial"/>
              </a:rPr>
              <a:t>Grant</a:t>
            </a:r>
            <a:r>
              <a:rPr sz="1500" b="1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–</a:t>
            </a:r>
            <a:r>
              <a:rPr sz="1500" b="1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Department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Child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Services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has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written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</a:t>
            </a:r>
            <a:r>
              <a:rPr sz="15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their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State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Plan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Social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Services</a:t>
            </a:r>
            <a:endParaRPr sz="15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Block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Grant the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provision</a:t>
            </a:r>
            <a:r>
              <a:rPr sz="15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 services</a:t>
            </a:r>
            <a:r>
              <a:rPr sz="15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by</a:t>
            </a:r>
            <a:r>
              <a:rPr sz="1500" spc="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First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Steps.</a:t>
            </a:r>
            <a:r>
              <a:rPr sz="15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These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funds fill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fiscal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gaps each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year.</a:t>
            </a:r>
            <a:endParaRPr sz="15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State</a:t>
            </a:r>
            <a:r>
              <a:rPr sz="1500" b="1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Part</a:t>
            </a:r>
            <a:r>
              <a:rPr sz="1500" b="1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C</a:t>
            </a:r>
            <a:r>
              <a:rPr sz="1500" b="1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Funds</a:t>
            </a:r>
            <a:r>
              <a:rPr sz="1500" b="1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–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General</a:t>
            </a:r>
            <a:r>
              <a:rPr sz="1500" spc="-10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Assembly</a:t>
            </a:r>
            <a:r>
              <a:rPr sz="1500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creates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approves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budget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early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intervention</a:t>
            </a:r>
            <a:r>
              <a:rPr sz="15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every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two</a:t>
            </a:r>
            <a:r>
              <a:rPr sz="1500" spc="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years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10"/>
              </a:spcBef>
            </a:pP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Federal</a:t>
            </a:r>
            <a:r>
              <a:rPr sz="1500" b="1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Part</a:t>
            </a:r>
            <a:r>
              <a:rPr sz="1500" b="1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C</a:t>
            </a:r>
            <a:r>
              <a:rPr sz="1500" b="1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Funds</a:t>
            </a:r>
            <a:r>
              <a:rPr sz="1500" b="1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1375B"/>
                </a:solidFill>
                <a:latin typeface="Arial"/>
                <a:cs typeface="Arial"/>
              </a:rPr>
              <a:t>–</a:t>
            </a:r>
            <a:r>
              <a:rPr sz="1500" b="1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Indiana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ensures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federal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funds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are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used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as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payor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last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resort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IDEA</a:t>
            </a:r>
            <a:r>
              <a:rPr sz="1500" spc="-1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services.</a:t>
            </a:r>
            <a:r>
              <a:rPr sz="1500" spc="-9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These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funds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are</a:t>
            </a:r>
            <a:r>
              <a:rPr sz="15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also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used</a:t>
            </a:r>
            <a:r>
              <a:rPr sz="1500" spc="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5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support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infrastructure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Indiana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First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Steps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(e.g.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State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staff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salaries,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coaching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model,</a:t>
            </a:r>
            <a:r>
              <a:rPr sz="1500" spc="5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system,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provider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training,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etc.).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688" y="3773423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0"/>
                </a:moveTo>
                <a:lnTo>
                  <a:pt x="0" y="249935"/>
                </a:lnTo>
              </a:path>
            </a:pathLst>
          </a:custGeom>
          <a:ln w="19050">
            <a:solidFill>
              <a:srgbClr val="F3CD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81728" y="4206240"/>
            <a:ext cx="1426845" cy="127635"/>
          </a:xfrm>
          <a:custGeom>
            <a:avLst/>
            <a:gdLst/>
            <a:ahLst/>
            <a:cxnLst/>
            <a:rect l="l" t="t" r="r" b="b"/>
            <a:pathLst>
              <a:path w="1426845" h="127635">
                <a:moveTo>
                  <a:pt x="0" y="127381"/>
                </a:moveTo>
                <a:lnTo>
                  <a:pt x="1426845" y="127381"/>
                </a:lnTo>
                <a:lnTo>
                  <a:pt x="1426845" y="0"/>
                </a:lnTo>
              </a:path>
            </a:pathLst>
          </a:custGeom>
          <a:ln w="12700">
            <a:solidFill>
              <a:srgbClr val="F3CD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573768" y="4334255"/>
            <a:ext cx="407670" cy="977900"/>
          </a:xfrm>
          <a:custGeom>
            <a:avLst/>
            <a:gdLst/>
            <a:ahLst/>
            <a:cxnLst/>
            <a:rect l="l" t="t" r="r" b="b"/>
            <a:pathLst>
              <a:path w="407670" h="977900">
                <a:moveTo>
                  <a:pt x="0" y="435864"/>
                </a:moveTo>
                <a:lnTo>
                  <a:pt x="203834" y="435864"/>
                </a:lnTo>
                <a:lnTo>
                  <a:pt x="203834" y="977900"/>
                </a:lnTo>
                <a:lnTo>
                  <a:pt x="407670" y="977900"/>
                </a:lnTo>
              </a:path>
              <a:path w="407670" h="977900">
                <a:moveTo>
                  <a:pt x="0" y="438277"/>
                </a:moveTo>
                <a:lnTo>
                  <a:pt x="203834" y="438277"/>
                </a:lnTo>
                <a:lnTo>
                  <a:pt x="203834" y="0"/>
                </a:lnTo>
                <a:lnTo>
                  <a:pt x="407670" y="0"/>
                </a:lnTo>
              </a:path>
            </a:pathLst>
          </a:custGeom>
          <a:ln w="19050">
            <a:solidFill>
              <a:srgbClr val="F3CD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2636266" y="3885819"/>
            <a:ext cx="4909185" cy="896619"/>
            <a:chOff x="2636266" y="3885819"/>
            <a:chExt cx="4909185" cy="896619"/>
          </a:xfrm>
        </p:grpSpPr>
        <p:sp>
          <p:nvSpPr>
            <p:cNvPr id="6" name="object 6"/>
            <p:cNvSpPr/>
            <p:nvPr/>
          </p:nvSpPr>
          <p:spPr>
            <a:xfrm>
              <a:off x="4681727" y="3895344"/>
              <a:ext cx="2853690" cy="877569"/>
            </a:xfrm>
            <a:custGeom>
              <a:avLst/>
              <a:gdLst/>
              <a:ahLst/>
              <a:cxnLst/>
              <a:rect l="l" t="t" r="r" b="b"/>
              <a:pathLst>
                <a:path w="2853690" h="877570">
                  <a:moveTo>
                    <a:pt x="0" y="438911"/>
                  </a:moveTo>
                  <a:lnTo>
                    <a:pt x="2649854" y="438911"/>
                  </a:lnTo>
                  <a:lnTo>
                    <a:pt x="2649854" y="877188"/>
                  </a:lnTo>
                  <a:lnTo>
                    <a:pt x="2853690" y="877188"/>
                  </a:lnTo>
                </a:path>
                <a:path w="2853690" h="877570">
                  <a:moveTo>
                    <a:pt x="0" y="438276"/>
                  </a:moveTo>
                  <a:lnTo>
                    <a:pt x="2649854" y="438276"/>
                  </a:lnTo>
                  <a:lnTo>
                    <a:pt x="2649854" y="0"/>
                  </a:lnTo>
                  <a:lnTo>
                    <a:pt x="2853690" y="0"/>
                  </a:lnTo>
                </a:path>
              </a:pathLst>
            </a:custGeom>
            <a:ln w="19050">
              <a:solidFill>
                <a:srgbClr val="F3CD5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42616" y="4023360"/>
              <a:ext cx="2039620" cy="622300"/>
            </a:xfrm>
            <a:custGeom>
              <a:avLst/>
              <a:gdLst/>
              <a:ahLst/>
              <a:cxnLst/>
              <a:rect l="l" t="t" r="r" b="b"/>
              <a:pathLst>
                <a:path w="2039620" h="622300">
                  <a:moveTo>
                    <a:pt x="2039111" y="0"/>
                  </a:moveTo>
                  <a:lnTo>
                    <a:pt x="0" y="0"/>
                  </a:lnTo>
                  <a:lnTo>
                    <a:pt x="0" y="621792"/>
                  </a:lnTo>
                  <a:lnTo>
                    <a:pt x="2039111" y="621792"/>
                  </a:lnTo>
                  <a:lnTo>
                    <a:pt x="2039111" y="0"/>
                  </a:lnTo>
                  <a:close/>
                </a:path>
              </a:pathLst>
            </a:custGeom>
            <a:solidFill>
              <a:srgbClr val="8368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42616" y="4023360"/>
              <a:ext cx="2039620" cy="622300"/>
            </a:xfrm>
            <a:custGeom>
              <a:avLst/>
              <a:gdLst/>
              <a:ahLst/>
              <a:cxnLst/>
              <a:rect l="l" t="t" r="r" b="b"/>
              <a:pathLst>
                <a:path w="2039620" h="622300">
                  <a:moveTo>
                    <a:pt x="0" y="621792"/>
                  </a:moveTo>
                  <a:lnTo>
                    <a:pt x="2039111" y="621792"/>
                  </a:lnTo>
                  <a:lnTo>
                    <a:pt x="2039111" y="0"/>
                  </a:lnTo>
                  <a:lnTo>
                    <a:pt x="0" y="0"/>
                  </a:lnTo>
                  <a:lnTo>
                    <a:pt x="0" y="62179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642616" y="2124455"/>
            <a:ext cx="2039620" cy="768350"/>
          </a:xfrm>
          <a:prstGeom prst="rect">
            <a:avLst/>
          </a:prstGeom>
          <a:solidFill>
            <a:srgbClr val="836883"/>
          </a:solidFill>
        </p:spPr>
        <p:txBody>
          <a:bodyPr vert="horz" wrap="square" lIns="0" tIns="105410" rIns="0" bIns="0" rtlCol="0">
            <a:spAutoFit/>
          </a:bodyPr>
          <a:lstStyle/>
          <a:p>
            <a:pPr marL="144780" marR="132715" algn="ctr">
              <a:lnSpc>
                <a:spcPct val="86400"/>
              </a:lnSpc>
              <a:spcBef>
                <a:spcPts val="83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Log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taken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off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hold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moved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billing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claiming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agency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2616" y="3145535"/>
            <a:ext cx="2039620" cy="622300"/>
          </a:xfrm>
          <a:prstGeom prst="rect">
            <a:avLst/>
          </a:prstGeom>
          <a:solidFill>
            <a:srgbClr val="836883"/>
          </a:solidFill>
        </p:spPr>
        <p:txBody>
          <a:bodyPr vert="horz" wrap="square" lIns="0" tIns="128905" rIns="0" bIns="0" rtlCol="0">
            <a:spAutoFit/>
          </a:bodyPr>
          <a:lstStyle/>
          <a:p>
            <a:pPr marL="245110" marR="175895" indent="-60960">
              <a:lnSpc>
                <a:spcPts val="1440"/>
              </a:lnSpc>
              <a:spcBef>
                <a:spcPts val="101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Claim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moves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through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adjudication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42616" y="4023359"/>
            <a:ext cx="2039620" cy="622300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48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CRO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pays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agency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claims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528306" y="3578097"/>
            <a:ext cx="2052320" cy="635000"/>
            <a:chOff x="7528306" y="3578097"/>
            <a:chExt cx="2052320" cy="635000"/>
          </a:xfrm>
        </p:grpSpPr>
        <p:sp>
          <p:nvSpPr>
            <p:cNvPr id="13" name="object 13"/>
            <p:cNvSpPr/>
            <p:nvPr/>
          </p:nvSpPr>
          <p:spPr>
            <a:xfrm>
              <a:off x="7534656" y="3584447"/>
              <a:ext cx="2039620" cy="622300"/>
            </a:xfrm>
            <a:custGeom>
              <a:avLst/>
              <a:gdLst/>
              <a:ahLst/>
              <a:cxnLst/>
              <a:rect l="l" t="t" r="r" b="b"/>
              <a:pathLst>
                <a:path w="2039620" h="622300">
                  <a:moveTo>
                    <a:pt x="2039111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2039111" y="621791"/>
                  </a:lnTo>
                  <a:lnTo>
                    <a:pt x="2039111" y="0"/>
                  </a:lnTo>
                  <a:close/>
                </a:path>
              </a:pathLst>
            </a:custGeom>
            <a:solidFill>
              <a:srgbClr val="F3CD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34656" y="3584447"/>
              <a:ext cx="2039620" cy="622300"/>
            </a:xfrm>
            <a:custGeom>
              <a:avLst/>
              <a:gdLst/>
              <a:ahLst/>
              <a:cxnLst/>
              <a:rect l="l" t="t" r="r" b="b"/>
              <a:pathLst>
                <a:path w="2039620" h="622300">
                  <a:moveTo>
                    <a:pt x="0" y="621791"/>
                  </a:moveTo>
                  <a:lnTo>
                    <a:pt x="2039111" y="621791"/>
                  </a:lnTo>
                  <a:lnTo>
                    <a:pt x="2039111" y="0"/>
                  </a:lnTo>
                  <a:lnTo>
                    <a:pt x="0" y="0"/>
                  </a:lnTo>
                  <a:lnTo>
                    <a:pt x="0" y="62179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534656" y="3584447"/>
            <a:ext cx="2039620" cy="622300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148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Commercial</a:t>
            </a:r>
            <a:r>
              <a:rPr sz="14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Insurance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528306" y="4455921"/>
            <a:ext cx="2052320" cy="631825"/>
            <a:chOff x="7528306" y="4455921"/>
            <a:chExt cx="2052320" cy="631825"/>
          </a:xfrm>
        </p:grpSpPr>
        <p:sp>
          <p:nvSpPr>
            <p:cNvPr id="17" name="object 17"/>
            <p:cNvSpPr/>
            <p:nvPr/>
          </p:nvSpPr>
          <p:spPr>
            <a:xfrm>
              <a:off x="7534656" y="4462271"/>
              <a:ext cx="2039620" cy="619125"/>
            </a:xfrm>
            <a:custGeom>
              <a:avLst/>
              <a:gdLst/>
              <a:ahLst/>
              <a:cxnLst/>
              <a:rect l="l" t="t" r="r" b="b"/>
              <a:pathLst>
                <a:path w="2039620" h="619125">
                  <a:moveTo>
                    <a:pt x="2039111" y="0"/>
                  </a:moveTo>
                  <a:lnTo>
                    <a:pt x="0" y="0"/>
                  </a:lnTo>
                  <a:lnTo>
                    <a:pt x="0" y="618744"/>
                  </a:lnTo>
                  <a:lnTo>
                    <a:pt x="2039111" y="618744"/>
                  </a:lnTo>
                  <a:lnTo>
                    <a:pt x="2039111" y="0"/>
                  </a:lnTo>
                  <a:close/>
                </a:path>
              </a:pathLst>
            </a:custGeom>
            <a:solidFill>
              <a:srgbClr val="F3CD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34656" y="4462271"/>
              <a:ext cx="2039620" cy="619125"/>
            </a:xfrm>
            <a:custGeom>
              <a:avLst/>
              <a:gdLst/>
              <a:ahLst/>
              <a:cxnLst/>
              <a:rect l="l" t="t" r="r" b="b"/>
              <a:pathLst>
                <a:path w="2039620" h="619125">
                  <a:moveTo>
                    <a:pt x="0" y="618744"/>
                  </a:moveTo>
                  <a:lnTo>
                    <a:pt x="2039111" y="618744"/>
                  </a:lnTo>
                  <a:lnTo>
                    <a:pt x="2039111" y="0"/>
                  </a:lnTo>
                  <a:lnTo>
                    <a:pt x="0" y="0"/>
                  </a:lnTo>
                  <a:lnTo>
                    <a:pt x="0" y="61874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534656" y="4462271"/>
            <a:ext cx="2039620" cy="619125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670560">
              <a:lnSpc>
                <a:spcPct val="100000"/>
              </a:lnSpc>
              <a:spcBef>
                <a:spcPts val="1480"/>
              </a:spcBef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Medicaid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975850" y="3913378"/>
            <a:ext cx="2052320" cy="842010"/>
            <a:chOff x="9975850" y="3913378"/>
            <a:chExt cx="2052320" cy="842010"/>
          </a:xfrm>
        </p:grpSpPr>
        <p:sp>
          <p:nvSpPr>
            <p:cNvPr id="21" name="object 21"/>
            <p:cNvSpPr/>
            <p:nvPr/>
          </p:nvSpPr>
          <p:spPr>
            <a:xfrm>
              <a:off x="9982200" y="3919728"/>
              <a:ext cx="2039620" cy="829310"/>
            </a:xfrm>
            <a:custGeom>
              <a:avLst/>
              <a:gdLst/>
              <a:ahLst/>
              <a:cxnLst/>
              <a:rect l="l" t="t" r="r" b="b"/>
              <a:pathLst>
                <a:path w="2039620" h="829310">
                  <a:moveTo>
                    <a:pt x="2039111" y="0"/>
                  </a:moveTo>
                  <a:lnTo>
                    <a:pt x="0" y="0"/>
                  </a:lnTo>
                  <a:lnTo>
                    <a:pt x="0" y="829056"/>
                  </a:lnTo>
                  <a:lnTo>
                    <a:pt x="2039111" y="829056"/>
                  </a:lnTo>
                  <a:lnTo>
                    <a:pt x="2039111" y="0"/>
                  </a:lnTo>
                  <a:close/>
                </a:path>
              </a:pathLst>
            </a:custGeom>
            <a:solidFill>
              <a:srgbClr val="F68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982200" y="3919728"/>
              <a:ext cx="2039620" cy="829310"/>
            </a:xfrm>
            <a:custGeom>
              <a:avLst/>
              <a:gdLst/>
              <a:ahLst/>
              <a:cxnLst/>
              <a:rect l="l" t="t" r="r" b="b"/>
              <a:pathLst>
                <a:path w="2039620" h="829310">
                  <a:moveTo>
                    <a:pt x="0" y="829056"/>
                  </a:moveTo>
                  <a:lnTo>
                    <a:pt x="2039111" y="829056"/>
                  </a:lnTo>
                  <a:lnTo>
                    <a:pt x="2039111" y="0"/>
                  </a:lnTo>
                  <a:lnTo>
                    <a:pt x="0" y="0"/>
                  </a:lnTo>
                  <a:lnTo>
                    <a:pt x="0" y="82905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982200" y="3919728"/>
            <a:ext cx="2039620" cy="82931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71755" marR="64135" indent="4445" algn="ctr">
              <a:lnSpc>
                <a:spcPct val="86400"/>
              </a:lnSpc>
              <a:spcBef>
                <a:spcPts val="108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CRO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generates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report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State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sends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DFR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TANF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975850" y="4995417"/>
            <a:ext cx="2052320" cy="635000"/>
            <a:chOff x="9975850" y="4995417"/>
            <a:chExt cx="2052320" cy="635000"/>
          </a:xfrm>
        </p:grpSpPr>
        <p:sp>
          <p:nvSpPr>
            <p:cNvPr id="25" name="object 25"/>
            <p:cNvSpPr/>
            <p:nvPr/>
          </p:nvSpPr>
          <p:spPr>
            <a:xfrm>
              <a:off x="9982200" y="5001767"/>
              <a:ext cx="2039620" cy="622300"/>
            </a:xfrm>
            <a:custGeom>
              <a:avLst/>
              <a:gdLst/>
              <a:ahLst/>
              <a:cxnLst/>
              <a:rect l="l" t="t" r="r" b="b"/>
              <a:pathLst>
                <a:path w="2039620" h="622300">
                  <a:moveTo>
                    <a:pt x="2039111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2039111" y="621791"/>
                  </a:lnTo>
                  <a:lnTo>
                    <a:pt x="2039111" y="0"/>
                  </a:lnTo>
                  <a:close/>
                </a:path>
              </a:pathLst>
            </a:custGeom>
            <a:solidFill>
              <a:srgbClr val="F68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82200" y="5001767"/>
              <a:ext cx="2039620" cy="622300"/>
            </a:xfrm>
            <a:custGeom>
              <a:avLst/>
              <a:gdLst/>
              <a:ahLst/>
              <a:cxnLst/>
              <a:rect l="l" t="t" r="r" b="b"/>
              <a:pathLst>
                <a:path w="2039620" h="622300">
                  <a:moveTo>
                    <a:pt x="0" y="621791"/>
                  </a:moveTo>
                  <a:lnTo>
                    <a:pt x="2039111" y="621791"/>
                  </a:lnTo>
                  <a:lnTo>
                    <a:pt x="2039111" y="0"/>
                  </a:lnTo>
                  <a:lnTo>
                    <a:pt x="0" y="0"/>
                  </a:lnTo>
                  <a:lnTo>
                    <a:pt x="0" y="62179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982200" y="5001767"/>
            <a:ext cx="2039620" cy="62230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81280" marR="16510" indent="-52069">
              <a:lnSpc>
                <a:spcPts val="1440"/>
              </a:lnSpc>
              <a:spcBef>
                <a:spcPts val="1080"/>
              </a:spcBef>
            </a:pP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Fami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ly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Cost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Participation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requested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family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90159" y="3584447"/>
            <a:ext cx="2039620" cy="622300"/>
          </a:xfrm>
          <a:prstGeom prst="rect">
            <a:avLst/>
          </a:prstGeom>
          <a:solidFill>
            <a:srgbClr val="11375B"/>
          </a:solidFill>
          <a:ln w="12700">
            <a:solidFill>
              <a:srgbClr val="E7E7E7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ts val="1560"/>
              </a:lnSpc>
              <a:spcBef>
                <a:spcPts val="76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CRO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submits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claims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60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ensures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POLR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2304" y="2526792"/>
            <a:ext cx="208279" cy="0"/>
          </a:xfrm>
          <a:custGeom>
            <a:avLst/>
            <a:gdLst/>
            <a:ahLst/>
            <a:cxnLst/>
            <a:rect l="l" t="t" r="r" b="b"/>
            <a:pathLst>
              <a:path w="208280">
                <a:moveTo>
                  <a:pt x="0" y="0"/>
                </a:moveTo>
                <a:lnTo>
                  <a:pt x="208025" y="0"/>
                </a:lnTo>
              </a:path>
            </a:pathLst>
          </a:custGeom>
          <a:ln w="19050">
            <a:solidFill>
              <a:srgbClr val="F3CD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93591" y="2880360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748"/>
                </a:lnTo>
              </a:path>
            </a:pathLst>
          </a:custGeom>
          <a:ln w="19050">
            <a:solidFill>
              <a:srgbClr val="F3CD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290880" y="161366"/>
            <a:ext cx="64408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Service</a:t>
            </a:r>
            <a:r>
              <a:rPr spc="-55" dirty="0"/>
              <a:t> </a:t>
            </a:r>
            <a:r>
              <a:rPr dirty="0"/>
              <a:t>Claiming</a:t>
            </a:r>
            <a:r>
              <a:rPr spc="-50" dirty="0"/>
              <a:t> </a:t>
            </a:r>
            <a:r>
              <a:rPr spc="-10" dirty="0"/>
              <a:t>Process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347584" y="3099561"/>
            <a:ext cx="2500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1375B"/>
                </a:solidFill>
                <a:latin typeface="Arial"/>
                <a:cs typeface="Arial"/>
              </a:rPr>
              <a:t>CRO Submits</a:t>
            </a:r>
            <a:r>
              <a:rPr sz="18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1375B"/>
                </a:solidFill>
                <a:latin typeface="Arial"/>
                <a:cs typeface="Arial"/>
              </a:rPr>
              <a:t>Claims</a:t>
            </a:r>
            <a:r>
              <a:rPr sz="18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1375B"/>
                </a:solidFill>
                <a:latin typeface="Arial"/>
                <a:cs typeface="Arial"/>
              </a:rPr>
              <a:t>to: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6704" y="916685"/>
            <a:ext cx="27863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1375B"/>
                </a:solidFill>
                <a:latin typeface="Arial"/>
                <a:cs typeface="Arial"/>
              </a:rPr>
              <a:t>Indiana’s</a:t>
            </a:r>
            <a:r>
              <a:rPr sz="1800" b="1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1375B"/>
                </a:solidFill>
                <a:latin typeface="Arial"/>
                <a:cs typeface="Arial"/>
              </a:rPr>
              <a:t>Central</a:t>
            </a:r>
            <a:r>
              <a:rPr sz="1800" b="1" spc="-10" dirty="0">
                <a:solidFill>
                  <a:srgbClr val="11375B"/>
                </a:solidFill>
                <a:latin typeface="Arial"/>
                <a:cs typeface="Arial"/>
              </a:rPr>
              <a:t> Finance </a:t>
            </a:r>
            <a:r>
              <a:rPr sz="1800" b="1" dirty="0">
                <a:solidFill>
                  <a:srgbClr val="11375B"/>
                </a:solidFill>
                <a:latin typeface="Arial"/>
                <a:cs typeface="Arial"/>
              </a:rPr>
              <a:t>Fee</a:t>
            </a:r>
            <a:r>
              <a:rPr sz="1800" b="1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800" b="1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1375B"/>
                </a:solidFill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11375B"/>
                </a:solidFill>
                <a:latin typeface="Arial"/>
                <a:cs typeface="Arial"/>
              </a:rPr>
              <a:t>Pay</a:t>
            </a:r>
            <a:r>
              <a:rPr sz="1800" b="1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800" b="1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1375B"/>
                </a:solidFill>
                <a:latin typeface="Arial"/>
                <a:cs typeface="Arial"/>
              </a:rPr>
              <a:t>Chase</a:t>
            </a:r>
            <a:r>
              <a:rPr sz="1800" b="1" spc="-20" dirty="0">
                <a:solidFill>
                  <a:srgbClr val="11375B"/>
                </a:solidFill>
                <a:latin typeface="Arial"/>
                <a:cs typeface="Arial"/>
              </a:rPr>
              <a:t> Model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0687" y="2133600"/>
            <a:ext cx="2261870" cy="746760"/>
          </a:xfrm>
          <a:prstGeom prst="rect">
            <a:avLst/>
          </a:prstGeom>
          <a:solidFill>
            <a:srgbClr val="1DB1A8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2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Log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1945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submitted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into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EIHub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55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provider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971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00"/>
              </a:spcBef>
            </a:pPr>
            <a:r>
              <a:rPr dirty="0"/>
              <a:t>Fiscal</a:t>
            </a:r>
            <a:r>
              <a:rPr spc="-20" dirty="0"/>
              <a:t> </a:t>
            </a:r>
            <a:r>
              <a:rPr spc="-10" dirty="0"/>
              <a:t>Monitoring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402537"/>
            <a:ext cx="10249535" cy="4045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45"/>
              </a:lnSpc>
              <a:spcBef>
                <a:spcPts val="95"/>
              </a:spcBef>
            </a:pPr>
            <a:r>
              <a:rPr sz="2000" b="1" dirty="0">
                <a:solidFill>
                  <a:srgbClr val="11375B"/>
                </a:solidFill>
                <a:latin typeface="Verdana"/>
                <a:cs typeface="Verdana"/>
              </a:rPr>
              <a:t>FSSA</a:t>
            </a:r>
            <a:r>
              <a:rPr sz="2000" b="1" spc="-5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2000" b="1" spc="-20" dirty="0">
                <a:solidFill>
                  <a:srgbClr val="11375B"/>
                </a:solidFill>
                <a:latin typeface="Verdana"/>
                <a:cs typeface="Verdana"/>
              </a:rPr>
              <a:t>Audit</a:t>
            </a:r>
            <a:endParaRPr sz="2000">
              <a:latin typeface="Verdana"/>
              <a:cs typeface="Verdana"/>
            </a:endParaRPr>
          </a:p>
          <a:p>
            <a:pPr marL="1155700" indent="-457834">
              <a:lnSpc>
                <a:spcPts val="1925"/>
              </a:lnSpc>
              <a:buFont typeface="Arial"/>
              <a:buChar char="•"/>
              <a:tabLst>
                <a:tab pos="115570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SPOE/Provider</a:t>
            </a:r>
            <a:r>
              <a:rPr sz="1700" spc="-10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Agencies</a:t>
            </a:r>
            <a:endParaRPr sz="1700">
              <a:latin typeface="Verdana"/>
              <a:cs typeface="Verdana"/>
            </a:endParaRPr>
          </a:p>
          <a:p>
            <a:pPr marL="1155700" indent="-457834">
              <a:lnSpc>
                <a:spcPts val="1980"/>
              </a:lnSpc>
              <a:buFont typeface="Arial"/>
              <a:buChar char="•"/>
              <a:tabLst>
                <a:tab pos="115570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Annual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Cycle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30"/>
              </a:spcBef>
              <a:buClr>
                <a:srgbClr val="11375B"/>
              </a:buClr>
              <a:buFont typeface="Arial"/>
              <a:buChar char="•"/>
            </a:pPr>
            <a:endParaRPr sz="1700">
              <a:latin typeface="Verdana"/>
              <a:cs typeface="Verdana"/>
            </a:endParaRPr>
          </a:p>
          <a:p>
            <a:pPr marL="12700">
              <a:lnSpc>
                <a:spcPts val="2345"/>
              </a:lnSpc>
            </a:pPr>
            <a:r>
              <a:rPr sz="2000" b="1" dirty="0">
                <a:solidFill>
                  <a:srgbClr val="11375B"/>
                </a:solidFill>
                <a:latin typeface="Verdana"/>
                <a:cs typeface="Verdana"/>
              </a:rPr>
              <a:t>FSSA</a:t>
            </a:r>
            <a:r>
              <a:rPr sz="2000" b="1" spc="-5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11375B"/>
                </a:solidFill>
                <a:latin typeface="Verdana"/>
                <a:cs typeface="Verdana"/>
              </a:rPr>
              <a:t>Investigations</a:t>
            </a:r>
            <a:endParaRPr sz="2000">
              <a:latin typeface="Verdana"/>
              <a:cs typeface="Verdana"/>
            </a:endParaRPr>
          </a:p>
          <a:p>
            <a:pPr marL="1155700" indent="-457834">
              <a:lnSpc>
                <a:spcPts val="1939"/>
              </a:lnSpc>
              <a:buFont typeface="Arial"/>
              <a:buChar char="•"/>
              <a:tabLst>
                <a:tab pos="115570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SPOE/Provider</a:t>
            </a:r>
            <a:r>
              <a:rPr sz="1700" spc="-10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Agencies</a:t>
            </a:r>
            <a:endParaRPr sz="1700">
              <a:latin typeface="Verdana"/>
              <a:cs typeface="Verdana"/>
            </a:endParaRPr>
          </a:p>
          <a:p>
            <a:pPr marL="1155700" indent="-457834">
              <a:lnSpc>
                <a:spcPts val="1989"/>
              </a:lnSpc>
              <a:buFont typeface="Arial"/>
              <a:buChar char="•"/>
              <a:tabLst>
                <a:tab pos="115570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Initiated</a:t>
            </a:r>
            <a:r>
              <a:rPr sz="1700" spc="-5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due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to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allegations/complaints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30"/>
              </a:spcBef>
              <a:buClr>
                <a:srgbClr val="11375B"/>
              </a:buClr>
              <a:buFont typeface="Arial"/>
              <a:buChar char="•"/>
            </a:pPr>
            <a:endParaRPr sz="1700">
              <a:latin typeface="Verdana"/>
              <a:cs typeface="Verdana"/>
            </a:endParaRPr>
          </a:p>
          <a:p>
            <a:pPr marL="12700">
              <a:lnSpc>
                <a:spcPts val="2345"/>
              </a:lnSpc>
              <a:spcBef>
                <a:spcPts val="5"/>
              </a:spcBef>
            </a:pPr>
            <a:r>
              <a:rPr sz="2000" b="1" dirty="0">
                <a:solidFill>
                  <a:srgbClr val="11375B"/>
                </a:solidFill>
                <a:latin typeface="Verdana"/>
                <a:cs typeface="Verdana"/>
              </a:rPr>
              <a:t>Independent</a:t>
            </a:r>
            <a:r>
              <a:rPr sz="2000" b="1" spc="-8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11375B"/>
                </a:solidFill>
                <a:latin typeface="Verdana"/>
                <a:cs typeface="Verdana"/>
              </a:rPr>
              <a:t>Audit</a:t>
            </a:r>
            <a:r>
              <a:rPr sz="2000" b="1" spc="-11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11375B"/>
                </a:solidFill>
                <a:latin typeface="Verdana"/>
                <a:cs typeface="Verdana"/>
              </a:rPr>
              <a:t>Reports</a:t>
            </a:r>
            <a:endParaRPr sz="2000">
              <a:latin typeface="Verdana"/>
              <a:cs typeface="Verdana"/>
            </a:endParaRPr>
          </a:p>
          <a:p>
            <a:pPr marL="1155700" indent="-457834">
              <a:lnSpc>
                <a:spcPts val="1925"/>
              </a:lnSpc>
              <a:buFont typeface="Arial"/>
              <a:buChar char="•"/>
              <a:tabLst>
                <a:tab pos="115570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SPOE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Contractors</a:t>
            </a:r>
            <a:endParaRPr sz="1700">
              <a:latin typeface="Verdana"/>
              <a:cs typeface="Verdana"/>
            </a:endParaRPr>
          </a:p>
          <a:p>
            <a:pPr marL="1155700" indent="-457834">
              <a:lnSpc>
                <a:spcPts val="1980"/>
              </a:lnSpc>
              <a:buFont typeface="Arial"/>
              <a:buChar char="•"/>
              <a:tabLst>
                <a:tab pos="115570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Filed</a:t>
            </a:r>
            <a:r>
              <a:rPr sz="1700" spc="-1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with</a:t>
            </a:r>
            <a:r>
              <a:rPr sz="1700" spc="-3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Indiana</a:t>
            </a:r>
            <a:r>
              <a:rPr sz="1700" spc="-6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State</a:t>
            </a:r>
            <a:r>
              <a:rPr sz="1700" spc="-6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Board</a:t>
            </a:r>
            <a:r>
              <a:rPr sz="1700" spc="-3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of</a:t>
            </a:r>
            <a:r>
              <a:rPr sz="1700" spc="-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Accounts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5"/>
              </a:spcBef>
              <a:buClr>
                <a:srgbClr val="11375B"/>
              </a:buClr>
              <a:buFont typeface="Arial"/>
              <a:buChar char="•"/>
            </a:pPr>
            <a:endParaRPr sz="1700">
              <a:latin typeface="Verdana"/>
              <a:cs typeface="Verdana"/>
            </a:endParaRPr>
          </a:p>
          <a:p>
            <a:pPr marL="12700">
              <a:lnSpc>
                <a:spcPts val="2345"/>
              </a:lnSpc>
            </a:pPr>
            <a:r>
              <a:rPr sz="2000" b="1" dirty="0">
                <a:solidFill>
                  <a:srgbClr val="11375B"/>
                </a:solidFill>
                <a:latin typeface="Verdana"/>
                <a:cs typeface="Verdana"/>
              </a:rPr>
              <a:t>Biennial</a:t>
            </a:r>
            <a:r>
              <a:rPr sz="2000" b="1" spc="-4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11375B"/>
                </a:solidFill>
                <a:latin typeface="Verdana"/>
                <a:cs typeface="Verdana"/>
              </a:rPr>
              <a:t>Provider</a:t>
            </a:r>
            <a:r>
              <a:rPr sz="2000" b="1" spc="-8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11375B"/>
                </a:solidFill>
                <a:latin typeface="Verdana"/>
                <a:cs typeface="Verdana"/>
              </a:rPr>
              <a:t>Agency</a:t>
            </a:r>
            <a:r>
              <a:rPr sz="2000" b="1" spc="-7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11375B"/>
                </a:solidFill>
                <a:latin typeface="Verdana"/>
                <a:cs typeface="Verdana"/>
              </a:rPr>
              <a:t>Monitoring</a:t>
            </a:r>
            <a:r>
              <a:rPr sz="2000" b="1" spc="-5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11375B"/>
                </a:solidFill>
                <a:latin typeface="Verdana"/>
                <a:cs typeface="Verdana"/>
              </a:rPr>
              <a:t>Visits</a:t>
            </a:r>
            <a:endParaRPr sz="2000">
              <a:latin typeface="Verdana"/>
              <a:cs typeface="Verdana"/>
            </a:endParaRPr>
          </a:p>
          <a:p>
            <a:pPr marL="1155700" indent="-457834">
              <a:lnSpc>
                <a:spcPts val="1925"/>
              </a:lnSpc>
              <a:buFont typeface="Arial"/>
              <a:buChar char="•"/>
              <a:tabLst>
                <a:tab pos="115570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Provider</a:t>
            </a:r>
            <a:r>
              <a:rPr sz="1700" spc="-6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Agencies</a:t>
            </a:r>
            <a:endParaRPr sz="1700">
              <a:latin typeface="Verdana"/>
              <a:cs typeface="Verdana"/>
            </a:endParaRPr>
          </a:p>
          <a:p>
            <a:pPr marL="1155700" indent="-457834">
              <a:lnSpc>
                <a:spcPts val="1980"/>
              </a:lnSpc>
              <a:buFont typeface="Arial"/>
              <a:buChar char="•"/>
              <a:tabLst>
                <a:tab pos="115570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Includes</a:t>
            </a:r>
            <a:r>
              <a:rPr sz="1700" spc="-7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quality</a:t>
            </a:r>
            <a:r>
              <a:rPr sz="1700" spc="-4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review</a:t>
            </a:r>
            <a:r>
              <a:rPr sz="1700" spc="-4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of</a:t>
            </a:r>
            <a:r>
              <a:rPr sz="1700" spc="-4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service</a:t>
            </a:r>
            <a:r>
              <a:rPr sz="1700" spc="-3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log</a:t>
            </a:r>
            <a:r>
              <a:rPr sz="1700" spc="-3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documentation</a:t>
            </a:r>
            <a:r>
              <a:rPr sz="1700" spc="-4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to</a:t>
            </a:r>
            <a:r>
              <a:rPr sz="1700" spc="-4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support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delivery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of</a:t>
            </a:r>
            <a:r>
              <a:rPr sz="1700" spc="-4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services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9DD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669</Words>
  <Application>Microsoft Office PowerPoint</Application>
  <PresentationFormat>Widescreen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Verdana</vt:lpstr>
      <vt:lpstr>Office Theme</vt:lpstr>
      <vt:lpstr>Fiscal</vt:lpstr>
      <vt:lpstr>Fiscal</vt:lpstr>
      <vt:lpstr>Fiscal Staff &amp; Support</vt:lpstr>
      <vt:lpstr>Fund Sources for Early Intervention</vt:lpstr>
      <vt:lpstr>Description of Fund Sources</vt:lpstr>
      <vt:lpstr>Service Claiming Process</vt:lpstr>
      <vt:lpstr>Fiscal Monitoring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Point of Entry (SPOE) / Local Planning &amp; Coordinating Council</dc:title>
  <dc:creator>Brandon-Friedman, David C</dc:creator>
  <cp:keywords>FSSA; DDRS; BCDS</cp:keywords>
  <cp:lastModifiedBy>Anne Lucas</cp:lastModifiedBy>
  <cp:revision>3</cp:revision>
  <dcterms:created xsi:type="dcterms:W3CDTF">2024-03-22T16:10:23Z</dcterms:created>
  <dcterms:modified xsi:type="dcterms:W3CDTF">2024-03-22T21:59:41Z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2024-03-22T00:00:00Z</vt:filetime>
  </property>
  <property fmtid="{D5CDD505-2E9C-101B-9397-08002B2CF9AE}" pid="5" name="Producer">
    <vt:lpwstr>Microsoft® PowerPoint® for Microsoft 365</vt:lpwstr>
  </property>
</Properties>
</file>