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1" r:id="rId2"/>
    <p:sldId id="273" r:id="rId3"/>
    <p:sldId id="274" r:id="rId4"/>
    <p:sldId id="275" r:id="rId5"/>
    <p:sldId id="276" r:id="rId6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7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12385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12385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32205" y="1283696"/>
            <a:ext cx="4000500" cy="4712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1137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96" y="6178295"/>
            <a:ext cx="12185903" cy="67970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938434" y="0"/>
            <a:ext cx="2253565" cy="225364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677143" y="216408"/>
            <a:ext cx="1338072" cy="12588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4291" y="27508"/>
            <a:ext cx="11583416" cy="1068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3121" y="1210155"/>
            <a:ext cx="6765290" cy="4752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12385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17244" y="6449170"/>
            <a:ext cx="70675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56366" y="6449170"/>
            <a:ext cx="259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.gov/fssa/firststeps/program-policies-and-updates/program-evaluation-repor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99095" y="663016"/>
            <a:ext cx="3270250" cy="255079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35"/>
              </a:spcBef>
            </a:pPr>
            <a:r>
              <a:rPr spc="-10" dirty="0">
                <a:solidFill>
                  <a:srgbClr val="FFFFFF"/>
                </a:solidFill>
              </a:rPr>
              <a:t>Indiana Early Intervention </a:t>
            </a:r>
            <a:r>
              <a:rPr dirty="0">
                <a:solidFill>
                  <a:srgbClr val="FFFFFF"/>
                </a:solidFill>
              </a:rPr>
              <a:t>Structure</a:t>
            </a:r>
            <a:r>
              <a:rPr spc="-85" dirty="0">
                <a:solidFill>
                  <a:srgbClr val="FFFFFF"/>
                </a:solidFill>
              </a:rPr>
              <a:t> </a:t>
            </a:r>
            <a:r>
              <a:rPr spc="-50" dirty="0">
                <a:solidFill>
                  <a:srgbClr val="FFFFFF"/>
                </a:solidFill>
              </a:rPr>
              <a:t>&amp; </a:t>
            </a:r>
            <a:r>
              <a:rPr spc="-10" dirty="0">
                <a:solidFill>
                  <a:srgbClr val="FFFFFF"/>
                </a:solidFill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115495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68570" y="2619197"/>
            <a:ext cx="202438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20" dirty="0"/>
              <a:t>Data</a:t>
            </a:r>
            <a:endParaRPr sz="6000"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0307" rIns="0" bIns="0" rtlCol="0">
            <a:spAutoFit/>
          </a:bodyPr>
          <a:lstStyle/>
          <a:p>
            <a:pPr marL="27940">
              <a:lnSpc>
                <a:spcPct val="100000"/>
              </a:lnSpc>
              <a:spcBef>
                <a:spcPts val="100"/>
              </a:spcBef>
            </a:pPr>
            <a:r>
              <a:rPr dirty="0"/>
              <a:t>Data</a:t>
            </a:r>
            <a:r>
              <a:rPr spc="-35" dirty="0"/>
              <a:t> </a:t>
            </a:r>
            <a:r>
              <a:rPr dirty="0"/>
              <a:t>Staff</a:t>
            </a:r>
            <a:r>
              <a:rPr spc="-25" dirty="0"/>
              <a:t> </a:t>
            </a:r>
            <a:r>
              <a:rPr dirty="0"/>
              <a:t>&amp;</a:t>
            </a:r>
            <a:r>
              <a:rPr spc="-40" dirty="0"/>
              <a:t> </a:t>
            </a:r>
            <a:r>
              <a:rPr spc="-10" dirty="0"/>
              <a:t>Support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379600" y="1395476"/>
            <a:ext cx="9406255" cy="4523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030"/>
              </a:lnSpc>
              <a:spcBef>
                <a:spcPts val="105"/>
              </a:spcBef>
            </a:pPr>
            <a:r>
              <a:rPr sz="1700" b="1" dirty="0">
                <a:solidFill>
                  <a:srgbClr val="11375B"/>
                </a:solidFill>
                <a:latin typeface="Verdana"/>
                <a:cs typeface="Verdana"/>
              </a:rPr>
              <a:t>Lead</a:t>
            </a:r>
            <a:r>
              <a:rPr sz="1700" b="1" spc="-4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b="1" spc="-10" dirty="0">
                <a:solidFill>
                  <a:srgbClr val="11375B"/>
                </a:solidFill>
                <a:latin typeface="Verdana"/>
                <a:cs typeface="Verdana"/>
              </a:rPr>
              <a:t>Agency</a:t>
            </a:r>
            <a:endParaRPr sz="1700">
              <a:latin typeface="Verdana"/>
              <a:cs typeface="Verdana"/>
            </a:endParaRPr>
          </a:p>
          <a:p>
            <a:pPr marL="356870" indent="-344170">
              <a:lnSpc>
                <a:spcPts val="2014"/>
              </a:lnSpc>
              <a:buFont typeface="Arial"/>
              <a:buChar char="•"/>
              <a:tabLst>
                <a:tab pos="356870" algn="l"/>
              </a:tabLst>
            </a:pP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Maggie</a:t>
            </a:r>
            <a:r>
              <a:rPr sz="1700" spc="-2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McCall,</a:t>
            </a:r>
            <a:r>
              <a:rPr sz="1700" spc="-4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Director</a:t>
            </a:r>
            <a:r>
              <a:rPr sz="1700" spc="-1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of</a:t>
            </a:r>
            <a:r>
              <a:rPr sz="1700" spc="-3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Quality</a:t>
            </a:r>
            <a:r>
              <a:rPr sz="1700" spc="-5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Assurance</a:t>
            </a:r>
            <a:r>
              <a:rPr sz="1700" spc="-5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&amp;</a:t>
            </a:r>
            <a:r>
              <a:rPr sz="1700" spc="-4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Part</a:t>
            </a:r>
            <a:r>
              <a:rPr sz="1700" spc="-3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C</a:t>
            </a:r>
            <a:r>
              <a:rPr sz="1700" spc="-2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Data</a:t>
            </a:r>
            <a:r>
              <a:rPr sz="1700" spc="-4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Manager</a:t>
            </a:r>
            <a:endParaRPr sz="1700">
              <a:latin typeface="Verdana"/>
              <a:cs typeface="Verdana"/>
            </a:endParaRPr>
          </a:p>
          <a:p>
            <a:pPr marL="356870" indent="-344170">
              <a:lnSpc>
                <a:spcPts val="2030"/>
              </a:lnSpc>
              <a:buFont typeface="Arial"/>
              <a:buChar char="•"/>
              <a:tabLst>
                <a:tab pos="356870" algn="l"/>
              </a:tabLst>
            </a:pPr>
            <a:r>
              <a:rPr sz="1700" spc="-35" dirty="0">
                <a:solidFill>
                  <a:srgbClr val="11375B"/>
                </a:solidFill>
                <a:latin typeface="Verdana"/>
                <a:cs typeface="Verdana"/>
              </a:rPr>
              <a:t>Marie-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Therese</a:t>
            </a:r>
            <a:r>
              <a:rPr sz="1700" spc="-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Smith,</a:t>
            </a:r>
            <a:r>
              <a:rPr sz="1700" spc="-3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Data</a:t>
            </a:r>
            <a:r>
              <a:rPr sz="1700" spc="-3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and</a:t>
            </a:r>
            <a:r>
              <a:rPr sz="1700" spc="-1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Fiscal</a:t>
            </a:r>
            <a:r>
              <a:rPr sz="1700" spc="-5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Manager</a:t>
            </a:r>
            <a:endParaRPr sz="1700">
              <a:latin typeface="Verdana"/>
              <a:cs typeface="Verdana"/>
            </a:endParaRPr>
          </a:p>
          <a:p>
            <a:pPr marL="12700">
              <a:lnSpc>
                <a:spcPts val="2030"/>
              </a:lnSpc>
              <a:spcBef>
                <a:spcPts val="2014"/>
              </a:spcBef>
            </a:pPr>
            <a:r>
              <a:rPr sz="1700" b="1" dirty="0">
                <a:solidFill>
                  <a:srgbClr val="11375B"/>
                </a:solidFill>
                <a:latin typeface="Verdana"/>
                <a:cs typeface="Verdana"/>
              </a:rPr>
              <a:t>Quality</a:t>
            </a:r>
            <a:r>
              <a:rPr sz="1700" b="1" spc="-3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b="1" dirty="0">
                <a:solidFill>
                  <a:srgbClr val="11375B"/>
                </a:solidFill>
                <a:latin typeface="Verdana"/>
                <a:cs typeface="Verdana"/>
              </a:rPr>
              <a:t>Review</a:t>
            </a:r>
            <a:r>
              <a:rPr sz="1700" b="1" spc="-8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b="1" spc="-10" dirty="0">
                <a:solidFill>
                  <a:srgbClr val="11375B"/>
                </a:solidFill>
                <a:latin typeface="Verdana"/>
                <a:cs typeface="Verdana"/>
              </a:rPr>
              <a:t>Contractor</a:t>
            </a:r>
            <a:endParaRPr sz="1700">
              <a:latin typeface="Verdana"/>
              <a:cs typeface="Verdana"/>
            </a:endParaRPr>
          </a:p>
          <a:p>
            <a:pPr marL="356870" indent="-344170">
              <a:lnSpc>
                <a:spcPts val="2014"/>
              </a:lnSpc>
              <a:buFont typeface="Arial"/>
              <a:buChar char="•"/>
              <a:tabLst>
                <a:tab pos="356870" algn="l"/>
              </a:tabLst>
            </a:pP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Katherine</a:t>
            </a:r>
            <a:r>
              <a:rPr sz="1700" spc="-8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Herron,</a:t>
            </a:r>
            <a:r>
              <a:rPr sz="1700" spc="-7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11375B"/>
                </a:solidFill>
                <a:latin typeface="Verdana"/>
                <a:cs typeface="Verdana"/>
              </a:rPr>
              <a:t>Director,</a:t>
            </a:r>
            <a:r>
              <a:rPr sz="1700" spc="-5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Early</a:t>
            </a:r>
            <a:r>
              <a:rPr sz="1700" spc="-9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Childhood</a:t>
            </a:r>
            <a:r>
              <a:rPr sz="1700" spc="-5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Center</a:t>
            </a:r>
            <a:endParaRPr sz="1700">
              <a:latin typeface="Verdana"/>
              <a:cs typeface="Verdana"/>
            </a:endParaRPr>
          </a:p>
          <a:p>
            <a:pPr marL="356870" indent="-344170">
              <a:lnSpc>
                <a:spcPts val="2030"/>
              </a:lnSpc>
              <a:buFont typeface="Arial"/>
              <a:buChar char="•"/>
              <a:tabLst>
                <a:tab pos="356870" algn="l"/>
              </a:tabLst>
            </a:pP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Janet</a:t>
            </a:r>
            <a:r>
              <a:rPr sz="1700" spc="-3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Ballard,</a:t>
            </a:r>
            <a:r>
              <a:rPr sz="1700" spc="-3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Early</a:t>
            </a:r>
            <a:r>
              <a:rPr sz="1700" spc="-5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Childhood</a:t>
            </a:r>
            <a:r>
              <a:rPr sz="1700" spc="-2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Center</a:t>
            </a:r>
            <a:endParaRPr sz="1700">
              <a:latin typeface="Verdana"/>
              <a:cs typeface="Verdana"/>
            </a:endParaRPr>
          </a:p>
          <a:p>
            <a:pPr marL="12700">
              <a:lnSpc>
                <a:spcPts val="2030"/>
              </a:lnSpc>
              <a:spcBef>
                <a:spcPts val="1995"/>
              </a:spcBef>
            </a:pPr>
            <a:r>
              <a:rPr sz="1700" b="1" dirty="0">
                <a:solidFill>
                  <a:srgbClr val="11375B"/>
                </a:solidFill>
                <a:latin typeface="Verdana"/>
                <a:cs typeface="Verdana"/>
              </a:rPr>
              <a:t>Data</a:t>
            </a:r>
            <a:r>
              <a:rPr sz="1700" b="1" spc="-4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b="1" dirty="0">
                <a:solidFill>
                  <a:srgbClr val="11375B"/>
                </a:solidFill>
                <a:latin typeface="Verdana"/>
                <a:cs typeface="Verdana"/>
              </a:rPr>
              <a:t>System</a:t>
            </a:r>
            <a:r>
              <a:rPr sz="1700" b="1" spc="-4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b="1" spc="-10" dirty="0">
                <a:solidFill>
                  <a:srgbClr val="11375B"/>
                </a:solidFill>
                <a:latin typeface="Verdana"/>
                <a:cs typeface="Verdana"/>
              </a:rPr>
              <a:t>Contractor</a:t>
            </a:r>
            <a:endParaRPr sz="1700">
              <a:latin typeface="Verdana"/>
              <a:cs typeface="Verdana"/>
            </a:endParaRPr>
          </a:p>
          <a:p>
            <a:pPr marL="356870" indent="-344170">
              <a:lnSpc>
                <a:spcPts val="2030"/>
              </a:lnSpc>
              <a:buFont typeface="Arial"/>
              <a:buChar char="•"/>
              <a:tabLst>
                <a:tab pos="356870" algn="l"/>
              </a:tabLst>
            </a:pP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Chataun</a:t>
            </a:r>
            <a:r>
              <a:rPr sz="1700" spc="-7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Barnett,</a:t>
            </a:r>
            <a:r>
              <a:rPr sz="1700" spc="-2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Project</a:t>
            </a:r>
            <a:r>
              <a:rPr sz="1700" spc="-2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Manager</a:t>
            </a:r>
            <a:endParaRPr sz="1700">
              <a:latin typeface="Verdana"/>
              <a:cs typeface="Verdana"/>
            </a:endParaRPr>
          </a:p>
          <a:p>
            <a:pPr marL="356870" indent="-344170">
              <a:lnSpc>
                <a:spcPts val="2030"/>
              </a:lnSpc>
              <a:buFont typeface="Arial"/>
              <a:buChar char="•"/>
              <a:tabLst>
                <a:tab pos="356870" algn="l"/>
              </a:tabLst>
            </a:pP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Dale</a:t>
            </a:r>
            <a:r>
              <a:rPr sz="1700" spc="-4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Owens,</a:t>
            </a:r>
            <a:r>
              <a:rPr sz="1700" spc="-6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55" dirty="0">
                <a:solidFill>
                  <a:srgbClr val="11375B"/>
                </a:solidFill>
                <a:latin typeface="Verdana"/>
                <a:cs typeface="Verdana"/>
              </a:rPr>
              <a:t>Sr.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Business</a:t>
            </a:r>
            <a:r>
              <a:rPr sz="1700" spc="-6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Operations</a:t>
            </a:r>
            <a:r>
              <a:rPr sz="1700" spc="-2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Analyst</a:t>
            </a:r>
            <a:endParaRPr sz="1700">
              <a:latin typeface="Verdana"/>
              <a:cs typeface="Verdana"/>
            </a:endParaRPr>
          </a:p>
          <a:p>
            <a:pPr marL="356870" indent="-344170">
              <a:lnSpc>
                <a:spcPts val="2030"/>
              </a:lnSpc>
              <a:buFont typeface="Arial"/>
              <a:buChar char="•"/>
              <a:tabLst>
                <a:tab pos="356870" algn="l"/>
              </a:tabLst>
            </a:pP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Chris</a:t>
            </a:r>
            <a:r>
              <a:rPr sz="1700" spc="-2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Clark,</a:t>
            </a:r>
            <a:r>
              <a:rPr sz="1700" spc="-4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Claims</a:t>
            </a:r>
            <a:r>
              <a:rPr sz="1700" spc="-4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Analyst</a:t>
            </a:r>
            <a:endParaRPr sz="17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995"/>
              </a:spcBef>
            </a:pPr>
            <a:r>
              <a:rPr sz="1700" b="1" dirty="0">
                <a:solidFill>
                  <a:srgbClr val="11375B"/>
                </a:solidFill>
                <a:latin typeface="Verdana"/>
                <a:cs typeface="Verdana"/>
              </a:rPr>
              <a:t>Other</a:t>
            </a:r>
            <a:r>
              <a:rPr sz="1700" b="1" spc="-5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b="1" dirty="0">
                <a:solidFill>
                  <a:srgbClr val="11375B"/>
                </a:solidFill>
                <a:latin typeface="Verdana"/>
                <a:cs typeface="Verdana"/>
              </a:rPr>
              <a:t>Data</a:t>
            </a:r>
            <a:r>
              <a:rPr sz="1700" b="1" spc="-2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b="1" spc="-10" dirty="0">
                <a:solidFill>
                  <a:srgbClr val="11375B"/>
                </a:solidFill>
                <a:latin typeface="Verdana"/>
                <a:cs typeface="Verdana"/>
              </a:rPr>
              <a:t>Stewards</a:t>
            </a:r>
            <a:endParaRPr sz="1700">
              <a:latin typeface="Verdana"/>
              <a:cs typeface="Verdana"/>
            </a:endParaRPr>
          </a:p>
          <a:p>
            <a:pPr marL="356870" marR="5080" indent="-344805">
              <a:lnSpc>
                <a:spcPct val="100000"/>
              </a:lnSpc>
              <a:spcBef>
                <a:spcPts val="915"/>
              </a:spcBef>
              <a:buFont typeface="Arial"/>
              <a:buChar char="•"/>
              <a:tabLst>
                <a:tab pos="356870" algn="l"/>
              </a:tabLst>
            </a:pP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System</a:t>
            </a:r>
            <a:r>
              <a:rPr sz="1700" spc="-8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Point</a:t>
            </a:r>
            <a:r>
              <a:rPr sz="1700" spc="-3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of</a:t>
            </a:r>
            <a:r>
              <a:rPr sz="1700" spc="-6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Entry</a:t>
            </a:r>
            <a:r>
              <a:rPr sz="1700" spc="-9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Directors,</a:t>
            </a:r>
            <a:r>
              <a:rPr sz="1700" spc="-3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Supervisors,</a:t>
            </a:r>
            <a:r>
              <a:rPr sz="1700" spc="-8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Staff,</a:t>
            </a:r>
            <a:r>
              <a:rPr sz="1700" spc="-6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Service</a:t>
            </a:r>
            <a:r>
              <a:rPr sz="1700" spc="-6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Coordinators,</a:t>
            </a:r>
            <a:r>
              <a:rPr sz="1700" spc="-6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Eligibility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Determination</a:t>
            </a:r>
            <a:r>
              <a:rPr sz="1700" spc="-10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11375B"/>
                </a:solidFill>
                <a:latin typeface="Verdana"/>
                <a:cs typeface="Verdana"/>
              </a:rPr>
              <a:t>Team</a:t>
            </a:r>
            <a:r>
              <a:rPr sz="1700" spc="-10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Members</a:t>
            </a:r>
            <a:endParaRPr sz="1700">
              <a:latin typeface="Verdana"/>
              <a:cs typeface="Verdana"/>
            </a:endParaRPr>
          </a:p>
          <a:p>
            <a:pPr marL="356870" indent="-34417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356870" algn="l"/>
              </a:tabLst>
            </a:pP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Provider</a:t>
            </a:r>
            <a:r>
              <a:rPr sz="1700" spc="-4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Agency</a:t>
            </a:r>
            <a:r>
              <a:rPr sz="1700" spc="-5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Directors,</a:t>
            </a:r>
            <a:r>
              <a:rPr sz="1700" spc="-5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Supervisors,</a:t>
            </a:r>
            <a:r>
              <a:rPr sz="1700" spc="-5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Staff,</a:t>
            </a:r>
            <a:r>
              <a:rPr sz="1700" spc="-70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1375B"/>
                </a:solidFill>
                <a:latin typeface="Verdana"/>
                <a:cs typeface="Verdana"/>
              </a:rPr>
              <a:t>Individual</a:t>
            </a:r>
            <a:r>
              <a:rPr sz="1700" spc="-85" dirty="0">
                <a:solidFill>
                  <a:srgbClr val="11375B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11375B"/>
                </a:solidFill>
                <a:latin typeface="Verdana"/>
                <a:cs typeface="Verdana"/>
              </a:rPr>
              <a:t>Providers</a:t>
            </a:r>
            <a:endParaRPr sz="1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201" y="69291"/>
            <a:ext cx="72593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Collection</a:t>
            </a:r>
            <a:r>
              <a:rPr spc="-85" dirty="0"/>
              <a:t> </a:t>
            </a:r>
            <a:r>
              <a:rPr spc="-10" dirty="0"/>
              <a:t>Method/Schedule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45120" y="751077"/>
          <a:ext cx="8559800" cy="5384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4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1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2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2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marL="735965">
                        <a:lnSpc>
                          <a:spcPts val="128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618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Reporting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1375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Collection/Analysis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1250"/>
                        </a:lnSpc>
                        <a:spcBef>
                          <a:spcPts val="9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Timeframe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1375B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8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Due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OSEP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1375B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8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Collection</a:t>
                      </a:r>
                      <a:r>
                        <a:rPr sz="11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Method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137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marL="52705">
                        <a:lnSpc>
                          <a:spcPts val="1280"/>
                        </a:lnSpc>
                      </a:pP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Child</a:t>
                      </a:r>
                      <a:r>
                        <a:rPr sz="1100" b="1" spc="-2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Count</a:t>
                      </a:r>
                      <a:r>
                        <a:rPr sz="1100" b="1" spc="-4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spc="-3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Settings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B8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July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August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August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30,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2023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52705">
                        <a:lnSpc>
                          <a:spcPts val="1210"/>
                        </a:lnSpc>
                      </a:pP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Dispute</a:t>
                      </a:r>
                      <a:r>
                        <a:rPr sz="1100" b="1" spc="-4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Resolution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B8C9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ts val="121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October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November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November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15,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2023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1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BCDS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Tracking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52705">
                        <a:lnSpc>
                          <a:spcPts val="1210"/>
                        </a:lnSpc>
                      </a:pPr>
                      <a:r>
                        <a:rPr sz="1100" b="1" spc="-2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Exit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B8C9"/>
                    </a:solidFill>
                  </a:tcPr>
                </a:tc>
                <a:tc>
                  <a:txBody>
                    <a:bodyPr/>
                    <a:lstStyle/>
                    <a:p>
                      <a:pPr marR="22860" algn="ctr">
                        <a:lnSpc>
                          <a:spcPts val="121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January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February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1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February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21,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2024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1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275590">
                        <a:lnSpc>
                          <a:spcPts val="128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Federal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SPP/APR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Indicators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1375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Collection/Analysis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1245"/>
                        </a:lnSpc>
                        <a:spcBef>
                          <a:spcPts val="9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Timeframe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1375B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8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Due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OSEP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1375B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8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Collection</a:t>
                      </a:r>
                      <a:r>
                        <a:rPr sz="11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Method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137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52705">
                        <a:lnSpc>
                          <a:spcPts val="1210"/>
                        </a:lnSpc>
                      </a:pP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Indicator</a:t>
                      </a:r>
                      <a:r>
                        <a:rPr sz="1100" b="1" spc="-2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1:</a:t>
                      </a:r>
                      <a:r>
                        <a:rPr sz="1100" b="1" spc="-5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Timely</a:t>
                      </a:r>
                      <a:r>
                        <a:rPr sz="1100" b="1" spc="-3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Start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B8C9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ts val="121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October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December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February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2024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tc>
                  <a:txBody>
                    <a:bodyPr/>
                    <a:lstStyle/>
                    <a:p>
                      <a:pPr marR="105410" algn="ctr">
                        <a:lnSpc>
                          <a:spcPts val="121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Annual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Quality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Review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 marL="52705">
                        <a:lnSpc>
                          <a:spcPts val="1285"/>
                        </a:lnSpc>
                      </a:pP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Indicator</a:t>
                      </a:r>
                      <a:r>
                        <a:rPr sz="1100" b="1" spc="-2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2:</a:t>
                      </a:r>
                      <a:r>
                        <a:rPr sz="1100" b="1" spc="-6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Natural</a:t>
                      </a:r>
                      <a:r>
                        <a:rPr sz="1100" b="1" spc="-4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Environment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B8C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September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November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February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2024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618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Data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52705">
                        <a:lnSpc>
                          <a:spcPts val="1285"/>
                        </a:lnSpc>
                      </a:pP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Indicator</a:t>
                      </a:r>
                      <a:r>
                        <a:rPr sz="1100" b="1" spc="-2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3:</a:t>
                      </a:r>
                      <a:r>
                        <a:rPr sz="1100" b="1" spc="-5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Child</a:t>
                      </a:r>
                      <a:r>
                        <a:rPr sz="1100" b="1" spc="-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Outcomes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B8C9"/>
                    </a:solidFill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ts val="1285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Collection: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Ongoing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07034">
                        <a:lnSpc>
                          <a:spcPts val="1240"/>
                        </a:lnSpc>
                        <a:spcBef>
                          <a:spcPts val="10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Analysis: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November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February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2024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Survey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Data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52705">
                        <a:lnSpc>
                          <a:spcPts val="1285"/>
                        </a:lnSpc>
                      </a:pP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Indicator</a:t>
                      </a:r>
                      <a:r>
                        <a:rPr sz="1100" b="1" spc="-3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4:</a:t>
                      </a:r>
                      <a:r>
                        <a:rPr sz="1100" b="1" spc="-5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Family</a:t>
                      </a:r>
                      <a:r>
                        <a:rPr sz="1100" b="1" spc="-2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Outcomes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B8C9"/>
                    </a:solidFill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ts val="128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Collection: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Ongoing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07034">
                        <a:lnSpc>
                          <a:spcPts val="1240"/>
                        </a:lnSpc>
                        <a:spcBef>
                          <a:spcPts val="9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Analysis: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November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February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2024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Survey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Data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52705">
                        <a:lnSpc>
                          <a:spcPts val="1285"/>
                        </a:lnSpc>
                      </a:pP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Indicator</a:t>
                      </a:r>
                      <a:r>
                        <a:rPr sz="1100" b="1" spc="-3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5:</a:t>
                      </a:r>
                      <a:r>
                        <a:rPr sz="1100" b="1" spc="-6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Child</a:t>
                      </a:r>
                      <a:r>
                        <a:rPr sz="1100" b="1" spc="-1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Find,</a:t>
                      </a:r>
                      <a:r>
                        <a:rPr sz="1100" b="1" spc="-3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Birth</a:t>
                      </a:r>
                      <a:r>
                        <a:rPr sz="1100" b="1" spc="-4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">
                        <a:lnSpc>
                          <a:spcPts val="1240"/>
                        </a:lnSpc>
                        <a:spcBef>
                          <a:spcPts val="95"/>
                        </a:spcBef>
                      </a:pPr>
                      <a:r>
                        <a:rPr sz="1100" b="1" spc="-2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B8C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September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November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February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2024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618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Data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52705">
                        <a:lnSpc>
                          <a:spcPts val="1290"/>
                        </a:lnSpc>
                      </a:pP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Indicator</a:t>
                      </a:r>
                      <a:r>
                        <a:rPr sz="1100" b="1" spc="-3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6:</a:t>
                      </a:r>
                      <a:r>
                        <a:rPr sz="1100" b="1" spc="-6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Child</a:t>
                      </a:r>
                      <a:r>
                        <a:rPr sz="1100" b="1" spc="-1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Find,</a:t>
                      </a:r>
                      <a:r>
                        <a:rPr sz="1100" b="1" spc="-3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Birth</a:t>
                      </a:r>
                      <a:r>
                        <a:rPr sz="1100" b="1" spc="-4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">
                        <a:lnSpc>
                          <a:spcPts val="1240"/>
                        </a:lnSpc>
                        <a:spcBef>
                          <a:spcPts val="95"/>
                        </a:spcBef>
                      </a:pPr>
                      <a:r>
                        <a:rPr sz="1100" b="1" spc="-1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Three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B8C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September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November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February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2024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618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Data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 marL="52705">
                        <a:lnSpc>
                          <a:spcPts val="1290"/>
                        </a:lnSpc>
                      </a:pP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Indicator</a:t>
                      </a:r>
                      <a:r>
                        <a:rPr sz="1100" b="1" spc="-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7:</a:t>
                      </a:r>
                      <a:r>
                        <a:rPr sz="1100" b="1" spc="-4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45-day</a:t>
                      </a:r>
                      <a:r>
                        <a:rPr sz="1100" b="1" spc="-4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Timeline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B8C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October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December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February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2024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Annual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Quality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Review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52705">
                        <a:lnSpc>
                          <a:spcPts val="1290"/>
                        </a:lnSpc>
                      </a:pP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Indicator</a:t>
                      </a:r>
                      <a:r>
                        <a:rPr sz="1100" b="1" spc="-4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8A:</a:t>
                      </a:r>
                      <a:r>
                        <a:rPr sz="1100" b="1" spc="-3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Transition</a:t>
                      </a:r>
                      <a:r>
                        <a:rPr sz="1100" b="1" spc="-4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Steps</a:t>
                      </a:r>
                      <a:r>
                        <a:rPr sz="1100" b="1" spc="-6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">
                        <a:lnSpc>
                          <a:spcPts val="1235"/>
                        </a:lnSpc>
                        <a:spcBef>
                          <a:spcPts val="95"/>
                        </a:spcBef>
                      </a:pPr>
                      <a:r>
                        <a:rPr sz="1100" b="1" spc="-1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Services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B8C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October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December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February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2024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Annual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Quality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Review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52705">
                        <a:lnSpc>
                          <a:spcPts val="1290"/>
                        </a:lnSpc>
                      </a:pP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Indicator</a:t>
                      </a:r>
                      <a:r>
                        <a:rPr sz="1100" b="1" spc="-4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8B:</a:t>
                      </a:r>
                      <a:r>
                        <a:rPr sz="1100" b="1" spc="-7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Notification</a:t>
                      </a:r>
                      <a:r>
                        <a:rPr sz="1100" b="1" spc="-1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">
                        <a:lnSpc>
                          <a:spcPts val="1235"/>
                        </a:lnSpc>
                        <a:spcBef>
                          <a:spcPts val="95"/>
                        </a:spcBef>
                      </a:pPr>
                      <a:r>
                        <a:rPr sz="1100" b="1" spc="-1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SEA/LEA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B8C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October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December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February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2024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Annual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Quality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Review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52705">
                        <a:lnSpc>
                          <a:spcPts val="1295"/>
                        </a:lnSpc>
                      </a:pP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Indicator</a:t>
                      </a:r>
                      <a:r>
                        <a:rPr sz="1100" b="1" spc="-3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8C:</a:t>
                      </a:r>
                      <a:r>
                        <a:rPr sz="1100" b="1" spc="-6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Timely</a:t>
                      </a:r>
                      <a:r>
                        <a:rPr sz="1100" b="1" spc="-4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Transition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">
                        <a:lnSpc>
                          <a:spcPts val="1230"/>
                        </a:lnSpc>
                        <a:spcBef>
                          <a:spcPts val="95"/>
                        </a:spcBef>
                      </a:pPr>
                      <a:r>
                        <a:rPr sz="1100" b="1" spc="-1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Meeting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B8C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9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October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December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February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2024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9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Annual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Quality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Review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25145">
                <a:tc>
                  <a:txBody>
                    <a:bodyPr/>
                    <a:lstStyle/>
                    <a:p>
                      <a:pPr marL="351790">
                        <a:lnSpc>
                          <a:spcPts val="1295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State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Identified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Indicators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1375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95"/>
                        </a:lnSpc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Collection/Analysis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Timeframe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137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Due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Local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Determination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Public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1225"/>
                        </a:lnSpc>
                        <a:spcBef>
                          <a:spcPts val="9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Reporting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1375B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5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Collection</a:t>
                      </a:r>
                      <a:r>
                        <a:rPr sz="11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Method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137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 marL="52705">
                        <a:lnSpc>
                          <a:spcPts val="1295"/>
                        </a:lnSpc>
                      </a:pP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Annual</a:t>
                      </a:r>
                      <a:r>
                        <a:rPr sz="1100" b="1" spc="-1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Written</a:t>
                      </a:r>
                      <a:r>
                        <a:rPr sz="1100" b="1" spc="-3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Prior</a:t>
                      </a:r>
                      <a:r>
                        <a:rPr sz="1100" b="1" spc="-5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b="1" spc="-4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Expiration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B8C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9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October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December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February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2024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9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Annual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Quality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Review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 marL="52705">
                        <a:lnSpc>
                          <a:spcPts val="1295"/>
                        </a:lnSpc>
                      </a:pP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10-day</a:t>
                      </a:r>
                      <a:r>
                        <a:rPr sz="1100" b="1" spc="-5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Prior</a:t>
                      </a:r>
                      <a:r>
                        <a:rPr sz="1100" b="1" spc="-3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Written</a:t>
                      </a:r>
                      <a:r>
                        <a:rPr sz="1100" b="1" spc="-15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11375B"/>
                          </a:solidFill>
                          <a:latin typeface="Arial"/>
                          <a:cs typeface="Arial"/>
                        </a:rPr>
                        <a:t>Notice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B8C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9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October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December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February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2024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Annual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Quality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Review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710641"/>
            <a:ext cx="61734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Data</a:t>
            </a:r>
            <a:r>
              <a:rPr spc="-25" dirty="0"/>
              <a:t> </a:t>
            </a:r>
            <a:r>
              <a:rPr dirty="0"/>
              <a:t>&amp;</a:t>
            </a:r>
            <a:r>
              <a:rPr spc="-25" dirty="0"/>
              <a:t> </a:t>
            </a:r>
            <a:r>
              <a:rPr dirty="0"/>
              <a:t>Public</a:t>
            </a:r>
            <a:r>
              <a:rPr spc="-55" dirty="0"/>
              <a:t> </a:t>
            </a:r>
            <a:r>
              <a:rPr spc="-10" dirty="0"/>
              <a:t>Reporting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580760"/>
            <a:ext cx="8242934" cy="3176905"/>
          </a:xfrm>
          <a:prstGeom prst="rect">
            <a:avLst/>
          </a:prstGeom>
        </p:spPr>
        <p:txBody>
          <a:bodyPr vert="horz" wrap="square" lIns="0" tIns="23749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870"/>
              </a:spcBef>
              <a:buChar char="•"/>
              <a:tabLst>
                <a:tab pos="469265" algn="l"/>
              </a:tabLst>
            </a:pPr>
            <a:r>
              <a:rPr sz="2800" dirty="0">
                <a:solidFill>
                  <a:srgbClr val="11375B"/>
                </a:solidFill>
                <a:latin typeface="Arial"/>
                <a:cs typeface="Arial"/>
              </a:rPr>
              <a:t>First</a:t>
            </a:r>
            <a:r>
              <a:rPr sz="28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1375B"/>
                </a:solidFill>
                <a:latin typeface="Arial"/>
                <a:cs typeface="Arial"/>
              </a:rPr>
              <a:t>Steps</a:t>
            </a:r>
            <a:r>
              <a:rPr sz="28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1375B"/>
                </a:solidFill>
                <a:latin typeface="Arial"/>
                <a:cs typeface="Arial"/>
              </a:rPr>
              <a:t>Website:</a:t>
            </a:r>
            <a:r>
              <a:rPr sz="2800" spc="-114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1375B"/>
                </a:solidFill>
                <a:latin typeface="Arial"/>
                <a:cs typeface="Arial"/>
              </a:rPr>
              <a:t>Program</a:t>
            </a:r>
            <a:r>
              <a:rPr sz="28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1375B"/>
                </a:solidFill>
                <a:latin typeface="Arial"/>
                <a:cs typeface="Arial"/>
              </a:rPr>
              <a:t>Evaluation</a:t>
            </a:r>
            <a:r>
              <a:rPr sz="28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1375B"/>
                </a:solidFill>
                <a:latin typeface="Arial"/>
                <a:cs typeface="Arial"/>
              </a:rPr>
              <a:t>Reports</a:t>
            </a:r>
            <a:endParaRPr sz="2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875"/>
              </a:spcBef>
            </a:pPr>
            <a:r>
              <a:rPr sz="1400" spc="-10" dirty="0">
                <a:latin typeface="Arial"/>
                <a:cs typeface="Arial"/>
              </a:rPr>
              <a:t>(</a:t>
            </a:r>
            <a:r>
              <a:rPr sz="1400" u="sng" spc="-10" dirty="0">
                <a:solidFill>
                  <a:srgbClr val="6D9DD2"/>
                </a:solidFill>
                <a:uFill>
                  <a:solidFill>
                    <a:srgbClr val="6D9DD2"/>
                  </a:solidFill>
                </a:uFill>
                <a:latin typeface="Arial"/>
                <a:cs typeface="Arial"/>
                <a:hlinkClick r:id="rId2"/>
              </a:rPr>
              <a:t>https://www.in.gov/fssa/firststeps/program-policies-and-updates/program-evaluation-reports/</a:t>
            </a:r>
            <a:r>
              <a:rPr sz="1400" spc="-1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400">
              <a:latin typeface="Arial"/>
              <a:cs typeface="Arial"/>
            </a:endParaRPr>
          </a:p>
          <a:p>
            <a:pPr marL="1155700" lvl="1" indent="-457834">
              <a:lnSpc>
                <a:spcPct val="100000"/>
              </a:lnSpc>
              <a:buChar char="•"/>
              <a:tabLst>
                <a:tab pos="1155700" algn="l"/>
              </a:tabLst>
            </a:pPr>
            <a:r>
              <a:rPr sz="2400" dirty="0">
                <a:solidFill>
                  <a:srgbClr val="11375B"/>
                </a:solidFill>
                <a:latin typeface="Arial"/>
                <a:cs typeface="Arial"/>
              </a:rPr>
              <a:t>618</a:t>
            </a:r>
            <a:r>
              <a:rPr sz="24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1375B"/>
                </a:solidFill>
                <a:latin typeface="Arial"/>
                <a:cs typeface="Arial"/>
              </a:rPr>
              <a:t>Data</a:t>
            </a:r>
            <a:r>
              <a:rPr sz="24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1375B"/>
                </a:solidFill>
                <a:latin typeface="Arial"/>
                <a:cs typeface="Arial"/>
              </a:rPr>
              <a:t>Reporting</a:t>
            </a:r>
            <a:endParaRPr sz="2400">
              <a:latin typeface="Arial"/>
              <a:cs typeface="Arial"/>
            </a:endParaRPr>
          </a:p>
          <a:p>
            <a:pPr marL="1155700" lvl="1" indent="-457834">
              <a:lnSpc>
                <a:spcPct val="100000"/>
              </a:lnSpc>
              <a:spcBef>
                <a:spcPts val="220"/>
              </a:spcBef>
              <a:buChar char="•"/>
              <a:tabLst>
                <a:tab pos="1155700" algn="l"/>
                <a:tab pos="3929379" algn="l"/>
              </a:tabLst>
            </a:pPr>
            <a:r>
              <a:rPr sz="2400" dirty="0">
                <a:solidFill>
                  <a:srgbClr val="11375B"/>
                </a:solidFill>
                <a:latin typeface="Arial"/>
                <a:cs typeface="Arial"/>
              </a:rPr>
              <a:t>SPP/APR</a:t>
            </a:r>
            <a:r>
              <a:rPr sz="24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1375B"/>
                </a:solidFill>
                <a:latin typeface="Arial"/>
                <a:cs typeface="Arial"/>
              </a:rPr>
              <a:t>Report</a:t>
            </a:r>
            <a:r>
              <a:rPr sz="24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1375B"/>
                </a:solidFill>
                <a:latin typeface="Arial"/>
                <a:cs typeface="Arial"/>
              </a:rPr>
              <a:t>&amp;</a:t>
            </a:r>
            <a:r>
              <a:rPr sz="2400" dirty="0">
                <a:solidFill>
                  <a:srgbClr val="11375B"/>
                </a:solidFill>
                <a:latin typeface="Arial"/>
                <a:cs typeface="Arial"/>
              </a:rPr>
              <a:t>	Data</a:t>
            </a:r>
            <a:r>
              <a:rPr sz="24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1375B"/>
                </a:solidFill>
                <a:latin typeface="Arial"/>
                <a:cs typeface="Arial"/>
              </a:rPr>
              <a:t>Summary</a:t>
            </a:r>
            <a:endParaRPr sz="2400">
              <a:latin typeface="Arial"/>
              <a:cs typeface="Arial"/>
            </a:endParaRPr>
          </a:p>
          <a:p>
            <a:pPr marL="1155700" lvl="1" indent="-457834">
              <a:lnSpc>
                <a:spcPct val="100000"/>
              </a:lnSpc>
              <a:spcBef>
                <a:spcPts val="215"/>
              </a:spcBef>
              <a:buChar char="•"/>
              <a:tabLst>
                <a:tab pos="1155700" algn="l"/>
              </a:tabLst>
            </a:pPr>
            <a:r>
              <a:rPr sz="2400" dirty="0">
                <a:solidFill>
                  <a:srgbClr val="11375B"/>
                </a:solidFill>
                <a:latin typeface="Arial"/>
                <a:cs typeface="Arial"/>
              </a:rPr>
              <a:t>Review</a:t>
            </a:r>
            <a:r>
              <a:rPr sz="24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24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1375B"/>
                </a:solidFill>
                <a:latin typeface="Arial"/>
                <a:cs typeface="Arial"/>
              </a:rPr>
              <a:t>618</a:t>
            </a:r>
            <a:r>
              <a:rPr sz="24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1375B"/>
                </a:solidFill>
                <a:latin typeface="Arial"/>
                <a:cs typeface="Arial"/>
              </a:rPr>
              <a:t>Data,</a:t>
            </a:r>
            <a:r>
              <a:rPr sz="24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1375B"/>
                </a:solidFill>
                <a:latin typeface="Arial"/>
                <a:cs typeface="Arial"/>
              </a:rPr>
              <a:t>SPP/APR</a:t>
            </a:r>
            <a:r>
              <a:rPr sz="2400" spc="-10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1375B"/>
                </a:solidFill>
                <a:latin typeface="Arial"/>
                <a:cs typeface="Arial"/>
              </a:rPr>
              <a:t>with</a:t>
            </a:r>
            <a:r>
              <a:rPr sz="24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1375B"/>
                </a:solidFill>
                <a:latin typeface="Arial"/>
                <a:cs typeface="Arial"/>
              </a:rPr>
              <a:t>ICC</a:t>
            </a:r>
            <a:endParaRPr sz="2400">
              <a:latin typeface="Arial"/>
              <a:cs typeface="Arial"/>
            </a:endParaRPr>
          </a:p>
          <a:p>
            <a:pPr marL="1155700" lvl="1" indent="-457834">
              <a:lnSpc>
                <a:spcPct val="100000"/>
              </a:lnSpc>
              <a:spcBef>
                <a:spcPts val="219"/>
              </a:spcBef>
              <a:buChar char="•"/>
              <a:tabLst>
                <a:tab pos="1155700" algn="l"/>
              </a:tabLst>
            </a:pPr>
            <a:r>
              <a:rPr sz="2400" dirty="0">
                <a:solidFill>
                  <a:srgbClr val="11375B"/>
                </a:solidFill>
                <a:latin typeface="Arial"/>
                <a:cs typeface="Arial"/>
              </a:rPr>
              <a:t>State</a:t>
            </a:r>
            <a:r>
              <a:rPr sz="2400" spc="-18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1375B"/>
                </a:solidFill>
                <a:latin typeface="Arial"/>
                <a:cs typeface="Arial"/>
              </a:rPr>
              <a:t>Annual</a:t>
            </a:r>
            <a:r>
              <a:rPr sz="24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1375B"/>
                </a:solidFill>
                <a:latin typeface="Arial"/>
                <a:cs typeface="Arial"/>
              </a:rPr>
              <a:t>Determination</a:t>
            </a:r>
            <a:endParaRPr sz="2400">
              <a:latin typeface="Arial"/>
              <a:cs typeface="Arial"/>
            </a:endParaRPr>
          </a:p>
          <a:p>
            <a:pPr marL="1155700" lvl="1" indent="-457834">
              <a:lnSpc>
                <a:spcPct val="100000"/>
              </a:lnSpc>
              <a:spcBef>
                <a:spcPts val="195"/>
              </a:spcBef>
              <a:buChar char="•"/>
              <a:tabLst>
                <a:tab pos="1155700" algn="l"/>
              </a:tabLst>
            </a:pPr>
            <a:r>
              <a:rPr sz="2400" dirty="0">
                <a:solidFill>
                  <a:srgbClr val="11375B"/>
                </a:solidFill>
                <a:latin typeface="Arial"/>
                <a:cs typeface="Arial"/>
              </a:rPr>
              <a:t>Local</a:t>
            </a:r>
            <a:r>
              <a:rPr sz="24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1375B"/>
                </a:solidFill>
                <a:latin typeface="Arial"/>
                <a:cs typeface="Arial"/>
              </a:rPr>
              <a:t>Determinations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9DD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437</Words>
  <Application>Microsoft Office PowerPoint</Application>
  <PresentationFormat>Widescreen</PresentationFormat>
  <Paragraphs>118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Verdana</vt:lpstr>
      <vt:lpstr>Office Theme</vt:lpstr>
      <vt:lpstr>Indiana Early Intervention Structure &amp; System</vt:lpstr>
      <vt:lpstr>Data</vt:lpstr>
      <vt:lpstr>Data Staff &amp; Support</vt:lpstr>
      <vt:lpstr>Collection Method/Schedule</vt:lpstr>
      <vt:lpstr>Data &amp; Public 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Point of Entry (SPOE) / Local Planning &amp; Coordinating Council</dc:title>
  <dc:creator>Brandon-Friedman, David C</dc:creator>
  <cp:keywords>FSSA; DDRS; BCDS</cp:keywords>
  <cp:lastModifiedBy>McCullough, Katy</cp:lastModifiedBy>
  <cp:revision>2</cp:revision>
  <dcterms:created xsi:type="dcterms:W3CDTF">2024-03-22T16:10:23Z</dcterms:created>
  <dcterms:modified xsi:type="dcterms:W3CDTF">2024-03-22T16:50:57Z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2024-03-22T00:00:00Z</vt:filetime>
  </property>
  <property fmtid="{D5CDD505-2E9C-101B-9397-08002B2CF9AE}" pid="5" name="Producer">
    <vt:lpwstr>Microsoft® PowerPoint® for Microsoft 365</vt:lpwstr>
  </property>
</Properties>
</file>