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Lst>
  <p:sldSz cy="6858000" cx="9144000"/>
  <p:notesSz cx="6858000" cy="9144000"/>
  <p:embeddedFontLst>
    <p:embeddedFont>
      <p:font typeface="Century Gothic"/>
      <p:regular r:id="rId50"/>
      <p:bold r:id="rId51"/>
      <p:italic r:id="rId52"/>
      <p:boldItalic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http://customooxmlschemas.google.com/">
      <go:slidesCustomData xmlns:go="http://customooxmlschemas.google.com/" r:id="rId54" roundtripDataSignature="AMtx7mj8JKtAyvGqUF+/U/jnRsYaAZtJe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CenturyGothic-bold.fntdata"/><Relationship Id="rId50" Type="http://schemas.openxmlformats.org/officeDocument/2006/relationships/font" Target="fonts/CenturyGothic-regular.fntdata"/><Relationship Id="rId53" Type="http://schemas.openxmlformats.org/officeDocument/2006/relationships/font" Target="fonts/CenturyGothic-boldItalic.fntdata"/><Relationship Id="rId52" Type="http://schemas.openxmlformats.org/officeDocument/2006/relationships/font" Target="fonts/CenturyGothic-italic.fntdata"/><Relationship Id="rId11" Type="http://schemas.openxmlformats.org/officeDocument/2006/relationships/slide" Target="slides/slide6.xml"/><Relationship Id="rId10" Type="http://schemas.openxmlformats.org/officeDocument/2006/relationships/slide" Target="slides/slide5.xml"/><Relationship Id="rId54" Type="http://customschemas.google.com/relationships/presentationmetadata" Target="meta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9cb6512469_0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9cb6512469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9a5e76785a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9a5e76785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9a5e76785a_0_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9a5e76785a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9a5e76785a_0_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9a5e76785a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9a5e76785a_0_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9a5e76785a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9a5e76785a_0_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9a5e76785a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9cbd96696a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9cbd96696a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9cbd96696a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9cbd96696a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9a5e76785a_0_6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9a5e76785a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9a5e76785a_0_7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9a5e76785a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90000"/>
              </a:lnSpc>
              <a:spcBef>
                <a:spcPts val="750"/>
              </a:spcBef>
              <a:spcAft>
                <a:spcPts val="0"/>
              </a:spcAft>
              <a:buNone/>
            </a:pPr>
            <a:r>
              <a:t/>
            </a:r>
            <a:endParaRPr/>
          </a:p>
        </p:txBody>
      </p:sp>
      <p:sp>
        <p:nvSpPr>
          <p:cNvPr id="264" name="Google Shape;264;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9a5e76785a_0_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9a5e76785a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ERIN??? </a:t>
            </a:r>
            <a:endParaRPr/>
          </a:p>
        </p:txBody>
      </p:sp>
      <p:sp>
        <p:nvSpPr>
          <p:cNvPr id="290" name="Google Shape;290;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9a5e76785a_0_6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9a5e76785a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9ccbbe1d2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g9ccbbe1d23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9cabd0094c_1_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9cabd0094c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9a5e76785a_0_8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9a5e76785a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9a5e76785a_0_9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9a5e76785a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9a5e76785a_0_9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9a5e76785a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171450" lvl="2" marL="857250" rtl="0" algn="l">
              <a:lnSpc>
                <a:spcPct val="90000"/>
              </a:lnSpc>
              <a:spcBef>
                <a:spcPts val="375"/>
              </a:spcBef>
              <a:spcAft>
                <a:spcPts val="0"/>
              </a:spcAft>
              <a:buClr>
                <a:srgbClr val="FF0000"/>
              </a:buClr>
              <a:buSzPts val="1800"/>
              <a:buChar char="•"/>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9cabd0094c_6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9cabd0094c_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9cb6512469_0_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9cb6512469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3.png"/><Relationship Id="rId4" Type="http://schemas.openxmlformats.org/officeDocument/2006/relationships/hyperlink" Target="http://challengingbehavior.org/" TargetMode="External"/><Relationship Id="rId5" Type="http://schemas.openxmlformats.org/officeDocument/2006/relationships/image" Target="../media/image1.png"/><Relationship Id="rId6"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gif"/><Relationship Id="rId3" Type="http://schemas.openxmlformats.org/officeDocument/2006/relationships/image" Target="../media/image2.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10" name="Shape 10"/>
        <p:cNvGrpSpPr/>
        <p:nvPr/>
      </p:nvGrpSpPr>
      <p:grpSpPr>
        <a:xfrm>
          <a:off x="0" y="0"/>
          <a:ext cx="0" cy="0"/>
          <a:chOff x="0" y="0"/>
          <a:chExt cx="0" cy="0"/>
        </a:xfrm>
      </p:grpSpPr>
      <p:sp>
        <p:nvSpPr>
          <p:cNvPr id="11" name="Google Shape;11;p31"/>
          <p:cNvSpPr txBox="1"/>
          <p:nvPr>
            <p:ph type="ctrTitle"/>
          </p:nvPr>
        </p:nvSpPr>
        <p:spPr>
          <a:xfrm>
            <a:off x="402535" y="1600200"/>
            <a:ext cx="5829300" cy="182627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2"/>
              </a:buClr>
              <a:buSzPts val="3600"/>
              <a:buFont typeface="Century Gothic"/>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12" name="Google Shape;12;p31"/>
          <p:cNvCxnSpPr/>
          <p:nvPr/>
        </p:nvCxnSpPr>
        <p:spPr>
          <a:xfrm>
            <a:off x="402535" y="3817398"/>
            <a:ext cx="5829300" cy="0"/>
          </a:xfrm>
          <a:prstGeom prst="straightConnector1">
            <a:avLst/>
          </a:prstGeom>
          <a:noFill/>
          <a:ln cap="flat" cmpd="sng" w="28575">
            <a:solidFill>
              <a:schemeClr val="dk2"/>
            </a:solidFill>
            <a:prstDash val="solid"/>
            <a:miter lim="800000"/>
            <a:headEnd len="sm" w="sm" type="none"/>
            <a:tailEnd len="sm" w="sm" type="none"/>
          </a:ln>
        </p:spPr>
      </p:cxnSp>
      <p:sp>
        <p:nvSpPr>
          <p:cNvPr id="13" name="Google Shape;13;p31"/>
          <p:cNvSpPr txBox="1"/>
          <p:nvPr>
            <p:ph idx="1" type="subTitle"/>
          </p:nvPr>
        </p:nvSpPr>
        <p:spPr>
          <a:xfrm>
            <a:off x="402535" y="4132385"/>
            <a:ext cx="5829300" cy="1731702"/>
          </a:xfrm>
          <a:prstGeom prst="rect">
            <a:avLst/>
          </a:prstGeom>
          <a:noFill/>
          <a:ln>
            <a:noFill/>
          </a:ln>
        </p:spPr>
        <p:txBody>
          <a:bodyPr anchorCtr="0" anchor="t" bIns="45700" lIns="91425" spcFirstLastPara="1" rIns="91425" wrap="square" tIns="45700">
            <a:normAutofit/>
          </a:bodyPr>
          <a:lstStyle>
            <a:lvl1pPr lvl="0" algn="l">
              <a:lnSpc>
                <a:spcPct val="90000"/>
              </a:lnSpc>
              <a:spcBef>
                <a:spcPts val="750"/>
              </a:spcBef>
              <a:spcAft>
                <a:spcPts val="0"/>
              </a:spcAft>
              <a:buSzPts val="2400"/>
              <a:buNone/>
              <a:defRPr b="1" sz="2400">
                <a:solidFill>
                  <a:schemeClr val="accent1"/>
                </a:solidFill>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Clr>
                <a:schemeClr val="dk2"/>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pic>
        <p:nvPicPr>
          <p:cNvPr descr="NCPMI logo" id="14" name="Google Shape;14;p31" title="NCPMI logo"/>
          <p:cNvPicPr preferRelativeResize="0"/>
          <p:nvPr/>
        </p:nvPicPr>
        <p:blipFill rotWithShape="1">
          <a:blip r:embed="rId3">
            <a:alphaModFix/>
          </a:blip>
          <a:srcRect b="0" l="0" r="0" t="0"/>
          <a:stretch/>
        </p:blipFill>
        <p:spPr>
          <a:xfrm>
            <a:off x="265752" y="326812"/>
            <a:ext cx="2609222" cy="964330"/>
          </a:xfrm>
          <a:prstGeom prst="rect">
            <a:avLst/>
          </a:prstGeom>
          <a:noFill/>
          <a:ln>
            <a:noFill/>
          </a:ln>
        </p:spPr>
      </p:pic>
      <p:pic>
        <p:nvPicPr>
          <p:cNvPr descr="National Center for Pyramid Model Innovations. http://ChallengingBehavior.org" id="15" name="Google Shape;15;p31">
            <a:hlinkClick r:id="rId4"/>
          </p:cNvPr>
          <p:cNvPicPr preferRelativeResize="0"/>
          <p:nvPr/>
        </p:nvPicPr>
        <p:blipFill rotWithShape="1">
          <a:blip r:embed="rId5">
            <a:alphaModFix/>
          </a:blip>
          <a:srcRect b="0" l="0" r="0" t="0"/>
          <a:stretch/>
        </p:blipFill>
        <p:spPr>
          <a:xfrm>
            <a:off x="6938804" y="5364271"/>
            <a:ext cx="1853507" cy="1008803"/>
          </a:xfrm>
          <a:prstGeom prst="rect">
            <a:avLst/>
          </a:prstGeom>
          <a:noFill/>
          <a:ln>
            <a:noFill/>
          </a:ln>
        </p:spPr>
      </p:pic>
      <p:sp>
        <p:nvSpPr>
          <p:cNvPr id="16" name="Google Shape;16;p31"/>
          <p:cNvSpPr txBox="1"/>
          <p:nvPr>
            <p:ph idx="10" type="dt"/>
          </p:nvPr>
        </p:nvSpPr>
        <p:spPr>
          <a:xfrm>
            <a:off x="628650" y="6356357"/>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31"/>
          <p:cNvSpPr txBox="1"/>
          <p:nvPr>
            <p:ph idx="12" type="sldNum"/>
          </p:nvPr>
        </p:nvSpPr>
        <p:spPr>
          <a:xfrm>
            <a:off x="6457950" y="6356357"/>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18" name="Google Shape;18;p31"/>
          <p:cNvPicPr preferRelativeResize="0"/>
          <p:nvPr/>
        </p:nvPicPr>
        <p:blipFill rotWithShape="1">
          <a:blip r:embed="rId6">
            <a:alphaModFix/>
          </a:blip>
          <a:srcRect b="0" l="0" r="0" t="0"/>
          <a:stretch/>
        </p:blipFill>
        <p:spPr>
          <a:xfrm>
            <a:off x="3638240" y="549413"/>
            <a:ext cx="3771228" cy="55851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8" name="Shape 78"/>
        <p:cNvGrpSpPr/>
        <p:nvPr/>
      </p:nvGrpSpPr>
      <p:grpSpPr>
        <a:xfrm>
          <a:off x="0" y="0"/>
          <a:ext cx="0" cy="0"/>
          <a:chOff x="0" y="0"/>
          <a:chExt cx="0" cy="0"/>
        </a:xfrm>
      </p:grpSpPr>
      <p:sp>
        <p:nvSpPr>
          <p:cNvPr id="79" name="Google Shape;79;p40"/>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2"/>
              </a:buClr>
              <a:buSzPts val="2400"/>
              <a:buFont typeface="Century Gothic"/>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40"/>
          <p:cNvSpPr/>
          <p:nvPr>
            <p:ph idx="2" type="pic"/>
          </p:nvPr>
        </p:nvSpPr>
        <p:spPr>
          <a:xfrm>
            <a:off x="3887391" y="987432"/>
            <a:ext cx="462915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750"/>
              </a:spcBef>
              <a:spcAft>
                <a:spcPts val="0"/>
              </a:spcAft>
              <a:buClr>
                <a:schemeClr val="accent1"/>
              </a:buClr>
              <a:buSzPts val="2400"/>
              <a:buFont typeface="Arial"/>
              <a:buNone/>
              <a:defRPr b="0" i="0" sz="2400" u="none" cap="none" strike="noStrike">
                <a:solidFill>
                  <a:schemeClr val="dk2"/>
                </a:solidFill>
                <a:latin typeface="Arial"/>
                <a:ea typeface="Arial"/>
                <a:cs typeface="Arial"/>
                <a:sym typeface="Arial"/>
              </a:defRPr>
            </a:lvl1pPr>
            <a:lvl2pPr lvl="1" marR="0" rtl="0" algn="l">
              <a:lnSpc>
                <a:spcPct val="90000"/>
              </a:lnSpc>
              <a:spcBef>
                <a:spcPts val="375"/>
              </a:spcBef>
              <a:spcAft>
                <a:spcPts val="0"/>
              </a:spcAft>
              <a:buClr>
                <a:schemeClr val="accent4"/>
              </a:buClr>
              <a:buSzPts val="2100"/>
              <a:buFont typeface="Arial"/>
              <a:buNone/>
              <a:defRPr b="0" i="0" sz="2100" u="none" cap="none" strike="noStrike">
                <a:solidFill>
                  <a:schemeClr val="dk2"/>
                </a:solidFill>
                <a:latin typeface="Arial"/>
                <a:ea typeface="Arial"/>
                <a:cs typeface="Arial"/>
                <a:sym typeface="Arial"/>
              </a:defRPr>
            </a:lvl2pPr>
            <a:lvl3pPr lvl="2" marR="0" rtl="0" algn="l">
              <a:lnSpc>
                <a:spcPct val="90000"/>
              </a:lnSpc>
              <a:spcBef>
                <a:spcPts val="375"/>
              </a:spcBef>
              <a:spcAft>
                <a:spcPts val="0"/>
              </a:spcAft>
              <a:buClr>
                <a:schemeClr val="accent2"/>
              </a:buClr>
              <a:buSzPts val="1800"/>
              <a:buFont typeface="Arial"/>
              <a:buNone/>
              <a:defRPr b="0" i="0" sz="1800" u="none" cap="none" strike="noStrike">
                <a:solidFill>
                  <a:schemeClr val="dk2"/>
                </a:solidFill>
                <a:latin typeface="Arial"/>
                <a:ea typeface="Arial"/>
                <a:cs typeface="Arial"/>
                <a:sym typeface="Arial"/>
              </a:defRPr>
            </a:lvl3pPr>
            <a:lvl4pPr lvl="3" marR="0" rtl="0" algn="l">
              <a:lnSpc>
                <a:spcPct val="90000"/>
              </a:lnSpc>
              <a:spcBef>
                <a:spcPts val="375"/>
              </a:spcBef>
              <a:spcAft>
                <a:spcPts val="0"/>
              </a:spcAft>
              <a:buClr>
                <a:srgbClr val="BF9C00"/>
              </a:buClr>
              <a:buSzPts val="1500"/>
              <a:buFont typeface="Arial"/>
              <a:buNone/>
              <a:defRPr b="0" i="0" sz="1500" u="none" cap="none" strike="noStrike">
                <a:solidFill>
                  <a:schemeClr val="dk2"/>
                </a:solidFill>
                <a:latin typeface="Arial"/>
                <a:ea typeface="Arial"/>
                <a:cs typeface="Arial"/>
                <a:sym typeface="Arial"/>
              </a:defRPr>
            </a:lvl4pPr>
            <a:lvl5pPr lvl="4" marR="0" rtl="0" algn="l">
              <a:lnSpc>
                <a:spcPct val="90000"/>
              </a:lnSpc>
              <a:spcBef>
                <a:spcPts val="375"/>
              </a:spcBef>
              <a:spcAft>
                <a:spcPts val="0"/>
              </a:spcAft>
              <a:buClr>
                <a:schemeClr val="dk2"/>
              </a:buClr>
              <a:buSzPts val="1500"/>
              <a:buFont typeface="Arial"/>
              <a:buNone/>
              <a:defRPr b="0" i="0" sz="1500" u="none" cap="none" strike="noStrike">
                <a:solidFill>
                  <a:schemeClr val="dk2"/>
                </a:solidFill>
                <a:latin typeface="Arial"/>
                <a:ea typeface="Arial"/>
                <a:cs typeface="Arial"/>
                <a:sym typeface="Arial"/>
              </a:defRPr>
            </a:lvl5pPr>
            <a:lvl6pPr lvl="5"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6pPr>
            <a:lvl7pPr lvl="6"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7pPr>
            <a:lvl8pPr lvl="7"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8pPr>
            <a:lvl9pPr lvl="8"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9pPr>
          </a:lstStyle>
          <a:p/>
        </p:txBody>
      </p:sp>
      <p:sp>
        <p:nvSpPr>
          <p:cNvPr id="81" name="Google Shape;81;p40"/>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SzPts val="1200"/>
              <a:buNone/>
              <a:defRPr sz="1200"/>
            </a:lvl1pPr>
            <a:lvl2pPr indent="-228600" lvl="1" marL="914400" algn="l">
              <a:lnSpc>
                <a:spcPct val="90000"/>
              </a:lnSpc>
              <a:spcBef>
                <a:spcPts val="375"/>
              </a:spcBef>
              <a:spcAft>
                <a:spcPts val="0"/>
              </a:spcAft>
              <a:buSzPts val="1050"/>
              <a:buNone/>
              <a:defRPr sz="1050"/>
            </a:lvl2pPr>
            <a:lvl3pPr indent="-228600" lvl="2" marL="1371600" algn="l">
              <a:lnSpc>
                <a:spcPct val="90000"/>
              </a:lnSpc>
              <a:spcBef>
                <a:spcPts val="375"/>
              </a:spcBef>
              <a:spcAft>
                <a:spcPts val="0"/>
              </a:spcAft>
              <a:buSzPts val="900"/>
              <a:buNone/>
              <a:defRPr sz="900"/>
            </a:lvl3pPr>
            <a:lvl4pPr indent="-228600" lvl="3" marL="1828800" algn="l">
              <a:lnSpc>
                <a:spcPct val="90000"/>
              </a:lnSpc>
              <a:spcBef>
                <a:spcPts val="375"/>
              </a:spcBef>
              <a:spcAft>
                <a:spcPts val="0"/>
              </a:spcAft>
              <a:buSzPts val="750"/>
              <a:buNone/>
              <a:defRPr sz="750"/>
            </a:lvl4pPr>
            <a:lvl5pPr indent="-228600" lvl="4" marL="2286000" algn="l">
              <a:lnSpc>
                <a:spcPct val="90000"/>
              </a:lnSpc>
              <a:spcBef>
                <a:spcPts val="375"/>
              </a:spcBef>
              <a:spcAft>
                <a:spcPts val="0"/>
              </a:spcAft>
              <a:buClr>
                <a:schemeClr val="dk2"/>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82" name="Google Shape;82;p40"/>
          <p:cNvSpPr txBox="1"/>
          <p:nvPr>
            <p:ph idx="10" type="dt"/>
          </p:nvPr>
        </p:nvSpPr>
        <p:spPr>
          <a:xfrm>
            <a:off x="628650" y="6356357"/>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40"/>
          <p:cNvSpPr txBox="1"/>
          <p:nvPr>
            <p:ph idx="12" type="sldNum"/>
          </p:nvPr>
        </p:nvSpPr>
        <p:spPr>
          <a:xfrm>
            <a:off x="6457950" y="6356357"/>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descr="NCPMI logo" id="84" name="Google Shape;84;p40" title="NCPMI logo"/>
          <p:cNvPicPr preferRelativeResize="0"/>
          <p:nvPr/>
        </p:nvPicPr>
        <p:blipFill rotWithShape="1">
          <a:blip r:embed="rId2">
            <a:alphaModFix/>
          </a:blip>
          <a:srcRect b="0" l="0" r="0" t="0"/>
          <a:stretch/>
        </p:blipFill>
        <p:spPr>
          <a:xfrm>
            <a:off x="3315323" y="6289194"/>
            <a:ext cx="1054002" cy="389544"/>
          </a:xfrm>
          <a:prstGeom prst="rect">
            <a:avLst/>
          </a:prstGeom>
          <a:noFill/>
          <a:ln>
            <a:noFill/>
          </a:ln>
        </p:spPr>
      </p:pic>
      <p:pic>
        <p:nvPicPr>
          <p:cNvPr descr="46FBD7EB0279CA47B18305F128A34556@namprd03" id="85" name="Google Shape;85;p40"/>
          <p:cNvPicPr preferRelativeResize="0"/>
          <p:nvPr/>
        </p:nvPicPr>
        <p:blipFill rotWithShape="1">
          <a:blip r:embed="rId3">
            <a:alphaModFix/>
          </a:blip>
          <a:srcRect b="0" l="0" r="0" t="0"/>
          <a:stretch/>
        </p:blipFill>
        <p:spPr>
          <a:xfrm>
            <a:off x="4774674" y="6280941"/>
            <a:ext cx="1054002" cy="40605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6" name="Shape 86"/>
        <p:cNvGrpSpPr/>
        <p:nvPr/>
      </p:nvGrpSpPr>
      <p:grpSpPr>
        <a:xfrm>
          <a:off x="0" y="0"/>
          <a:ext cx="0" cy="0"/>
          <a:chOff x="0" y="0"/>
          <a:chExt cx="0" cy="0"/>
        </a:xfrm>
      </p:grpSpPr>
      <p:sp>
        <p:nvSpPr>
          <p:cNvPr id="87" name="Google Shape;87;p41"/>
          <p:cNvSpPr txBox="1"/>
          <p:nvPr>
            <p:ph type="title"/>
          </p:nvPr>
        </p:nvSpPr>
        <p:spPr>
          <a:xfrm>
            <a:off x="628650" y="365129"/>
            <a:ext cx="78867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 name="Google Shape;88;p41"/>
          <p:cNvSpPr txBox="1"/>
          <p:nvPr>
            <p:ph idx="1" type="body"/>
          </p:nvPr>
        </p:nvSpPr>
        <p:spPr>
          <a:xfrm rot="5400000">
            <a:off x="2396331" y="57944"/>
            <a:ext cx="4351338"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SzPts val="1800"/>
              <a:buChar char="•"/>
              <a:defRPr/>
            </a:lvl1pPr>
            <a:lvl2pPr indent="-342900" lvl="1" marL="914400" algn="l">
              <a:lnSpc>
                <a:spcPct val="90000"/>
              </a:lnSpc>
              <a:spcBef>
                <a:spcPts val="375"/>
              </a:spcBef>
              <a:spcAft>
                <a:spcPts val="0"/>
              </a:spcAft>
              <a:buSzPts val="1800"/>
              <a:buChar char="•"/>
              <a:defRPr/>
            </a:lvl2pPr>
            <a:lvl3pPr indent="-342900" lvl="2" marL="1371600" algn="l">
              <a:lnSpc>
                <a:spcPct val="90000"/>
              </a:lnSpc>
              <a:spcBef>
                <a:spcPts val="375"/>
              </a:spcBef>
              <a:spcAft>
                <a:spcPts val="0"/>
              </a:spcAft>
              <a:buSzPts val="1800"/>
              <a:buChar char="•"/>
              <a:defRPr/>
            </a:lvl3pPr>
            <a:lvl4pPr indent="-342900" lvl="3" marL="1828800" algn="l">
              <a:lnSpc>
                <a:spcPct val="90000"/>
              </a:lnSpc>
              <a:spcBef>
                <a:spcPts val="375"/>
              </a:spcBef>
              <a:spcAft>
                <a:spcPts val="0"/>
              </a:spcAft>
              <a:buSzPts val="1800"/>
              <a:buChar char="•"/>
              <a:defRPr/>
            </a:lvl4pPr>
            <a:lvl5pPr indent="-342900" lvl="4" marL="2286000" algn="l">
              <a:lnSpc>
                <a:spcPct val="90000"/>
              </a:lnSpc>
              <a:spcBef>
                <a:spcPts val="375"/>
              </a:spcBef>
              <a:spcAft>
                <a:spcPts val="0"/>
              </a:spcAft>
              <a:buClr>
                <a:schemeClr val="dk2"/>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89" name="Google Shape;89;p41"/>
          <p:cNvSpPr txBox="1"/>
          <p:nvPr>
            <p:ph idx="10" type="dt"/>
          </p:nvPr>
        </p:nvSpPr>
        <p:spPr>
          <a:xfrm>
            <a:off x="628650" y="6356357"/>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41"/>
          <p:cNvSpPr txBox="1"/>
          <p:nvPr>
            <p:ph idx="12" type="sldNum"/>
          </p:nvPr>
        </p:nvSpPr>
        <p:spPr>
          <a:xfrm>
            <a:off x="6457950" y="6356357"/>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descr="NCPMI logo" id="91" name="Google Shape;91;p41" title="NCPMI logo"/>
          <p:cNvPicPr preferRelativeResize="0"/>
          <p:nvPr/>
        </p:nvPicPr>
        <p:blipFill rotWithShape="1">
          <a:blip r:embed="rId2">
            <a:alphaModFix/>
          </a:blip>
          <a:srcRect b="0" l="0" r="0" t="0"/>
          <a:stretch/>
        </p:blipFill>
        <p:spPr>
          <a:xfrm>
            <a:off x="3315323" y="6289194"/>
            <a:ext cx="1054002" cy="389544"/>
          </a:xfrm>
          <a:prstGeom prst="rect">
            <a:avLst/>
          </a:prstGeom>
          <a:noFill/>
          <a:ln>
            <a:noFill/>
          </a:ln>
        </p:spPr>
      </p:pic>
      <p:pic>
        <p:nvPicPr>
          <p:cNvPr descr="46FBD7EB0279CA47B18305F128A34556@namprd03" id="92" name="Google Shape;92;p41"/>
          <p:cNvPicPr preferRelativeResize="0"/>
          <p:nvPr/>
        </p:nvPicPr>
        <p:blipFill rotWithShape="1">
          <a:blip r:embed="rId3">
            <a:alphaModFix/>
          </a:blip>
          <a:srcRect b="0" l="0" r="0" t="0"/>
          <a:stretch/>
        </p:blipFill>
        <p:spPr>
          <a:xfrm>
            <a:off x="4774674" y="6280941"/>
            <a:ext cx="1054002" cy="40605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3" name="Shape 93"/>
        <p:cNvGrpSpPr/>
        <p:nvPr/>
      </p:nvGrpSpPr>
      <p:grpSpPr>
        <a:xfrm>
          <a:off x="0" y="0"/>
          <a:ext cx="0" cy="0"/>
          <a:chOff x="0" y="0"/>
          <a:chExt cx="0" cy="0"/>
        </a:xfrm>
      </p:grpSpPr>
      <p:sp>
        <p:nvSpPr>
          <p:cNvPr id="94" name="Google Shape;94;p42"/>
          <p:cNvSpPr txBox="1"/>
          <p:nvPr>
            <p:ph type="title"/>
          </p:nvPr>
        </p:nvSpPr>
        <p:spPr>
          <a:xfrm rot="5400000">
            <a:off x="4623594" y="2285206"/>
            <a:ext cx="5811838" cy="1971675"/>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5" name="Google Shape;95;p42"/>
          <p:cNvSpPr txBox="1"/>
          <p:nvPr>
            <p:ph idx="1" type="body"/>
          </p:nvPr>
        </p:nvSpPr>
        <p:spPr>
          <a:xfrm rot="5400000">
            <a:off x="623095" y="370681"/>
            <a:ext cx="5811838"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SzPts val="1800"/>
              <a:buChar char="•"/>
              <a:defRPr/>
            </a:lvl1pPr>
            <a:lvl2pPr indent="-342900" lvl="1" marL="914400" algn="l">
              <a:lnSpc>
                <a:spcPct val="90000"/>
              </a:lnSpc>
              <a:spcBef>
                <a:spcPts val="375"/>
              </a:spcBef>
              <a:spcAft>
                <a:spcPts val="0"/>
              </a:spcAft>
              <a:buSzPts val="1800"/>
              <a:buChar char="•"/>
              <a:defRPr/>
            </a:lvl2pPr>
            <a:lvl3pPr indent="-342900" lvl="2" marL="1371600" algn="l">
              <a:lnSpc>
                <a:spcPct val="90000"/>
              </a:lnSpc>
              <a:spcBef>
                <a:spcPts val="375"/>
              </a:spcBef>
              <a:spcAft>
                <a:spcPts val="0"/>
              </a:spcAft>
              <a:buSzPts val="1800"/>
              <a:buChar char="•"/>
              <a:defRPr/>
            </a:lvl3pPr>
            <a:lvl4pPr indent="-342900" lvl="3" marL="1828800" algn="l">
              <a:lnSpc>
                <a:spcPct val="90000"/>
              </a:lnSpc>
              <a:spcBef>
                <a:spcPts val="375"/>
              </a:spcBef>
              <a:spcAft>
                <a:spcPts val="0"/>
              </a:spcAft>
              <a:buSzPts val="1800"/>
              <a:buChar char="•"/>
              <a:defRPr/>
            </a:lvl4pPr>
            <a:lvl5pPr indent="-342900" lvl="4" marL="2286000" algn="l">
              <a:lnSpc>
                <a:spcPct val="90000"/>
              </a:lnSpc>
              <a:spcBef>
                <a:spcPts val="375"/>
              </a:spcBef>
              <a:spcAft>
                <a:spcPts val="0"/>
              </a:spcAft>
              <a:buClr>
                <a:schemeClr val="dk2"/>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96" name="Google Shape;96;p42"/>
          <p:cNvSpPr txBox="1"/>
          <p:nvPr>
            <p:ph idx="10" type="dt"/>
          </p:nvPr>
        </p:nvSpPr>
        <p:spPr>
          <a:xfrm>
            <a:off x="628650" y="6356357"/>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42"/>
          <p:cNvSpPr txBox="1"/>
          <p:nvPr>
            <p:ph idx="12" type="sldNum"/>
          </p:nvPr>
        </p:nvSpPr>
        <p:spPr>
          <a:xfrm>
            <a:off x="6457950" y="6356357"/>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descr="NCPMI logo" id="98" name="Google Shape;98;p42" title="NCPMI logo"/>
          <p:cNvPicPr preferRelativeResize="0"/>
          <p:nvPr/>
        </p:nvPicPr>
        <p:blipFill rotWithShape="1">
          <a:blip r:embed="rId2">
            <a:alphaModFix/>
          </a:blip>
          <a:srcRect b="0" l="0" r="0" t="0"/>
          <a:stretch/>
        </p:blipFill>
        <p:spPr>
          <a:xfrm>
            <a:off x="3315323" y="6289194"/>
            <a:ext cx="1054002" cy="389544"/>
          </a:xfrm>
          <a:prstGeom prst="rect">
            <a:avLst/>
          </a:prstGeom>
          <a:noFill/>
          <a:ln>
            <a:noFill/>
          </a:ln>
        </p:spPr>
      </p:pic>
      <p:pic>
        <p:nvPicPr>
          <p:cNvPr descr="46FBD7EB0279CA47B18305F128A34556@namprd03" id="99" name="Google Shape;99;p42"/>
          <p:cNvPicPr preferRelativeResize="0"/>
          <p:nvPr/>
        </p:nvPicPr>
        <p:blipFill rotWithShape="1">
          <a:blip r:embed="rId3">
            <a:alphaModFix/>
          </a:blip>
          <a:srcRect b="0" l="0" r="0" t="0"/>
          <a:stretch/>
        </p:blipFill>
        <p:spPr>
          <a:xfrm>
            <a:off x="4774674" y="6280941"/>
            <a:ext cx="1054002" cy="40605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 name="Shape 19"/>
        <p:cNvGrpSpPr/>
        <p:nvPr/>
      </p:nvGrpSpPr>
      <p:grpSpPr>
        <a:xfrm>
          <a:off x="0" y="0"/>
          <a:ext cx="0" cy="0"/>
          <a:chOff x="0" y="0"/>
          <a:chExt cx="0" cy="0"/>
        </a:xfrm>
      </p:grpSpPr>
      <p:sp>
        <p:nvSpPr>
          <p:cNvPr id="20" name="Google Shape;20;p32"/>
          <p:cNvSpPr txBox="1"/>
          <p:nvPr>
            <p:ph type="title"/>
          </p:nvPr>
        </p:nvSpPr>
        <p:spPr>
          <a:xfrm>
            <a:off x="628650" y="365129"/>
            <a:ext cx="78867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32"/>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SzPts val="1800"/>
              <a:buChar char="•"/>
              <a:defRPr/>
            </a:lvl1pPr>
            <a:lvl2pPr indent="-342900" lvl="1" marL="914400" algn="l">
              <a:lnSpc>
                <a:spcPct val="90000"/>
              </a:lnSpc>
              <a:spcBef>
                <a:spcPts val="375"/>
              </a:spcBef>
              <a:spcAft>
                <a:spcPts val="0"/>
              </a:spcAft>
              <a:buSzPts val="1800"/>
              <a:buChar char="•"/>
              <a:defRPr/>
            </a:lvl2pPr>
            <a:lvl3pPr indent="-342900" lvl="2" marL="1371600" algn="l">
              <a:lnSpc>
                <a:spcPct val="90000"/>
              </a:lnSpc>
              <a:spcBef>
                <a:spcPts val="375"/>
              </a:spcBef>
              <a:spcAft>
                <a:spcPts val="0"/>
              </a:spcAft>
              <a:buSzPts val="1800"/>
              <a:buChar char="•"/>
              <a:defRPr/>
            </a:lvl3pPr>
            <a:lvl4pPr indent="-342900" lvl="3" marL="1828800" algn="l">
              <a:lnSpc>
                <a:spcPct val="90000"/>
              </a:lnSpc>
              <a:spcBef>
                <a:spcPts val="375"/>
              </a:spcBef>
              <a:spcAft>
                <a:spcPts val="0"/>
              </a:spcAft>
              <a:buSzPts val="1800"/>
              <a:buChar char="•"/>
              <a:defRPr/>
            </a:lvl4pPr>
            <a:lvl5pPr indent="-342900" lvl="4" marL="2286000" algn="l">
              <a:lnSpc>
                <a:spcPct val="90000"/>
              </a:lnSpc>
              <a:spcBef>
                <a:spcPts val="375"/>
              </a:spcBef>
              <a:spcAft>
                <a:spcPts val="0"/>
              </a:spcAft>
              <a:buClr>
                <a:schemeClr val="dk2"/>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2" name="Google Shape;22;p32"/>
          <p:cNvSpPr txBox="1"/>
          <p:nvPr>
            <p:ph idx="10" type="dt"/>
          </p:nvPr>
        </p:nvSpPr>
        <p:spPr>
          <a:xfrm>
            <a:off x="628650" y="6356357"/>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32"/>
          <p:cNvSpPr txBox="1"/>
          <p:nvPr>
            <p:ph idx="12" type="sldNum"/>
          </p:nvPr>
        </p:nvSpPr>
        <p:spPr>
          <a:xfrm>
            <a:off x="6457950" y="6356357"/>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descr="NCPMI logo" id="24" name="Google Shape;24;p32" title="NCPMI logo"/>
          <p:cNvPicPr preferRelativeResize="0"/>
          <p:nvPr/>
        </p:nvPicPr>
        <p:blipFill rotWithShape="1">
          <a:blip r:embed="rId2">
            <a:alphaModFix/>
          </a:blip>
          <a:srcRect b="0" l="0" r="0" t="0"/>
          <a:stretch/>
        </p:blipFill>
        <p:spPr>
          <a:xfrm>
            <a:off x="3387478" y="6275693"/>
            <a:ext cx="1200239" cy="443591"/>
          </a:xfrm>
          <a:prstGeom prst="rect">
            <a:avLst/>
          </a:prstGeom>
          <a:noFill/>
          <a:ln>
            <a:noFill/>
          </a:ln>
        </p:spPr>
      </p:pic>
      <p:pic>
        <p:nvPicPr>
          <p:cNvPr descr="46FBD7EB0279CA47B18305F128A34556@namprd03" id="25" name="Google Shape;25;p32"/>
          <p:cNvPicPr preferRelativeResize="0"/>
          <p:nvPr/>
        </p:nvPicPr>
        <p:blipFill rotWithShape="1">
          <a:blip r:embed="rId3">
            <a:alphaModFix/>
          </a:blip>
          <a:srcRect b="0" l="0" r="0" t="0"/>
          <a:stretch/>
        </p:blipFill>
        <p:spPr>
          <a:xfrm>
            <a:off x="4903393" y="6310440"/>
            <a:ext cx="853128" cy="32866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6" name="Shape 26"/>
        <p:cNvGrpSpPr/>
        <p:nvPr/>
      </p:nvGrpSpPr>
      <p:grpSpPr>
        <a:xfrm>
          <a:off x="0" y="0"/>
          <a:ext cx="0" cy="0"/>
          <a:chOff x="0" y="0"/>
          <a:chExt cx="0" cy="0"/>
        </a:xfrm>
      </p:grpSpPr>
      <p:sp>
        <p:nvSpPr>
          <p:cNvPr id="27" name="Google Shape;27;p33"/>
          <p:cNvSpPr txBox="1"/>
          <p:nvPr>
            <p:ph type="title"/>
          </p:nvPr>
        </p:nvSpPr>
        <p:spPr>
          <a:xfrm>
            <a:off x="623888" y="1709745"/>
            <a:ext cx="7886700" cy="2852737"/>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accent2"/>
              </a:buClr>
              <a:buSzPts val="4500"/>
              <a:buFont typeface="Century Gothic"/>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33"/>
          <p:cNvSpPr txBox="1"/>
          <p:nvPr>
            <p:ph idx="1" type="body"/>
          </p:nvPr>
        </p:nvSpPr>
        <p:spPr>
          <a:xfrm>
            <a:off x="623888" y="4589470"/>
            <a:ext cx="78867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SzPts val="1800"/>
              <a:buNone/>
              <a:defRPr sz="1800">
                <a:solidFill>
                  <a:srgbClr val="888888"/>
                </a:solidFill>
              </a:defRPr>
            </a:lvl1pPr>
            <a:lvl2pPr indent="-228600" lvl="1" marL="914400" algn="l">
              <a:lnSpc>
                <a:spcPct val="90000"/>
              </a:lnSpc>
              <a:spcBef>
                <a:spcPts val="375"/>
              </a:spcBef>
              <a:spcAft>
                <a:spcPts val="0"/>
              </a:spcAft>
              <a:buSzPts val="1500"/>
              <a:buNone/>
              <a:defRPr sz="1500">
                <a:solidFill>
                  <a:srgbClr val="888888"/>
                </a:solidFill>
              </a:defRPr>
            </a:lvl2pPr>
            <a:lvl3pPr indent="-228600" lvl="2" marL="1371600" algn="l">
              <a:lnSpc>
                <a:spcPct val="90000"/>
              </a:lnSpc>
              <a:spcBef>
                <a:spcPts val="375"/>
              </a:spcBef>
              <a:spcAft>
                <a:spcPts val="0"/>
              </a:spcAft>
              <a:buSzPts val="1350"/>
              <a:buNone/>
              <a:defRPr sz="1350">
                <a:solidFill>
                  <a:srgbClr val="888888"/>
                </a:solidFill>
              </a:defRPr>
            </a:lvl3pPr>
            <a:lvl4pPr indent="-228600" lvl="3" marL="1828800" algn="l">
              <a:lnSpc>
                <a:spcPct val="90000"/>
              </a:lnSpc>
              <a:spcBef>
                <a:spcPts val="375"/>
              </a:spcBef>
              <a:spcAft>
                <a:spcPts val="0"/>
              </a:spcAft>
              <a:buSzPts val="1200"/>
              <a:buNone/>
              <a:defRPr sz="1200">
                <a:solidFill>
                  <a:srgbClr val="888888"/>
                </a:solidFill>
              </a:defRPr>
            </a:lvl4pPr>
            <a:lvl5pPr indent="-228600" lvl="4" marL="2286000" algn="l">
              <a:lnSpc>
                <a:spcPct val="90000"/>
              </a:lnSpc>
              <a:spcBef>
                <a:spcPts val="375"/>
              </a:spcBef>
              <a:spcAft>
                <a:spcPts val="0"/>
              </a:spcAft>
              <a:buClr>
                <a:srgbClr val="888888"/>
              </a:buClr>
              <a:buSzPts val="1200"/>
              <a:buNone/>
              <a:defRPr sz="1200">
                <a:solidFill>
                  <a:srgbClr val="888888"/>
                </a:solidFill>
              </a:defRPr>
            </a:lvl5pPr>
            <a:lvl6pPr indent="-228600" lvl="5" marL="2743200" algn="l">
              <a:lnSpc>
                <a:spcPct val="90000"/>
              </a:lnSpc>
              <a:spcBef>
                <a:spcPts val="375"/>
              </a:spcBef>
              <a:spcAft>
                <a:spcPts val="0"/>
              </a:spcAft>
              <a:buClr>
                <a:srgbClr val="888888"/>
              </a:buClr>
              <a:buSzPts val="1200"/>
              <a:buNone/>
              <a:defRPr sz="1200">
                <a:solidFill>
                  <a:srgbClr val="888888"/>
                </a:solidFill>
              </a:defRPr>
            </a:lvl6pPr>
            <a:lvl7pPr indent="-228600" lvl="6" marL="3200400" algn="l">
              <a:lnSpc>
                <a:spcPct val="90000"/>
              </a:lnSpc>
              <a:spcBef>
                <a:spcPts val="375"/>
              </a:spcBef>
              <a:spcAft>
                <a:spcPts val="0"/>
              </a:spcAft>
              <a:buClr>
                <a:srgbClr val="888888"/>
              </a:buClr>
              <a:buSzPts val="1200"/>
              <a:buNone/>
              <a:defRPr sz="1200">
                <a:solidFill>
                  <a:srgbClr val="888888"/>
                </a:solidFill>
              </a:defRPr>
            </a:lvl7pPr>
            <a:lvl8pPr indent="-228600" lvl="7" marL="3657600" algn="l">
              <a:lnSpc>
                <a:spcPct val="90000"/>
              </a:lnSpc>
              <a:spcBef>
                <a:spcPts val="375"/>
              </a:spcBef>
              <a:spcAft>
                <a:spcPts val="0"/>
              </a:spcAft>
              <a:buClr>
                <a:srgbClr val="888888"/>
              </a:buClr>
              <a:buSzPts val="1200"/>
              <a:buNone/>
              <a:defRPr sz="1200">
                <a:solidFill>
                  <a:srgbClr val="888888"/>
                </a:solidFill>
              </a:defRPr>
            </a:lvl8pPr>
            <a:lvl9pPr indent="-228600" lvl="8" marL="4114800" algn="l">
              <a:lnSpc>
                <a:spcPct val="90000"/>
              </a:lnSpc>
              <a:spcBef>
                <a:spcPts val="375"/>
              </a:spcBef>
              <a:spcAft>
                <a:spcPts val="0"/>
              </a:spcAft>
              <a:buClr>
                <a:srgbClr val="888888"/>
              </a:buClr>
              <a:buSzPts val="1200"/>
              <a:buNone/>
              <a:defRPr sz="1200">
                <a:solidFill>
                  <a:srgbClr val="888888"/>
                </a:solidFill>
              </a:defRPr>
            </a:lvl9pPr>
          </a:lstStyle>
          <a:p/>
        </p:txBody>
      </p:sp>
      <p:sp>
        <p:nvSpPr>
          <p:cNvPr id="29" name="Google Shape;29;p33"/>
          <p:cNvSpPr txBox="1"/>
          <p:nvPr>
            <p:ph idx="10" type="dt"/>
          </p:nvPr>
        </p:nvSpPr>
        <p:spPr>
          <a:xfrm>
            <a:off x="628650" y="6356357"/>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33"/>
          <p:cNvSpPr txBox="1"/>
          <p:nvPr>
            <p:ph idx="12" type="sldNum"/>
          </p:nvPr>
        </p:nvSpPr>
        <p:spPr>
          <a:xfrm>
            <a:off x="6457950" y="6356357"/>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descr="NCPMI logo" id="31" name="Google Shape;31;p33" title="NCPMI logo"/>
          <p:cNvPicPr preferRelativeResize="0"/>
          <p:nvPr/>
        </p:nvPicPr>
        <p:blipFill rotWithShape="1">
          <a:blip r:embed="rId2">
            <a:alphaModFix/>
          </a:blip>
          <a:srcRect b="0" l="0" r="0" t="0"/>
          <a:stretch/>
        </p:blipFill>
        <p:spPr>
          <a:xfrm>
            <a:off x="3387478" y="6275693"/>
            <a:ext cx="1200239" cy="443591"/>
          </a:xfrm>
          <a:prstGeom prst="rect">
            <a:avLst/>
          </a:prstGeom>
          <a:noFill/>
          <a:ln>
            <a:noFill/>
          </a:ln>
        </p:spPr>
      </p:pic>
      <p:pic>
        <p:nvPicPr>
          <p:cNvPr descr="46FBD7EB0279CA47B18305F128A34556@namprd03" id="32" name="Google Shape;32;p33"/>
          <p:cNvPicPr preferRelativeResize="0"/>
          <p:nvPr/>
        </p:nvPicPr>
        <p:blipFill rotWithShape="1">
          <a:blip r:embed="rId3">
            <a:alphaModFix/>
          </a:blip>
          <a:srcRect b="0" l="0" r="0" t="0"/>
          <a:stretch/>
        </p:blipFill>
        <p:spPr>
          <a:xfrm>
            <a:off x="4903393" y="6310440"/>
            <a:ext cx="853128" cy="32866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3" name="Shape 33"/>
        <p:cNvGrpSpPr/>
        <p:nvPr/>
      </p:nvGrpSpPr>
      <p:grpSpPr>
        <a:xfrm>
          <a:off x="0" y="0"/>
          <a:ext cx="0" cy="0"/>
          <a:chOff x="0" y="0"/>
          <a:chExt cx="0" cy="0"/>
        </a:xfrm>
      </p:grpSpPr>
      <p:sp>
        <p:nvSpPr>
          <p:cNvPr id="34" name="Google Shape;34;p34"/>
          <p:cNvSpPr txBox="1"/>
          <p:nvPr>
            <p:ph type="title"/>
          </p:nvPr>
        </p:nvSpPr>
        <p:spPr>
          <a:xfrm>
            <a:off x="628650" y="365129"/>
            <a:ext cx="78867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34"/>
          <p:cNvSpPr txBox="1"/>
          <p:nvPr>
            <p:ph idx="10" type="dt"/>
          </p:nvPr>
        </p:nvSpPr>
        <p:spPr>
          <a:xfrm>
            <a:off x="628650" y="6356357"/>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34"/>
          <p:cNvSpPr txBox="1"/>
          <p:nvPr>
            <p:ph idx="12" type="sldNum"/>
          </p:nvPr>
        </p:nvSpPr>
        <p:spPr>
          <a:xfrm>
            <a:off x="6457950" y="6356357"/>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descr="NCPMI logo" id="37" name="Google Shape;37;p34" title="NCPMI logo"/>
          <p:cNvPicPr preferRelativeResize="0"/>
          <p:nvPr/>
        </p:nvPicPr>
        <p:blipFill rotWithShape="1">
          <a:blip r:embed="rId2">
            <a:alphaModFix/>
          </a:blip>
          <a:srcRect b="0" l="0" r="0" t="0"/>
          <a:stretch/>
        </p:blipFill>
        <p:spPr>
          <a:xfrm>
            <a:off x="3387478" y="6275693"/>
            <a:ext cx="1200239" cy="443591"/>
          </a:xfrm>
          <a:prstGeom prst="rect">
            <a:avLst/>
          </a:prstGeom>
          <a:noFill/>
          <a:ln>
            <a:noFill/>
          </a:ln>
        </p:spPr>
      </p:pic>
      <p:pic>
        <p:nvPicPr>
          <p:cNvPr descr="46FBD7EB0279CA47B18305F128A34556@namprd03" id="38" name="Google Shape;38;p34"/>
          <p:cNvPicPr preferRelativeResize="0"/>
          <p:nvPr/>
        </p:nvPicPr>
        <p:blipFill rotWithShape="1">
          <a:blip r:embed="rId3">
            <a:alphaModFix/>
          </a:blip>
          <a:srcRect b="0" l="0" r="0" t="0"/>
          <a:stretch/>
        </p:blipFill>
        <p:spPr>
          <a:xfrm>
            <a:off x="4903393" y="6310440"/>
            <a:ext cx="853128" cy="32866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9" name="Shape 39"/>
        <p:cNvGrpSpPr/>
        <p:nvPr/>
      </p:nvGrpSpPr>
      <p:grpSpPr>
        <a:xfrm>
          <a:off x="0" y="0"/>
          <a:ext cx="0" cy="0"/>
          <a:chOff x="0" y="0"/>
          <a:chExt cx="0" cy="0"/>
        </a:xfrm>
      </p:grpSpPr>
      <p:sp>
        <p:nvSpPr>
          <p:cNvPr id="40" name="Google Shape;40;p35"/>
          <p:cNvSpPr txBox="1"/>
          <p:nvPr>
            <p:ph idx="10" type="dt"/>
          </p:nvPr>
        </p:nvSpPr>
        <p:spPr>
          <a:xfrm>
            <a:off x="628650" y="6356357"/>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35"/>
          <p:cNvSpPr txBox="1"/>
          <p:nvPr>
            <p:ph idx="12" type="sldNum"/>
          </p:nvPr>
        </p:nvSpPr>
        <p:spPr>
          <a:xfrm>
            <a:off x="6457950" y="6356357"/>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descr="NCPMI logo" id="42" name="Google Shape;42;p35" title="NCPMI logo"/>
          <p:cNvPicPr preferRelativeResize="0"/>
          <p:nvPr/>
        </p:nvPicPr>
        <p:blipFill rotWithShape="1">
          <a:blip r:embed="rId2">
            <a:alphaModFix/>
          </a:blip>
          <a:srcRect b="0" l="0" r="0" t="0"/>
          <a:stretch/>
        </p:blipFill>
        <p:spPr>
          <a:xfrm>
            <a:off x="3387478" y="6275693"/>
            <a:ext cx="1200239" cy="443591"/>
          </a:xfrm>
          <a:prstGeom prst="rect">
            <a:avLst/>
          </a:prstGeom>
          <a:noFill/>
          <a:ln>
            <a:noFill/>
          </a:ln>
        </p:spPr>
      </p:pic>
      <p:pic>
        <p:nvPicPr>
          <p:cNvPr descr="46FBD7EB0279CA47B18305F128A34556@namprd03" id="43" name="Google Shape;43;p35"/>
          <p:cNvPicPr preferRelativeResize="0"/>
          <p:nvPr/>
        </p:nvPicPr>
        <p:blipFill rotWithShape="1">
          <a:blip r:embed="rId3">
            <a:alphaModFix/>
          </a:blip>
          <a:srcRect b="0" l="0" r="0" t="0"/>
          <a:stretch/>
        </p:blipFill>
        <p:spPr>
          <a:xfrm>
            <a:off x="4903393" y="6310440"/>
            <a:ext cx="853128" cy="32866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spTree>
      <p:nvGrpSpPr>
        <p:cNvPr id="44" name="Shape 44"/>
        <p:cNvGrpSpPr/>
        <p:nvPr/>
      </p:nvGrpSpPr>
      <p:grpSpPr>
        <a:xfrm>
          <a:off x="0" y="0"/>
          <a:ext cx="0" cy="0"/>
          <a:chOff x="0" y="0"/>
          <a:chExt cx="0" cy="0"/>
        </a:xfrm>
      </p:grpSpPr>
      <p:sp>
        <p:nvSpPr>
          <p:cNvPr id="45" name="Google Shape;45;p36"/>
          <p:cNvSpPr txBox="1"/>
          <p:nvPr>
            <p:ph type="title"/>
          </p:nvPr>
        </p:nvSpPr>
        <p:spPr>
          <a:xfrm>
            <a:off x="628650" y="365129"/>
            <a:ext cx="78867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36"/>
          <p:cNvSpPr/>
          <p:nvPr/>
        </p:nvSpPr>
        <p:spPr>
          <a:xfrm>
            <a:off x="628652" y="2446009"/>
            <a:ext cx="4136781" cy="31700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2"/>
                </a:solidFill>
                <a:latin typeface="Arial"/>
                <a:ea typeface="Arial"/>
                <a:cs typeface="Arial"/>
                <a:sym typeface="Arial"/>
              </a:rPr>
              <a:t>The contents of this presentation were developed under a grant from the U.S. Department of Education, </a:t>
            </a:r>
            <a:br>
              <a:rPr lang="en-US" sz="2000">
                <a:solidFill>
                  <a:schemeClr val="dk2"/>
                </a:solidFill>
                <a:latin typeface="Arial"/>
                <a:ea typeface="Arial"/>
                <a:cs typeface="Arial"/>
                <a:sym typeface="Arial"/>
              </a:rPr>
            </a:br>
            <a:r>
              <a:rPr lang="en-US" sz="2000">
                <a:solidFill>
                  <a:schemeClr val="dk2"/>
                </a:solidFill>
                <a:latin typeface="Arial"/>
                <a:ea typeface="Arial"/>
                <a:cs typeface="Arial"/>
                <a:sym typeface="Arial"/>
              </a:rPr>
              <a:t>#H326B170003. However, those contents do not necessarily represent the policy of the U.S. Department of Education, and you should not assume endorsement by the Federal Government. Project officer, Jennifer Tschantz.</a:t>
            </a:r>
            <a:endParaRPr/>
          </a:p>
        </p:txBody>
      </p:sp>
      <p:pic>
        <p:nvPicPr>
          <p:cNvPr id="47" name="Google Shape;47;p36"/>
          <p:cNvPicPr preferRelativeResize="0"/>
          <p:nvPr/>
        </p:nvPicPr>
        <p:blipFill rotWithShape="1">
          <a:blip r:embed="rId2">
            <a:alphaModFix/>
          </a:blip>
          <a:srcRect b="0" l="0" r="0" t="0"/>
          <a:stretch/>
        </p:blipFill>
        <p:spPr>
          <a:xfrm>
            <a:off x="5675435" y="3121428"/>
            <a:ext cx="2143125" cy="1819275"/>
          </a:xfrm>
          <a:prstGeom prst="rect">
            <a:avLst/>
          </a:prstGeom>
          <a:noFill/>
          <a:ln>
            <a:noFill/>
          </a:ln>
        </p:spPr>
      </p:pic>
      <p:sp>
        <p:nvSpPr>
          <p:cNvPr id="48" name="Google Shape;48;p36"/>
          <p:cNvSpPr txBox="1"/>
          <p:nvPr>
            <p:ph idx="10" type="dt"/>
          </p:nvPr>
        </p:nvSpPr>
        <p:spPr>
          <a:xfrm>
            <a:off x="628650" y="6356357"/>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36"/>
          <p:cNvSpPr txBox="1"/>
          <p:nvPr>
            <p:ph idx="12" type="sldNum"/>
          </p:nvPr>
        </p:nvSpPr>
        <p:spPr>
          <a:xfrm>
            <a:off x="6457950" y="6356357"/>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descr="NCPMI logo" id="50" name="Google Shape;50;p36" title="NCPMI logo"/>
          <p:cNvPicPr preferRelativeResize="0"/>
          <p:nvPr/>
        </p:nvPicPr>
        <p:blipFill rotWithShape="1">
          <a:blip r:embed="rId3">
            <a:alphaModFix/>
          </a:blip>
          <a:srcRect b="0" l="0" r="0" t="0"/>
          <a:stretch/>
        </p:blipFill>
        <p:spPr>
          <a:xfrm>
            <a:off x="3387478" y="6275693"/>
            <a:ext cx="1200239" cy="443591"/>
          </a:xfrm>
          <a:prstGeom prst="rect">
            <a:avLst/>
          </a:prstGeom>
          <a:noFill/>
          <a:ln>
            <a:noFill/>
          </a:ln>
        </p:spPr>
      </p:pic>
      <p:pic>
        <p:nvPicPr>
          <p:cNvPr descr="46FBD7EB0279CA47B18305F128A34556@namprd03" id="51" name="Google Shape;51;p36"/>
          <p:cNvPicPr preferRelativeResize="0"/>
          <p:nvPr/>
        </p:nvPicPr>
        <p:blipFill rotWithShape="1">
          <a:blip r:embed="rId4">
            <a:alphaModFix/>
          </a:blip>
          <a:srcRect b="0" l="0" r="0" t="0"/>
          <a:stretch/>
        </p:blipFill>
        <p:spPr>
          <a:xfrm>
            <a:off x="4903393" y="6310440"/>
            <a:ext cx="853128" cy="32866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2" name="Shape 52"/>
        <p:cNvGrpSpPr/>
        <p:nvPr/>
      </p:nvGrpSpPr>
      <p:grpSpPr>
        <a:xfrm>
          <a:off x="0" y="0"/>
          <a:ext cx="0" cy="0"/>
          <a:chOff x="0" y="0"/>
          <a:chExt cx="0" cy="0"/>
        </a:xfrm>
      </p:grpSpPr>
      <p:sp>
        <p:nvSpPr>
          <p:cNvPr id="53" name="Google Shape;53;p37"/>
          <p:cNvSpPr txBox="1"/>
          <p:nvPr>
            <p:ph type="title"/>
          </p:nvPr>
        </p:nvSpPr>
        <p:spPr>
          <a:xfrm>
            <a:off x="628650" y="365129"/>
            <a:ext cx="78867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 name="Google Shape;54;p37"/>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SzPts val="1800"/>
              <a:buChar char="•"/>
              <a:defRPr/>
            </a:lvl1pPr>
            <a:lvl2pPr indent="-342900" lvl="1" marL="914400" algn="l">
              <a:lnSpc>
                <a:spcPct val="90000"/>
              </a:lnSpc>
              <a:spcBef>
                <a:spcPts val="375"/>
              </a:spcBef>
              <a:spcAft>
                <a:spcPts val="0"/>
              </a:spcAft>
              <a:buSzPts val="1800"/>
              <a:buChar char="•"/>
              <a:defRPr/>
            </a:lvl2pPr>
            <a:lvl3pPr indent="-342900" lvl="2" marL="1371600" algn="l">
              <a:lnSpc>
                <a:spcPct val="90000"/>
              </a:lnSpc>
              <a:spcBef>
                <a:spcPts val="375"/>
              </a:spcBef>
              <a:spcAft>
                <a:spcPts val="0"/>
              </a:spcAft>
              <a:buSzPts val="1800"/>
              <a:buChar char="•"/>
              <a:defRPr/>
            </a:lvl3pPr>
            <a:lvl4pPr indent="-342900" lvl="3" marL="1828800" algn="l">
              <a:lnSpc>
                <a:spcPct val="90000"/>
              </a:lnSpc>
              <a:spcBef>
                <a:spcPts val="375"/>
              </a:spcBef>
              <a:spcAft>
                <a:spcPts val="0"/>
              </a:spcAft>
              <a:buSzPts val="1800"/>
              <a:buChar char="•"/>
              <a:defRPr/>
            </a:lvl4pPr>
            <a:lvl5pPr indent="-342900" lvl="4" marL="2286000" algn="l">
              <a:lnSpc>
                <a:spcPct val="90000"/>
              </a:lnSpc>
              <a:spcBef>
                <a:spcPts val="375"/>
              </a:spcBef>
              <a:spcAft>
                <a:spcPts val="0"/>
              </a:spcAft>
              <a:buClr>
                <a:schemeClr val="dk2"/>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5" name="Google Shape;55;p37"/>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SzPts val="1800"/>
              <a:buChar char="•"/>
              <a:defRPr/>
            </a:lvl1pPr>
            <a:lvl2pPr indent="-342900" lvl="1" marL="914400" algn="l">
              <a:lnSpc>
                <a:spcPct val="90000"/>
              </a:lnSpc>
              <a:spcBef>
                <a:spcPts val="375"/>
              </a:spcBef>
              <a:spcAft>
                <a:spcPts val="0"/>
              </a:spcAft>
              <a:buSzPts val="1800"/>
              <a:buChar char="•"/>
              <a:defRPr/>
            </a:lvl2pPr>
            <a:lvl3pPr indent="-342900" lvl="2" marL="1371600" algn="l">
              <a:lnSpc>
                <a:spcPct val="90000"/>
              </a:lnSpc>
              <a:spcBef>
                <a:spcPts val="375"/>
              </a:spcBef>
              <a:spcAft>
                <a:spcPts val="0"/>
              </a:spcAft>
              <a:buSzPts val="1800"/>
              <a:buChar char="•"/>
              <a:defRPr/>
            </a:lvl3pPr>
            <a:lvl4pPr indent="-342900" lvl="3" marL="1828800" algn="l">
              <a:lnSpc>
                <a:spcPct val="90000"/>
              </a:lnSpc>
              <a:spcBef>
                <a:spcPts val="375"/>
              </a:spcBef>
              <a:spcAft>
                <a:spcPts val="0"/>
              </a:spcAft>
              <a:buSzPts val="1800"/>
              <a:buChar char="•"/>
              <a:defRPr/>
            </a:lvl4pPr>
            <a:lvl5pPr indent="-342900" lvl="4" marL="2286000" algn="l">
              <a:lnSpc>
                <a:spcPct val="90000"/>
              </a:lnSpc>
              <a:spcBef>
                <a:spcPts val="375"/>
              </a:spcBef>
              <a:spcAft>
                <a:spcPts val="0"/>
              </a:spcAft>
              <a:buClr>
                <a:schemeClr val="dk2"/>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6" name="Google Shape;56;p37"/>
          <p:cNvSpPr txBox="1"/>
          <p:nvPr>
            <p:ph idx="10" type="dt"/>
          </p:nvPr>
        </p:nvSpPr>
        <p:spPr>
          <a:xfrm>
            <a:off x="628650" y="6356357"/>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7"/>
          <p:cNvSpPr txBox="1"/>
          <p:nvPr>
            <p:ph idx="12" type="sldNum"/>
          </p:nvPr>
        </p:nvSpPr>
        <p:spPr>
          <a:xfrm>
            <a:off x="6457950" y="6356357"/>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descr="NCPMI logo" id="58" name="Google Shape;58;p37" title="NCPMI logo"/>
          <p:cNvPicPr preferRelativeResize="0"/>
          <p:nvPr/>
        </p:nvPicPr>
        <p:blipFill rotWithShape="1">
          <a:blip r:embed="rId2">
            <a:alphaModFix/>
          </a:blip>
          <a:srcRect b="0" l="0" r="0" t="0"/>
          <a:stretch/>
        </p:blipFill>
        <p:spPr>
          <a:xfrm>
            <a:off x="3387478" y="6275693"/>
            <a:ext cx="1200239" cy="443591"/>
          </a:xfrm>
          <a:prstGeom prst="rect">
            <a:avLst/>
          </a:prstGeom>
          <a:noFill/>
          <a:ln>
            <a:noFill/>
          </a:ln>
        </p:spPr>
      </p:pic>
      <p:pic>
        <p:nvPicPr>
          <p:cNvPr descr="46FBD7EB0279CA47B18305F128A34556@namprd03" id="59" name="Google Shape;59;p37"/>
          <p:cNvPicPr preferRelativeResize="0"/>
          <p:nvPr/>
        </p:nvPicPr>
        <p:blipFill rotWithShape="1">
          <a:blip r:embed="rId3">
            <a:alphaModFix/>
          </a:blip>
          <a:srcRect b="0" l="0" r="0" t="0"/>
          <a:stretch/>
        </p:blipFill>
        <p:spPr>
          <a:xfrm>
            <a:off x="4903393" y="6310440"/>
            <a:ext cx="853128" cy="32866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0" name="Shape 60"/>
        <p:cNvGrpSpPr/>
        <p:nvPr/>
      </p:nvGrpSpPr>
      <p:grpSpPr>
        <a:xfrm>
          <a:off x="0" y="0"/>
          <a:ext cx="0" cy="0"/>
          <a:chOff x="0" y="0"/>
          <a:chExt cx="0" cy="0"/>
        </a:xfrm>
      </p:grpSpPr>
      <p:sp>
        <p:nvSpPr>
          <p:cNvPr id="61" name="Google Shape;61;p38"/>
          <p:cNvSpPr txBox="1"/>
          <p:nvPr>
            <p:ph type="title"/>
          </p:nvPr>
        </p:nvSpPr>
        <p:spPr>
          <a:xfrm>
            <a:off x="629841" y="365129"/>
            <a:ext cx="78867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 name="Google Shape;62;p38"/>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SzPts val="1800"/>
              <a:buNone/>
              <a:defRPr b="1" sz="1800"/>
            </a:lvl1pPr>
            <a:lvl2pPr indent="-228600" lvl="1" marL="914400" algn="l">
              <a:lnSpc>
                <a:spcPct val="90000"/>
              </a:lnSpc>
              <a:spcBef>
                <a:spcPts val="375"/>
              </a:spcBef>
              <a:spcAft>
                <a:spcPts val="0"/>
              </a:spcAft>
              <a:buSzPts val="1500"/>
              <a:buNone/>
              <a:defRPr b="1" sz="1500"/>
            </a:lvl2pPr>
            <a:lvl3pPr indent="-228600" lvl="2" marL="1371600" algn="l">
              <a:lnSpc>
                <a:spcPct val="90000"/>
              </a:lnSpc>
              <a:spcBef>
                <a:spcPts val="375"/>
              </a:spcBef>
              <a:spcAft>
                <a:spcPts val="0"/>
              </a:spcAft>
              <a:buSzPts val="1350"/>
              <a:buNone/>
              <a:defRPr b="1" sz="1350"/>
            </a:lvl3pPr>
            <a:lvl4pPr indent="-228600" lvl="3" marL="1828800" algn="l">
              <a:lnSpc>
                <a:spcPct val="90000"/>
              </a:lnSpc>
              <a:spcBef>
                <a:spcPts val="375"/>
              </a:spcBef>
              <a:spcAft>
                <a:spcPts val="0"/>
              </a:spcAft>
              <a:buSzPts val="1200"/>
              <a:buNone/>
              <a:defRPr b="1" sz="1200"/>
            </a:lvl4pPr>
            <a:lvl5pPr indent="-228600" lvl="4" marL="2286000" algn="l">
              <a:lnSpc>
                <a:spcPct val="90000"/>
              </a:lnSpc>
              <a:spcBef>
                <a:spcPts val="375"/>
              </a:spcBef>
              <a:spcAft>
                <a:spcPts val="0"/>
              </a:spcAft>
              <a:buClr>
                <a:schemeClr val="dk2"/>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63" name="Google Shape;63;p38"/>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SzPts val="1800"/>
              <a:buChar char="•"/>
              <a:defRPr/>
            </a:lvl1pPr>
            <a:lvl2pPr indent="-342900" lvl="1" marL="914400" algn="l">
              <a:lnSpc>
                <a:spcPct val="90000"/>
              </a:lnSpc>
              <a:spcBef>
                <a:spcPts val="375"/>
              </a:spcBef>
              <a:spcAft>
                <a:spcPts val="0"/>
              </a:spcAft>
              <a:buSzPts val="1800"/>
              <a:buChar char="•"/>
              <a:defRPr/>
            </a:lvl2pPr>
            <a:lvl3pPr indent="-342900" lvl="2" marL="1371600" algn="l">
              <a:lnSpc>
                <a:spcPct val="90000"/>
              </a:lnSpc>
              <a:spcBef>
                <a:spcPts val="375"/>
              </a:spcBef>
              <a:spcAft>
                <a:spcPts val="0"/>
              </a:spcAft>
              <a:buSzPts val="1800"/>
              <a:buChar char="•"/>
              <a:defRPr/>
            </a:lvl3pPr>
            <a:lvl4pPr indent="-342900" lvl="3" marL="1828800" algn="l">
              <a:lnSpc>
                <a:spcPct val="90000"/>
              </a:lnSpc>
              <a:spcBef>
                <a:spcPts val="375"/>
              </a:spcBef>
              <a:spcAft>
                <a:spcPts val="0"/>
              </a:spcAft>
              <a:buSzPts val="1800"/>
              <a:buChar char="•"/>
              <a:defRPr/>
            </a:lvl4pPr>
            <a:lvl5pPr indent="-342900" lvl="4" marL="2286000" algn="l">
              <a:lnSpc>
                <a:spcPct val="90000"/>
              </a:lnSpc>
              <a:spcBef>
                <a:spcPts val="375"/>
              </a:spcBef>
              <a:spcAft>
                <a:spcPts val="0"/>
              </a:spcAft>
              <a:buClr>
                <a:schemeClr val="dk2"/>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64" name="Google Shape;64;p38"/>
          <p:cNvSpPr txBox="1"/>
          <p:nvPr>
            <p:ph idx="3" type="body"/>
          </p:nvPr>
        </p:nvSpPr>
        <p:spPr>
          <a:xfrm>
            <a:off x="4629152" y="1681163"/>
            <a:ext cx="3887391"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SzPts val="1800"/>
              <a:buNone/>
              <a:defRPr b="1" sz="1800"/>
            </a:lvl1pPr>
            <a:lvl2pPr indent="-228600" lvl="1" marL="914400" algn="l">
              <a:lnSpc>
                <a:spcPct val="90000"/>
              </a:lnSpc>
              <a:spcBef>
                <a:spcPts val="375"/>
              </a:spcBef>
              <a:spcAft>
                <a:spcPts val="0"/>
              </a:spcAft>
              <a:buSzPts val="1500"/>
              <a:buNone/>
              <a:defRPr b="1" sz="1500"/>
            </a:lvl2pPr>
            <a:lvl3pPr indent="-228600" lvl="2" marL="1371600" algn="l">
              <a:lnSpc>
                <a:spcPct val="90000"/>
              </a:lnSpc>
              <a:spcBef>
                <a:spcPts val="375"/>
              </a:spcBef>
              <a:spcAft>
                <a:spcPts val="0"/>
              </a:spcAft>
              <a:buSzPts val="1350"/>
              <a:buNone/>
              <a:defRPr b="1" sz="1350"/>
            </a:lvl3pPr>
            <a:lvl4pPr indent="-228600" lvl="3" marL="1828800" algn="l">
              <a:lnSpc>
                <a:spcPct val="90000"/>
              </a:lnSpc>
              <a:spcBef>
                <a:spcPts val="375"/>
              </a:spcBef>
              <a:spcAft>
                <a:spcPts val="0"/>
              </a:spcAft>
              <a:buSzPts val="1200"/>
              <a:buNone/>
              <a:defRPr b="1" sz="1200"/>
            </a:lvl4pPr>
            <a:lvl5pPr indent="-228600" lvl="4" marL="2286000" algn="l">
              <a:lnSpc>
                <a:spcPct val="90000"/>
              </a:lnSpc>
              <a:spcBef>
                <a:spcPts val="375"/>
              </a:spcBef>
              <a:spcAft>
                <a:spcPts val="0"/>
              </a:spcAft>
              <a:buClr>
                <a:schemeClr val="dk2"/>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65" name="Google Shape;65;p38"/>
          <p:cNvSpPr txBox="1"/>
          <p:nvPr>
            <p:ph idx="4" type="body"/>
          </p:nvPr>
        </p:nvSpPr>
        <p:spPr>
          <a:xfrm>
            <a:off x="4629152" y="2505075"/>
            <a:ext cx="3887391"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SzPts val="1800"/>
              <a:buChar char="•"/>
              <a:defRPr/>
            </a:lvl1pPr>
            <a:lvl2pPr indent="-342900" lvl="1" marL="914400" algn="l">
              <a:lnSpc>
                <a:spcPct val="90000"/>
              </a:lnSpc>
              <a:spcBef>
                <a:spcPts val="375"/>
              </a:spcBef>
              <a:spcAft>
                <a:spcPts val="0"/>
              </a:spcAft>
              <a:buSzPts val="1800"/>
              <a:buChar char="•"/>
              <a:defRPr/>
            </a:lvl2pPr>
            <a:lvl3pPr indent="-342900" lvl="2" marL="1371600" algn="l">
              <a:lnSpc>
                <a:spcPct val="90000"/>
              </a:lnSpc>
              <a:spcBef>
                <a:spcPts val="375"/>
              </a:spcBef>
              <a:spcAft>
                <a:spcPts val="0"/>
              </a:spcAft>
              <a:buSzPts val="1800"/>
              <a:buChar char="•"/>
              <a:defRPr/>
            </a:lvl3pPr>
            <a:lvl4pPr indent="-342900" lvl="3" marL="1828800" algn="l">
              <a:lnSpc>
                <a:spcPct val="90000"/>
              </a:lnSpc>
              <a:spcBef>
                <a:spcPts val="375"/>
              </a:spcBef>
              <a:spcAft>
                <a:spcPts val="0"/>
              </a:spcAft>
              <a:buSzPts val="1800"/>
              <a:buChar char="•"/>
              <a:defRPr/>
            </a:lvl4pPr>
            <a:lvl5pPr indent="-342900" lvl="4" marL="2286000" algn="l">
              <a:lnSpc>
                <a:spcPct val="90000"/>
              </a:lnSpc>
              <a:spcBef>
                <a:spcPts val="375"/>
              </a:spcBef>
              <a:spcAft>
                <a:spcPts val="0"/>
              </a:spcAft>
              <a:buClr>
                <a:schemeClr val="dk2"/>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66" name="Google Shape;66;p38"/>
          <p:cNvSpPr txBox="1"/>
          <p:nvPr>
            <p:ph idx="10" type="dt"/>
          </p:nvPr>
        </p:nvSpPr>
        <p:spPr>
          <a:xfrm>
            <a:off x="628650" y="6356357"/>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38"/>
          <p:cNvSpPr txBox="1"/>
          <p:nvPr>
            <p:ph idx="12" type="sldNum"/>
          </p:nvPr>
        </p:nvSpPr>
        <p:spPr>
          <a:xfrm>
            <a:off x="6457950" y="6356357"/>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descr="NCPMI logo" id="68" name="Google Shape;68;p38" title="NCPMI logo"/>
          <p:cNvPicPr preferRelativeResize="0"/>
          <p:nvPr/>
        </p:nvPicPr>
        <p:blipFill rotWithShape="1">
          <a:blip r:embed="rId2">
            <a:alphaModFix/>
          </a:blip>
          <a:srcRect b="0" l="0" r="0" t="0"/>
          <a:stretch/>
        </p:blipFill>
        <p:spPr>
          <a:xfrm>
            <a:off x="3387478" y="6275693"/>
            <a:ext cx="1200239" cy="443591"/>
          </a:xfrm>
          <a:prstGeom prst="rect">
            <a:avLst/>
          </a:prstGeom>
          <a:noFill/>
          <a:ln>
            <a:noFill/>
          </a:ln>
        </p:spPr>
      </p:pic>
      <p:pic>
        <p:nvPicPr>
          <p:cNvPr descr="46FBD7EB0279CA47B18305F128A34556@namprd03" id="69" name="Google Shape;69;p38"/>
          <p:cNvPicPr preferRelativeResize="0"/>
          <p:nvPr/>
        </p:nvPicPr>
        <p:blipFill rotWithShape="1">
          <a:blip r:embed="rId3">
            <a:alphaModFix/>
          </a:blip>
          <a:srcRect b="0" l="0" r="0" t="0"/>
          <a:stretch/>
        </p:blipFill>
        <p:spPr>
          <a:xfrm>
            <a:off x="4903393" y="6310440"/>
            <a:ext cx="853128" cy="328664"/>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0" name="Shape 70"/>
        <p:cNvGrpSpPr/>
        <p:nvPr/>
      </p:nvGrpSpPr>
      <p:grpSpPr>
        <a:xfrm>
          <a:off x="0" y="0"/>
          <a:ext cx="0" cy="0"/>
          <a:chOff x="0" y="0"/>
          <a:chExt cx="0" cy="0"/>
        </a:xfrm>
      </p:grpSpPr>
      <p:sp>
        <p:nvSpPr>
          <p:cNvPr id="71" name="Google Shape;71;p39"/>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2"/>
              </a:buClr>
              <a:buSzPts val="2400"/>
              <a:buFont typeface="Century Gothic"/>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 name="Google Shape;72;p39"/>
          <p:cNvSpPr txBox="1"/>
          <p:nvPr>
            <p:ph idx="1" type="body"/>
          </p:nvPr>
        </p:nvSpPr>
        <p:spPr>
          <a:xfrm>
            <a:off x="3887391" y="987432"/>
            <a:ext cx="4629150" cy="4873625"/>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750"/>
              </a:spcBef>
              <a:spcAft>
                <a:spcPts val="0"/>
              </a:spcAft>
              <a:buSzPts val="2400"/>
              <a:buChar char="•"/>
              <a:defRPr sz="2400"/>
            </a:lvl1pPr>
            <a:lvl2pPr indent="-361950" lvl="1" marL="914400" algn="l">
              <a:lnSpc>
                <a:spcPct val="90000"/>
              </a:lnSpc>
              <a:spcBef>
                <a:spcPts val="375"/>
              </a:spcBef>
              <a:spcAft>
                <a:spcPts val="0"/>
              </a:spcAft>
              <a:buSzPts val="2100"/>
              <a:buChar char="•"/>
              <a:defRPr sz="2100"/>
            </a:lvl2pPr>
            <a:lvl3pPr indent="-342900" lvl="2" marL="1371600" algn="l">
              <a:lnSpc>
                <a:spcPct val="90000"/>
              </a:lnSpc>
              <a:spcBef>
                <a:spcPts val="375"/>
              </a:spcBef>
              <a:spcAft>
                <a:spcPts val="0"/>
              </a:spcAft>
              <a:buSzPts val="1800"/>
              <a:buChar char="•"/>
              <a:defRPr sz="1800"/>
            </a:lvl3pPr>
            <a:lvl4pPr indent="-323850" lvl="3" marL="1828800" algn="l">
              <a:lnSpc>
                <a:spcPct val="90000"/>
              </a:lnSpc>
              <a:spcBef>
                <a:spcPts val="375"/>
              </a:spcBef>
              <a:spcAft>
                <a:spcPts val="0"/>
              </a:spcAft>
              <a:buSzPts val="1500"/>
              <a:buChar char="•"/>
              <a:defRPr sz="1500"/>
            </a:lvl4pPr>
            <a:lvl5pPr indent="-323850" lvl="4" marL="2286000" algn="l">
              <a:lnSpc>
                <a:spcPct val="90000"/>
              </a:lnSpc>
              <a:spcBef>
                <a:spcPts val="375"/>
              </a:spcBef>
              <a:spcAft>
                <a:spcPts val="0"/>
              </a:spcAft>
              <a:buClr>
                <a:schemeClr val="dk2"/>
              </a:buClr>
              <a:buSzPts val="1500"/>
              <a:buChar char="•"/>
              <a:defRPr sz="1500"/>
            </a:lvl5pPr>
            <a:lvl6pPr indent="-323850" lvl="5" marL="2743200" algn="l">
              <a:lnSpc>
                <a:spcPct val="90000"/>
              </a:lnSpc>
              <a:spcBef>
                <a:spcPts val="375"/>
              </a:spcBef>
              <a:spcAft>
                <a:spcPts val="0"/>
              </a:spcAft>
              <a:buClr>
                <a:schemeClr val="dk1"/>
              </a:buClr>
              <a:buSzPts val="1500"/>
              <a:buChar char="•"/>
              <a:defRPr sz="1500"/>
            </a:lvl6pPr>
            <a:lvl7pPr indent="-323850" lvl="6" marL="3200400" algn="l">
              <a:lnSpc>
                <a:spcPct val="90000"/>
              </a:lnSpc>
              <a:spcBef>
                <a:spcPts val="375"/>
              </a:spcBef>
              <a:spcAft>
                <a:spcPts val="0"/>
              </a:spcAft>
              <a:buClr>
                <a:schemeClr val="dk1"/>
              </a:buClr>
              <a:buSzPts val="1500"/>
              <a:buChar char="•"/>
              <a:defRPr sz="1500"/>
            </a:lvl7pPr>
            <a:lvl8pPr indent="-323850" lvl="7" marL="3657600" algn="l">
              <a:lnSpc>
                <a:spcPct val="90000"/>
              </a:lnSpc>
              <a:spcBef>
                <a:spcPts val="375"/>
              </a:spcBef>
              <a:spcAft>
                <a:spcPts val="0"/>
              </a:spcAft>
              <a:buClr>
                <a:schemeClr val="dk1"/>
              </a:buClr>
              <a:buSzPts val="1500"/>
              <a:buChar char="•"/>
              <a:defRPr sz="1500"/>
            </a:lvl8pPr>
            <a:lvl9pPr indent="-323850" lvl="8" marL="4114800" algn="l">
              <a:lnSpc>
                <a:spcPct val="90000"/>
              </a:lnSpc>
              <a:spcBef>
                <a:spcPts val="375"/>
              </a:spcBef>
              <a:spcAft>
                <a:spcPts val="0"/>
              </a:spcAft>
              <a:buClr>
                <a:schemeClr val="dk1"/>
              </a:buClr>
              <a:buSzPts val="1500"/>
              <a:buChar char="•"/>
              <a:defRPr sz="1500"/>
            </a:lvl9pPr>
          </a:lstStyle>
          <a:p/>
        </p:txBody>
      </p:sp>
      <p:sp>
        <p:nvSpPr>
          <p:cNvPr id="73" name="Google Shape;73;p39"/>
          <p:cNvSpPr txBox="1"/>
          <p:nvPr>
            <p:ph idx="2"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SzPts val="1200"/>
              <a:buNone/>
              <a:defRPr sz="1200"/>
            </a:lvl1pPr>
            <a:lvl2pPr indent="-228600" lvl="1" marL="914400" algn="l">
              <a:lnSpc>
                <a:spcPct val="90000"/>
              </a:lnSpc>
              <a:spcBef>
                <a:spcPts val="375"/>
              </a:spcBef>
              <a:spcAft>
                <a:spcPts val="0"/>
              </a:spcAft>
              <a:buSzPts val="1050"/>
              <a:buNone/>
              <a:defRPr sz="1050"/>
            </a:lvl2pPr>
            <a:lvl3pPr indent="-228600" lvl="2" marL="1371600" algn="l">
              <a:lnSpc>
                <a:spcPct val="90000"/>
              </a:lnSpc>
              <a:spcBef>
                <a:spcPts val="375"/>
              </a:spcBef>
              <a:spcAft>
                <a:spcPts val="0"/>
              </a:spcAft>
              <a:buSzPts val="900"/>
              <a:buNone/>
              <a:defRPr sz="900"/>
            </a:lvl3pPr>
            <a:lvl4pPr indent="-228600" lvl="3" marL="1828800" algn="l">
              <a:lnSpc>
                <a:spcPct val="90000"/>
              </a:lnSpc>
              <a:spcBef>
                <a:spcPts val="375"/>
              </a:spcBef>
              <a:spcAft>
                <a:spcPts val="0"/>
              </a:spcAft>
              <a:buSzPts val="750"/>
              <a:buNone/>
              <a:defRPr sz="750"/>
            </a:lvl4pPr>
            <a:lvl5pPr indent="-228600" lvl="4" marL="2286000" algn="l">
              <a:lnSpc>
                <a:spcPct val="90000"/>
              </a:lnSpc>
              <a:spcBef>
                <a:spcPts val="375"/>
              </a:spcBef>
              <a:spcAft>
                <a:spcPts val="0"/>
              </a:spcAft>
              <a:buClr>
                <a:schemeClr val="dk2"/>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74" name="Google Shape;74;p39"/>
          <p:cNvSpPr txBox="1"/>
          <p:nvPr>
            <p:ph idx="10" type="dt"/>
          </p:nvPr>
        </p:nvSpPr>
        <p:spPr>
          <a:xfrm>
            <a:off x="628650" y="6356357"/>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39"/>
          <p:cNvSpPr txBox="1"/>
          <p:nvPr>
            <p:ph idx="12" type="sldNum"/>
          </p:nvPr>
        </p:nvSpPr>
        <p:spPr>
          <a:xfrm>
            <a:off x="6457950" y="6356357"/>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descr="NCPMI logo" id="76" name="Google Shape;76;p39" title="NCPMI logo"/>
          <p:cNvPicPr preferRelativeResize="0"/>
          <p:nvPr/>
        </p:nvPicPr>
        <p:blipFill rotWithShape="1">
          <a:blip r:embed="rId2">
            <a:alphaModFix/>
          </a:blip>
          <a:srcRect b="0" l="0" r="0" t="0"/>
          <a:stretch/>
        </p:blipFill>
        <p:spPr>
          <a:xfrm>
            <a:off x="3387478" y="6275693"/>
            <a:ext cx="1200239" cy="443591"/>
          </a:xfrm>
          <a:prstGeom prst="rect">
            <a:avLst/>
          </a:prstGeom>
          <a:noFill/>
          <a:ln>
            <a:noFill/>
          </a:ln>
        </p:spPr>
      </p:pic>
      <p:pic>
        <p:nvPicPr>
          <p:cNvPr descr="46FBD7EB0279CA47B18305F128A34556@namprd03" id="77" name="Google Shape;77;p39"/>
          <p:cNvPicPr preferRelativeResize="0"/>
          <p:nvPr/>
        </p:nvPicPr>
        <p:blipFill rotWithShape="1">
          <a:blip r:embed="rId3">
            <a:alphaModFix/>
          </a:blip>
          <a:srcRect b="0" l="0" r="0" t="0"/>
          <a:stretch/>
        </p:blipFill>
        <p:spPr>
          <a:xfrm>
            <a:off x="4903393" y="6310440"/>
            <a:ext cx="853128" cy="328664"/>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30"/>
          <p:cNvSpPr txBox="1"/>
          <p:nvPr>
            <p:ph type="title"/>
          </p:nvPr>
        </p:nvSpPr>
        <p:spPr>
          <a:xfrm>
            <a:off x="628650" y="365129"/>
            <a:ext cx="7886700" cy="1325563"/>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0"/>
              </a:spcBef>
              <a:spcAft>
                <a:spcPts val="0"/>
              </a:spcAft>
              <a:buClr>
                <a:schemeClr val="accent2"/>
              </a:buClr>
              <a:buSzPts val="3600"/>
              <a:buFont typeface="Century Gothic"/>
              <a:buNone/>
              <a:defRPr b="1" i="0" sz="3600" u="none" cap="none" strike="noStrike">
                <a:solidFill>
                  <a:schemeClr val="accent2"/>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30"/>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750"/>
              </a:spcBef>
              <a:spcAft>
                <a:spcPts val="0"/>
              </a:spcAft>
              <a:buClr>
                <a:schemeClr val="accent1"/>
              </a:buClr>
              <a:buSzPts val="2800"/>
              <a:buFont typeface="Arial"/>
              <a:buChar char="•"/>
              <a:defRPr b="0" i="0" sz="2800" u="none" cap="none" strike="noStrike">
                <a:solidFill>
                  <a:schemeClr val="dk2"/>
                </a:solidFill>
                <a:latin typeface="Arial"/>
                <a:ea typeface="Arial"/>
                <a:cs typeface="Arial"/>
                <a:sym typeface="Arial"/>
              </a:defRPr>
            </a:lvl1pPr>
            <a:lvl2pPr indent="-381000" lvl="1" marL="914400" marR="0" rtl="0" algn="l">
              <a:lnSpc>
                <a:spcPct val="90000"/>
              </a:lnSpc>
              <a:spcBef>
                <a:spcPts val="375"/>
              </a:spcBef>
              <a:spcAft>
                <a:spcPts val="0"/>
              </a:spcAft>
              <a:buClr>
                <a:schemeClr val="accent4"/>
              </a:buClr>
              <a:buSzPts val="2400"/>
              <a:buFont typeface="Arial"/>
              <a:buChar char="•"/>
              <a:defRPr b="0" i="0" sz="2400" u="none" cap="none" strike="noStrike">
                <a:solidFill>
                  <a:schemeClr val="dk2"/>
                </a:solidFill>
                <a:latin typeface="Arial"/>
                <a:ea typeface="Arial"/>
                <a:cs typeface="Arial"/>
                <a:sym typeface="Arial"/>
              </a:defRPr>
            </a:lvl2pPr>
            <a:lvl3pPr indent="-342900" lvl="2" marL="1371600" marR="0" rtl="0" algn="l">
              <a:lnSpc>
                <a:spcPct val="90000"/>
              </a:lnSpc>
              <a:spcBef>
                <a:spcPts val="375"/>
              </a:spcBef>
              <a:spcAft>
                <a:spcPts val="0"/>
              </a:spcAft>
              <a:buClr>
                <a:schemeClr val="accent2"/>
              </a:buClr>
              <a:buSzPts val="1800"/>
              <a:buFont typeface="Arial"/>
              <a:buChar char="•"/>
              <a:defRPr b="0" i="0" sz="1800" u="none" cap="none" strike="noStrike">
                <a:solidFill>
                  <a:schemeClr val="dk2"/>
                </a:solidFill>
                <a:latin typeface="Arial"/>
                <a:ea typeface="Arial"/>
                <a:cs typeface="Arial"/>
                <a:sym typeface="Arial"/>
              </a:defRPr>
            </a:lvl3pPr>
            <a:lvl4pPr indent="-330200" lvl="3" marL="1828800" marR="0" rtl="0" algn="l">
              <a:lnSpc>
                <a:spcPct val="90000"/>
              </a:lnSpc>
              <a:spcBef>
                <a:spcPts val="375"/>
              </a:spcBef>
              <a:spcAft>
                <a:spcPts val="0"/>
              </a:spcAft>
              <a:buClr>
                <a:srgbClr val="BF9C00"/>
              </a:buClr>
              <a:buSzPts val="1600"/>
              <a:buFont typeface="Arial"/>
              <a:buChar char="•"/>
              <a:defRPr b="0" i="0" sz="1600" u="none" cap="none" strike="noStrike">
                <a:solidFill>
                  <a:schemeClr val="dk2"/>
                </a:solidFill>
                <a:latin typeface="Arial"/>
                <a:ea typeface="Arial"/>
                <a:cs typeface="Arial"/>
                <a:sym typeface="Arial"/>
              </a:defRPr>
            </a:lvl4pPr>
            <a:lvl5pPr indent="-330200" lvl="4" marL="2286000" marR="0" rtl="0" algn="l">
              <a:lnSpc>
                <a:spcPct val="90000"/>
              </a:lnSpc>
              <a:spcBef>
                <a:spcPts val="375"/>
              </a:spcBef>
              <a:spcAft>
                <a:spcPts val="0"/>
              </a:spcAft>
              <a:buClr>
                <a:schemeClr val="dk2"/>
              </a:buClr>
              <a:buSzPts val="1600"/>
              <a:buFont typeface="Arial"/>
              <a:buChar char="•"/>
              <a:defRPr b="0" i="0" sz="1600" u="none" cap="none" strike="noStrike">
                <a:solidFill>
                  <a:schemeClr val="dk2"/>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9pPr>
          </a:lstStyle>
          <a:p/>
        </p:txBody>
      </p:sp>
      <p:sp>
        <p:nvSpPr>
          <p:cNvPr id="8" name="Google Shape;8;p30"/>
          <p:cNvSpPr txBox="1"/>
          <p:nvPr>
            <p:ph idx="10" type="dt"/>
          </p:nvPr>
        </p:nvSpPr>
        <p:spPr>
          <a:xfrm>
            <a:off x="628650" y="6356357"/>
            <a:ext cx="20574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 name="Google Shape;9;p30"/>
          <p:cNvSpPr txBox="1"/>
          <p:nvPr>
            <p:ph idx="12" type="sldNum"/>
          </p:nvPr>
        </p:nvSpPr>
        <p:spPr>
          <a:xfrm>
            <a:off x="6457950" y="6356357"/>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900" u="none" cap="none" strike="noStrike">
                <a:solidFill>
                  <a:srgbClr val="888888"/>
                </a:solidFill>
                <a:latin typeface="Arial"/>
                <a:ea typeface="Arial"/>
                <a:cs typeface="Arial"/>
                <a:sym typeface="Arial"/>
              </a:defRPr>
            </a:lvl1pPr>
            <a:lvl2pPr indent="0" lvl="1" marL="0" marR="0" rtl="0" algn="r">
              <a:spcBef>
                <a:spcPts val="0"/>
              </a:spcBef>
              <a:buNone/>
              <a:defRPr b="0" i="0" sz="900" u="none" cap="none" strike="noStrike">
                <a:solidFill>
                  <a:srgbClr val="888888"/>
                </a:solidFill>
                <a:latin typeface="Arial"/>
                <a:ea typeface="Arial"/>
                <a:cs typeface="Arial"/>
                <a:sym typeface="Arial"/>
              </a:defRPr>
            </a:lvl2pPr>
            <a:lvl3pPr indent="0" lvl="2" marL="0" marR="0" rtl="0" algn="r">
              <a:spcBef>
                <a:spcPts val="0"/>
              </a:spcBef>
              <a:buNone/>
              <a:defRPr b="0" i="0" sz="900" u="none" cap="none" strike="noStrike">
                <a:solidFill>
                  <a:srgbClr val="888888"/>
                </a:solidFill>
                <a:latin typeface="Arial"/>
                <a:ea typeface="Arial"/>
                <a:cs typeface="Arial"/>
                <a:sym typeface="Arial"/>
              </a:defRPr>
            </a:lvl3pPr>
            <a:lvl4pPr indent="0" lvl="3" marL="0" marR="0" rtl="0" algn="r">
              <a:spcBef>
                <a:spcPts val="0"/>
              </a:spcBef>
              <a:buNone/>
              <a:defRPr b="0" i="0" sz="900" u="none" cap="none" strike="noStrike">
                <a:solidFill>
                  <a:srgbClr val="888888"/>
                </a:solidFill>
                <a:latin typeface="Arial"/>
                <a:ea typeface="Arial"/>
                <a:cs typeface="Arial"/>
                <a:sym typeface="Arial"/>
              </a:defRPr>
            </a:lvl4pPr>
            <a:lvl5pPr indent="0" lvl="4" marL="0" marR="0" rtl="0" algn="r">
              <a:spcBef>
                <a:spcPts val="0"/>
              </a:spcBef>
              <a:buNone/>
              <a:defRPr b="0" i="0" sz="900" u="none" cap="none" strike="noStrike">
                <a:solidFill>
                  <a:srgbClr val="888888"/>
                </a:solidFill>
                <a:latin typeface="Arial"/>
                <a:ea typeface="Arial"/>
                <a:cs typeface="Arial"/>
                <a:sym typeface="Arial"/>
              </a:defRPr>
            </a:lvl5pPr>
            <a:lvl6pPr indent="0" lvl="5" marL="0" marR="0" rtl="0" algn="r">
              <a:spcBef>
                <a:spcPts val="0"/>
              </a:spcBef>
              <a:buNone/>
              <a:defRPr b="0" i="0" sz="900" u="none" cap="none" strike="noStrike">
                <a:solidFill>
                  <a:srgbClr val="888888"/>
                </a:solidFill>
                <a:latin typeface="Arial"/>
                <a:ea typeface="Arial"/>
                <a:cs typeface="Arial"/>
                <a:sym typeface="Arial"/>
              </a:defRPr>
            </a:lvl6pPr>
            <a:lvl7pPr indent="0" lvl="6" marL="0" marR="0" rtl="0" algn="r">
              <a:spcBef>
                <a:spcPts val="0"/>
              </a:spcBef>
              <a:buNone/>
              <a:defRPr b="0" i="0" sz="900" u="none" cap="none" strike="noStrike">
                <a:solidFill>
                  <a:srgbClr val="888888"/>
                </a:solidFill>
                <a:latin typeface="Arial"/>
                <a:ea typeface="Arial"/>
                <a:cs typeface="Arial"/>
                <a:sym typeface="Arial"/>
              </a:defRPr>
            </a:lvl7pPr>
            <a:lvl8pPr indent="0" lvl="7" marL="0" marR="0" rtl="0" algn="r">
              <a:spcBef>
                <a:spcPts val="0"/>
              </a:spcBef>
              <a:buNone/>
              <a:defRPr b="0" i="0" sz="900" u="none" cap="none" strike="noStrike">
                <a:solidFill>
                  <a:srgbClr val="888888"/>
                </a:solidFill>
                <a:latin typeface="Arial"/>
                <a:ea typeface="Arial"/>
                <a:cs typeface="Arial"/>
                <a:sym typeface="Arial"/>
              </a:defRPr>
            </a:lvl8pPr>
            <a:lvl9pPr indent="0" lvl="8" marL="0" marR="0" rtl="0" algn="r">
              <a:spcBef>
                <a:spcPts val="0"/>
              </a:spcBef>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20.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hyperlink" Target="http://drive.google.com/file/d/17ojHeMRA4FjSkthDdFLQpeoqYbVzDbXM/view" TargetMode="External"/><Relationship Id="rId4" Type="http://schemas.openxmlformats.org/officeDocument/2006/relationships/image" Target="../media/image18.jpg"/><Relationship Id="rId5" Type="http://schemas.openxmlformats.org/officeDocument/2006/relationships/image" Target="../media/image1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1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33.png"/><Relationship Id="rId4" Type="http://schemas.openxmlformats.org/officeDocument/2006/relationships/image" Target="../media/image36.png"/><Relationship Id="rId5"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hyperlink" Target="http://drive.google.com/file/d/17W0CBpxZiANv_JgbbXJV1J8_Cf8lHdn4/view" TargetMode="External"/><Relationship Id="rId4" Type="http://schemas.openxmlformats.org/officeDocument/2006/relationships/image" Target="../media/image2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2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hyperlink" Target="http://drive.google.com/file/d/1mLFvBDR-eec5VVIvhbVlzH84fMGISuEZ/view" TargetMode="External"/><Relationship Id="rId4" Type="http://schemas.openxmlformats.org/officeDocument/2006/relationships/image" Target="../media/image2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 Id="rId3" Type="http://schemas.openxmlformats.org/officeDocument/2006/relationships/hyperlink" Target="http://drive.google.com/file/d/1uEuXO_4R4lT2WCAqSA29HvQGClaI7P_y/view" TargetMode="External"/><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 Id="rId3" Type="http://schemas.openxmlformats.org/officeDocument/2006/relationships/image" Target="../media/image27.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3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25.gi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 Id="rId3" Type="http://schemas.openxmlformats.org/officeDocument/2006/relationships/image" Target="../media/image3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
          <p:cNvSpPr txBox="1"/>
          <p:nvPr>
            <p:ph type="ctrTitle"/>
          </p:nvPr>
        </p:nvSpPr>
        <p:spPr>
          <a:xfrm>
            <a:off x="402535" y="1600200"/>
            <a:ext cx="5829300" cy="182627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2"/>
              </a:buClr>
              <a:buSzPts val="3600"/>
              <a:buFont typeface="Century Gothic"/>
              <a:buNone/>
            </a:pPr>
            <a:r>
              <a:rPr lang="en-US"/>
              <a:t>Bringing Inclusion to Life in a Virtual World</a:t>
            </a:r>
            <a:endParaRPr/>
          </a:p>
        </p:txBody>
      </p:sp>
      <p:sp>
        <p:nvSpPr>
          <p:cNvPr id="105" name="Google Shape;105;p1"/>
          <p:cNvSpPr txBox="1"/>
          <p:nvPr>
            <p:ph idx="1" type="subTitle"/>
          </p:nvPr>
        </p:nvSpPr>
        <p:spPr>
          <a:xfrm>
            <a:off x="402525" y="4132375"/>
            <a:ext cx="5829300" cy="1731600"/>
          </a:xfrm>
          <a:prstGeom prst="rect">
            <a:avLst/>
          </a:prstGeom>
          <a:noFill/>
          <a:ln>
            <a:noFill/>
          </a:ln>
        </p:spPr>
        <p:txBody>
          <a:bodyPr anchorCtr="0" anchor="t" bIns="45700" lIns="91425" spcFirstLastPara="1" rIns="91425" wrap="square" tIns="45700">
            <a:normAutofit/>
          </a:bodyPr>
          <a:lstStyle/>
          <a:p>
            <a:pPr indent="0" lvl="0" marL="0" rtl="0" algn="l">
              <a:lnSpc>
                <a:spcPct val="80000"/>
              </a:lnSpc>
              <a:spcBef>
                <a:spcPts val="0"/>
              </a:spcBef>
              <a:spcAft>
                <a:spcPts val="0"/>
              </a:spcAft>
              <a:buSzPts val="2400"/>
              <a:buNone/>
            </a:pPr>
            <a:r>
              <a:rPr lang="en-US"/>
              <a:t>A webinar sponsored by the Early Childhood Technical Assistance Center (ECTA) and the National Center for Pyramid Model Innovations (NCPMI)</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13"/>
          <p:cNvSpPr txBox="1"/>
          <p:nvPr>
            <p:ph type="title"/>
          </p:nvPr>
        </p:nvSpPr>
        <p:spPr>
          <a:xfrm>
            <a:off x="628650" y="365129"/>
            <a:ext cx="78867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2"/>
              </a:buClr>
              <a:buSzPts val="3600"/>
              <a:buFont typeface="Century Gothic"/>
              <a:buNone/>
            </a:pPr>
            <a:r>
              <a:rPr lang="en-US"/>
              <a:t>Early Childhood Education Environment Indicator #2- </a:t>
            </a:r>
            <a:endParaRPr/>
          </a:p>
          <a:p>
            <a:pPr indent="0" lvl="0" marL="0" rtl="0" algn="ctr">
              <a:lnSpc>
                <a:spcPct val="90000"/>
              </a:lnSpc>
              <a:spcBef>
                <a:spcPts val="0"/>
              </a:spcBef>
              <a:spcAft>
                <a:spcPts val="0"/>
              </a:spcAft>
              <a:buClr>
                <a:schemeClr val="accent2"/>
              </a:buClr>
              <a:buSzPts val="3600"/>
              <a:buFont typeface="Century Gothic"/>
              <a:buNone/>
            </a:pPr>
            <a:r>
              <a:rPr b="1" lang="en-US">
                <a:latin typeface="Century Gothic"/>
                <a:ea typeface="Century Gothic"/>
                <a:cs typeface="Century Gothic"/>
                <a:sym typeface="Century Gothic"/>
              </a:rPr>
              <a:t>Family Partnerships</a:t>
            </a:r>
            <a:endParaRPr/>
          </a:p>
        </p:txBody>
      </p:sp>
      <p:sp>
        <p:nvSpPr>
          <p:cNvPr id="159" name="Google Shape;159;p13"/>
          <p:cNvSpPr/>
          <p:nvPr/>
        </p:nvSpPr>
        <p:spPr>
          <a:xfrm>
            <a:off x="628650" y="1910150"/>
            <a:ext cx="7886700" cy="4364100"/>
          </a:xfrm>
          <a:prstGeom prst="rect">
            <a:avLst/>
          </a:prstGeom>
          <a:noFill/>
          <a:ln>
            <a:noFill/>
          </a:ln>
        </p:spPr>
        <p:txBody>
          <a:bodyPr anchorCtr="0" anchor="t" bIns="45700" lIns="91425" spcFirstLastPara="1" rIns="91425" wrap="square" tIns="45700">
            <a:normAutofit/>
          </a:bodyPr>
          <a:lstStyle/>
          <a:p>
            <a:pPr indent="0" lvl="0" marL="171450" marR="0" rtl="0" algn="ctr">
              <a:lnSpc>
                <a:spcPct val="90000"/>
              </a:lnSpc>
              <a:spcBef>
                <a:spcPts val="0"/>
              </a:spcBef>
              <a:spcAft>
                <a:spcPts val="0"/>
              </a:spcAft>
              <a:buNone/>
            </a:pPr>
            <a:r>
              <a:rPr b="1" lang="en-US" sz="2800" u="sng">
                <a:solidFill>
                  <a:schemeClr val="dk2"/>
                </a:solidFill>
              </a:rPr>
              <a:t>Element #</a:t>
            </a:r>
            <a:r>
              <a:rPr b="1" i="0" lang="en-US" sz="2800" u="sng" cap="none" strike="noStrike">
                <a:solidFill>
                  <a:schemeClr val="dk2"/>
                </a:solidFill>
                <a:latin typeface="Arial"/>
                <a:ea typeface="Arial"/>
                <a:cs typeface="Arial"/>
                <a:sym typeface="Arial"/>
              </a:rPr>
              <a:t>5</a:t>
            </a:r>
            <a:endParaRPr b="1" sz="2800" u="sng">
              <a:solidFill>
                <a:schemeClr val="dk2"/>
              </a:solidFill>
            </a:endParaRPr>
          </a:p>
          <a:p>
            <a:pPr indent="0" lvl="0" marL="171450" marR="0" rtl="0" algn="l">
              <a:lnSpc>
                <a:spcPct val="90000"/>
              </a:lnSpc>
              <a:spcBef>
                <a:spcPts val="0"/>
              </a:spcBef>
              <a:spcAft>
                <a:spcPts val="0"/>
              </a:spcAft>
              <a:buNone/>
            </a:pPr>
            <a:r>
              <a:rPr b="1" i="0" lang="en-US" sz="2800" u="none" cap="none" strike="noStrike">
                <a:solidFill>
                  <a:schemeClr val="dk2"/>
                </a:solidFill>
                <a:latin typeface="Arial"/>
                <a:ea typeface="Arial"/>
                <a:cs typeface="Arial"/>
                <a:sym typeface="Arial"/>
              </a:rPr>
              <a:t>Include and involve families in early care and education environment activities to the extent to which families want to and are able to be involved. Providers offer a multitude of ways for families to be involved, such as observing, volunteering, and developing materials outside of the early care and education environment. Opportunities for involvement are culturally and linguistically affirming.</a:t>
            </a:r>
            <a:endParaRPr b="0" i="0" sz="2800" u="none" cap="none" strike="noStrike">
              <a:solidFill>
                <a:schemeClr val="dk2"/>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14"/>
          <p:cNvSpPr txBox="1"/>
          <p:nvPr>
            <p:ph type="title"/>
          </p:nvPr>
        </p:nvSpPr>
        <p:spPr>
          <a:xfrm>
            <a:off x="628650" y="365129"/>
            <a:ext cx="78867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2"/>
              </a:buClr>
              <a:buSzPts val="3600"/>
              <a:buFont typeface="Century Gothic"/>
              <a:buNone/>
            </a:pPr>
            <a:r>
              <a:rPr lang="en-US"/>
              <a:t>Online Family Partnership Opportunities</a:t>
            </a:r>
            <a:endParaRPr/>
          </a:p>
        </p:txBody>
      </p:sp>
      <p:sp>
        <p:nvSpPr>
          <p:cNvPr id="165" name="Google Shape;165;p14"/>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p>
            <a:pPr indent="-177800" lvl="0" marL="171450" rtl="0" algn="l">
              <a:lnSpc>
                <a:spcPct val="90000"/>
              </a:lnSpc>
              <a:spcBef>
                <a:spcPts val="0"/>
              </a:spcBef>
              <a:spcAft>
                <a:spcPts val="0"/>
              </a:spcAft>
              <a:buSzPts val="2800"/>
              <a:buChar char="•"/>
            </a:pPr>
            <a:r>
              <a:rPr lang="en-US"/>
              <a:t>Ask families what they need and how they want to engage- this can be through a phone call, email or needs checklist.</a:t>
            </a:r>
            <a:endParaRPr/>
          </a:p>
          <a:p>
            <a:pPr indent="0" lvl="0" marL="171450" rtl="0" algn="l">
              <a:lnSpc>
                <a:spcPct val="90000"/>
              </a:lnSpc>
              <a:spcBef>
                <a:spcPts val="0"/>
              </a:spcBef>
              <a:spcAft>
                <a:spcPts val="0"/>
              </a:spcAft>
              <a:buNone/>
            </a:pPr>
            <a:r>
              <a:t/>
            </a:r>
            <a:endParaRPr/>
          </a:p>
          <a:p>
            <a:pPr indent="-177800" lvl="0" marL="171450" rtl="0" algn="l">
              <a:lnSpc>
                <a:spcPct val="90000"/>
              </a:lnSpc>
              <a:spcBef>
                <a:spcPts val="0"/>
              </a:spcBef>
              <a:spcAft>
                <a:spcPts val="0"/>
              </a:spcAft>
              <a:buSzPts val="2800"/>
              <a:buChar char="•"/>
            </a:pPr>
            <a:r>
              <a:rPr lang="en-US"/>
              <a:t>Establish new “home-based” goals and intervention plans to meet those goals.  Check in with families and make sure that goals that are listed are indeed their priorities.</a:t>
            </a:r>
            <a:endParaRPr/>
          </a:p>
          <a:p>
            <a:pPr indent="0" lvl="0" marL="0" rtl="0" algn="l">
              <a:lnSpc>
                <a:spcPct val="90000"/>
              </a:lnSpc>
              <a:spcBef>
                <a:spcPts val="750"/>
              </a:spcBef>
              <a:spcAft>
                <a:spcPts val="0"/>
              </a:spcAft>
              <a:buNone/>
            </a:pPr>
            <a:r>
              <a:t/>
            </a:r>
            <a:endParaRPr>
              <a:solidFill>
                <a:srgbClr val="FF0000"/>
              </a:solidFill>
            </a:endParaRPr>
          </a:p>
          <a:p>
            <a:pPr indent="0" lvl="0" marL="171450" rtl="0" algn="l">
              <a:lnSpc>
                <a:spcPct val="90000"/>
              </a:lnSpc>
              <a:spcBef>
                <a:spcPts val="750"/>
              </a:spcBef>
              <a:spcAft>
                <a:spcPts val="0"/>
              </a:spcAft>
              <a:buNone/>
            </a:pPr>
            <a:r>
              <a:t/>
            </a:r>
            <a:endParaRPr/>
          </a:p>
          <a:p>
            <a:pPr indent="0" lvl="0" marL="171450" rtl="0" algn="l">
              <a:lnSpc>
                <a:spcPct val="90000"/>
              </a:lnSpc>
              <a:spcBef>
                <a:spcPts val="750"/>
              </a:spcBef>
              <a:spcAft>
                <a:spcPts val="0"/>
              </a:spcAft>
              <a:buSzPts val="2800"/>
              <a:buNone/>
            </a:pPr>
            <a:r>
              <a:t/>
            </a:r>
            <a:endParaRPr>
              <a:solidFill>
                <a:srgbClr val="FF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g9cb6512469_0_4"/>
          <p:cNvSpPr/>
          <p:nvPr/>
        </p:nvSpPr>
        <p:spPr>
          <a:xfrm>
            <a:off x="344900" y="424500"/>
            <a:ext cx="1817400" cy="17643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g9cb6512469_0_4"/>
          <p:cNvSpPr/>
          <p:nvPr/>
        </p:nvSpPr>
        <p:spPr>
          <a:xfrm>
            <a:off x="1120775" y="4145150"/>
            <a:ext cx="1817400" cy="17643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g9cb6512469_0_4"/>
          <p:cNvSpPr/>
          <p:nvPr/>
        </p:nvSpPr>
        <p:spPr>
          <a:xfrm>
            <a:off x="4005750" y="3740425"/>
            <a:ext cx="1817400" cy="17643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g9cb6512469_0_4"/>
          <p:cNvSpPr/>
          <p:nvPr/>
        </p:nvSpPr>
        <p:spPr>
          <a:xfrm>
            <a:off x="4498850" y="762300"/>
            <a:ext cx="1817400" cy="17643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g9cb6512469_0_4"/>
          <p:cNvSpPr/>
          <p:nvPr/>
        </p:nvSpPr>
        <p:spPr>
          <a:xfrm>
            <a:off x="6638400" y="1452075"/>
            <a:ext cx="1817400" cy="17643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g9cb6512469_0_4"/>
          <p:cNvSpPr/>
          <p:nvPr/>
        </p:nvSpPr>
        <p:spPr>
          <a:xfrm>
            <a:off x="6638400" y="4145150"/>
            <a:ext cx="1817400" cy="17643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9cb6512469_0_4"/>
          <p:cNvSpPr/>
          <p:nvPr/>
        </p:nvSpPr>
        <p:spPr>
          <a:xfrm>
            <a:off x="2015400" y="1856225"/>
            <a:ext cx="1817400" cy="17643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7" name="Google Shape;177;g9cb6512469_0_4"/>
          <p:cNvCxnSpPr/>
          <p:nvPr/>
        </p:nvCxnSpPr>
        <p:spPr>
          <a:xfrm flipH="1" rot="10800000">
            <a:off x="2905025" y="2114625"/>
            <a:ext cx="661500" cy="684300"/>
          </a:xfrm>
          <a:prstGeom prst="straightConnector1">
            <a:avLst/>
          </a:prstGeom>
          <a:noFill/>
          <a:ln cap="flat" cmpd="sng" w="152400">
            <a:solidFill>
              <a:schemeClr val="dk2"/>
            </a:solidFill>
            <a:prstDash val="solid"/>
            <a:round/>
            <a:headEnd len="med" w="med" type="none"/>
            <a:tailEnd len="med" w="med"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15"/>
          <p:cNvSpPr txBox="1"/>
          <p:nvPr>
            <p:ph type="title"/>
          </p:nvPr>
        </p:nvSpPr>
        <p:spPr>
          <a:xfrm>
            <a:off x="628650" y="365129"/>
            <a:ext cx="78867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2"/>
              </a:buClr>
              <a:buSzPts val="3600"/>
              <a:buFont typeface="Century Gothic"/>
              <a:buNone/>
            </a:pPr>
            <a:r>
              <a:rPr lang="en-US"/>
              <a:t>Hybrid- Guiding Questions</a:t>
            </a:r>
            <a:endParaRPr/>
          </a:p>
        </p:txBody>
      </p:sp>
      <p:sp>
        <p:nvSpPr>
          <p:cNvPr id="183" name="Google Shape;183;p15"/>
          <p:cNvSpPr txBox="1"/>
          <p:nvPr>
            <p:ph idx="1" type="body"/>
          </p:nvPr>
        </p:nvSpPr>
        <p:spPr>
          <a:xfrm>
            <a:off x="628650" y="1532100"/>
            <a:ext cx="7886700" cy="4742100"/>
          </a:xfrm>
          <a:prstGeom prst="rect">
            <a:avLst/>
          </a:prstGeom>
          <a:noFill/>
          <a:ln>
            <a:noFill/>
          </a:ln>
        </p:spPr>
        <p:txBody>
          <a:bodyPr anchorCtr="0" anchor="t" bIns="45700" lIns="91425" spcFirstLastPara="1" rIns="91425" wrap="square" tIns="45700">
            <a:normAutofit/>
          </a:bodyPr>
          <a:lstStyle/>
          <a:p>
            <a:pPr indent="-177800" lvl="0" marL="171450" rtl="0" algn="l">
              <a:lnSpc>
                <a:spcPct val="90000"/>
              </a:lnSpc>
              <a:spcBef>
                <a:spcPts val="0"/>
              </a:spcBef>
              <a:spcAft>
                <a:spcPts val="0"/>
              </a:spcAft>
              <a:buSzPts val="2800"/>
              <a:buChar char="•"/>
            </a:pPr>
            <a:r>
              <a:rPr lang="en-US"/>
              <a:t>How can bi-directional communication with families be encouraged to drive in-person learning experiences?</a:t>
            </a:r>
            <a:endParaRPr/>
          </a:p>
          <a:p>
            <a:pPr indent="-171450" lvl="1" marL="514350" rtl="0" algn="l">
              <a:lnSpc>
                <a:spcPct val="90000"/>
              </a:lnSpc>
              <a:spcBef>
                <a:spcPts val="375"/>
              </a:spcBef>
              <a:spcAft>
                <a:spcPts val="0"/>
              </a:spcAft>
              <a:buSzPts val="2400"/>
              <a:buChar char="•"/>
            </a:pPr>
            <a:r>
              <a:rPr lang="en-US"/>
              <a:t>Apps</a:t>
            </a:r>
            <a:endParaRPr/>
          </a:p>
          <a:p>
            <a:pPr indent="-171450" lvl="1" marL="514350" rtl="0" algn="l">
              <a:lnSpc>
                <a:spcPct val="90000"/>
              </a:lnSpc>
              <a:spcBef>
                <a:spcPts val="375"/>
              </a:spcBef>
              <a:spcAft>
                <a:spcPts val="0"/>
              </a:spcAft>
              <a:buSzPts val="2400"/>
              <a:buChar char="•"/>
            </a:pPr>
            <a:r>
              <a:rPr lang="en-US"/>
              <a:t>Communication books</a:t>
            </a:r>
            <a:endParaRPr/>
          </a:p>
          <a:p>
            <a:pPr indent="-171450" lvl="1" marL="514350" rtl="0" algn="l">
              <a:lnSpc>
                <a:spcPct val="90000"/>
              </a:lnSpc>
              <a:spcBef>
                <a:spcPts val="375"/>
              </a:spcBef>
              <a:spcAft>
                <a:spcPts val="0"/>
              </a:spcAft>
              <a:buSzPts val="2400"/>
              <a:buChar char="•"/>
            </a:pPr>
            <a:r>
              <a:rPr lang="en-US"/>
              <a:t>Regular emails, phone calls or Zoom meetings</a:t>
            </a:r>
            <a:endParaRPr/>
          </a:p>
          <a:p>
            <a:pPr indent="-133350" lvl="1" marL="514350" rtl="0" algn="l">
              <a:lnSpc>
                <a:spcPct val="90000"/>
              </a:lnSpc>
              <a:spcBef>
                <a:spcPts val="375"/>
              </a:spcBef>
              <a:spcAft>
                <a:spcPts val="0"/>
              </a:spcAft>
              <a:buSzPts val="1800"/>
              <a:buChar char="•"/>
            </a:pPr>
            <a:r>
              <a:rPr lang="en-US"/>
              <a:t>AND… a combination of all of these</a:t>
            </a:r>
            <a:endParaRPr/>
          </a:p>
          <a:p>
            <a:pPr indent="-133350" lvl="1" marL="514350" rtl="0" algn="l">
              <a:lnSpc>
                <a:spcPct val="90000"/>
              </a:lnSpc>
              <a:spcBef>
                <a:spcPts val="375"/>
              </a:spcBef>
              <a:spcAft>
                <a:spcPts val="0"/>
              </a:spcAft>
              <a:buSzPts val="1800"/>
              <a:buChar char="•"/>
            </a:pPr>
            <a:r>
              <a:rPr lang="en-US"/>
              <a:t>AND… can change day to day.</a:t>
            </a:r>
            <a:endParaRPr/>
          </a:p>
          <a:p>
            <a:pPr indent="-133350" lvl="1" marL="514350" rtl="0" algn="l">
              <a:lnSpc>
                <a:spcPct val="90000"/>
              </a:lnSpc>
              <a:spcBef>
                <a:spcPts val="375"/>
              </a:spcBef>
              <a:spcAft>
                <a:spcPts val="0"/>
              </a:spcAft>
              <a:buSzPts val="1800"/>
              <a:buChar char="•"/>
            </a:pPr>
            <a:r>
              <a:t/>
            </a:r>
            <a:endParaRPr/>
          </a:p>
          <a:p>
            <a:pPr indent="-171450" lvl="0" marL="171450" rtl="0" algn="l">
              <a:lnSpc>
                <a:spcPct val="90000"/>
              </a:lnSpc>
              <a:spcBef>
                <a:spcPts val="375"/>
              </a:spcBef>
              <a:spcAft>
                <a:spcPts val="0"/>
              </a:spcAft>
              <a:buClr>
                <a:srgbClr val="0000FF"/>
              </a:buClr>
              <a:buSzPts val="1800"/>
              <a:buChar char="•"/>
            </a:pPr>
            <a:r>
              <a:rPr i="1" lang="en-US">
                <a:solidFill>
                  <a:srgbClr val="0000FF"/>
                </a:solidFill>
              </a:rPr>
              <a:t>Remember, this experience is unique to each person and family and their individual responses need grace!</a:t>
            </a:r>
            <a:endParaRPr i="1">
              <a:solidFill>
                <a:srgbClr val="0000FF"/>
              </a:solidFill>
            </a:endParaRPr>
          </a:p>
          <a:p>
            <a:pPr indent="0" lvl="0" marL="0" rtl="0" algn="l">
              <a:lnSpc>
                <a:spcPct val="90000"/>
              </a:lnSpc>
              <a:spcBef>
                <a:spcPts val="750"/>
              </a:spcBef>
              <a:spcAft>
                <a:spcPts val="0"/>
              </a:spcAft>
              <a:buSzPts val="2800"/>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16"/>
          <p:cNvSpPr txBox="1"/>
          <p:nvPr>
            <p:ph type="title"/>
          </p:nvPr>
        </p:nvSpPr>
        <p:spPr>
          <a:xfrm>
            <a:off x="628650" y="365129"/>
            <a:ext cx="78867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2"/>
              </a:buClr>
              <a:buSzPts val="3240"/>
              <a:buFont typeface="Century Gothic"/>
              <a:buNone/>
            </a:pPr>
            <a:r>
              <a:rPr lang="en-US" sz="3240"/>
              <a:t>In-Person Learning </a:t>
            </a:r>
            <a:br>
              <a:rPr lang="en-US" sz="3240"/>
            </a:br>
            <a:r>
              <a:rPr lang="en-US" sz="3240"/>
              <a:t>(with health and social distancing restrictions)</a:t>
            </a:r>
            <a:endParaRPr/>
          </a:p>
        </p:txBody>
      </p:sp>
      <p:sp>
        <p:nvSpPr>
          <p:cNvPr id="189" name="Google Shape;189;p16"/>
          <p:cNvSpPr txBox="1"/>
          <p:nvPr>
            <p:ph idx="1" type="body"/>
          </p:nvPr>
        </p:nvSpPr>
        <p:spPr>
          <a:xfrm>
            <a:off x="628650" y="1825625"/>
            <a:ext cx="7886700" cy="4488600"/>
          </a:xfrm>
          <a:prstGeom prst="rect">
            <a:avLst/>
          </a:prstGeom>
          <a:noFill/>
          <a:ln>
            <a:noFill/>
          </a:ln>
        </p:spPr>
        <p:txBody>
          <a:bodyPr anchorCtr="0" anchor="t" bIns="45700" lIns="91425" spcFirstLastPara="1" rIns="91425" wrap="square" tIns="45700">
            <a:normAutofit/>
          </a:bodyPr>
          <a:lstStyle/>
          <a:p>
            <a:pPr indent="-177800" lvl="0" marL="171450" rtl="0" algn="l">
              <a:lnSpc>
                <a:spcPct val="90000"/>
              </a:lnSpc>
              <a:spcBef>
                <a:spcPts val="0"/>
              </a:spcBef>
              <a:spcAft>
                <a:spcPts val="0"/>
              </a:spcAft>
              <a:buSzPts val="2800"/>
              <a:buChar char="•"/>
            </a:pPr>
            <a:r>
              <a:rPr lang="en-US"/>
              <a:t>Curbside drop off and pick up with use of the app (BrightWheel) for check-in, payment AND bidirectional sharing with families.</a:t>
            </a:r>
            <a:endParaRPr/>
          </a:p>
          <a:p>
            <a:pPr indent="0" lvl="0" marL="171450" rtl="0" algn="l">
              <a:lnSpc>
                <a:spcPct val="90000"/>
              </a:lnSpc>
              <a:spcBef>
                <a:spcPts val="0"/>
              </a:spcBef>
              <a:spcAft>
                <a:spcPts val="0"/>
              </a:spcAft>
              <a:buNone/>
            </a:pPr>
            <a:r>
              <a:t/>
            </a:r>
            <a:endParaRPr/>
          </a:p>
          <a:p>
            <a:pPr indent="-177800" lvl="0" marL="171450" rtl="0" algn="l">
              <a:lnSpc>
                <a:spcPct val="90000"/>
              </a:lnSpc>
              <a:spcBef>
                <a:spcPts val="0"/>
              </a:spcBef>
              <a:spcAft>
                <a:spcPts val="0"/>
              </a:spcAft>
              <a:buClr>
                <a:srgbClr val="0000FF"/>
              </a:buClr>
              <a:buSzPts val="2800"/>
              <a:buChar char="•"/>
            </a:pPr>
            <a:r>
              <a:rPr lang="en-US">
                <a:solidFill>
                  <a:srgbClr val="0000FF"/>
                </a:solidFill>
              </a:rPr>
              <a:t>When a family is not ready for this, what accomodations can be made that everyone can live with?</a:t>
            </a:r>
            <a:endParaRPr>
              <a:solidFill>
                <a:srgbClr val="0000FF"/>
              </a:solidFill>
            </a:endParaRPr>
          </a:p>
          <a:p>
            <a:pPr indent="0" lvl="0" marL="0" rtl="0" algn="l">
              <a:lnSpc>
                <a:spcPct val="90000"/>
              </a:lnSpc>
              <a:spcBef>
                <a:spcPts val="750"/>
              </a:spcBef>
              <a:spcAft>
                <a:spcPts val="0"/>
              </a:spcAft>
              <a:buNone/>
            </a:pPr>
            <a:r>
              <a:t/>
            </a:r>
            <a:endParaRPr>
              <a:solidFill>
                <a:srgbClr val="00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id="194" name="Google Shape;194;g9a5e76785a_0_0"/>
          <p:cNvPicPr preferRelativeResize="0"/>
          <p:nvPr/>
        </p:nvPicPr>
        <p:blipFill>
          <a:blip r:embed="rId3">
            <a:alphaModFix/>
          </a:blip>
          <a:stretch>
            <a:fillRect/>
          </a:stretch>
        </p:blipFill>
        <p:spPr>
          <a:xfrm>
            <a:off x="238775" y="2258288"/>
            <a:ext cx="5498474" cy="2341425"/>
          </a:xfrm>
          <a:prstGeom prst="rect">
            <a:avLst/>
          </a:prstGeom>
          <a:noFill/>
          <a:ln>
            <a:noFill/>
          </a:ln>
        </p:spPr>
      </p:pic>
      <p:pic>
        <p:nvPicPr>
          <p:cNvPr id="195" name="Google Shape;195;g9a5e76785a_0_0"/>
          <p:cNvPicPr preferRelativeResize="0"/>
          <p:nvPr/>
        </p:nvPicPr>
        <p:blipFill>
          <a:blip r:embed="rId4">
            <a:alphaModFix/>
          </a:blip>
          <a:stretch>
            <a:fillRect/>
          </a:stretch>
        </p:blipFill>
        <p:spPr>
          <a:xfrm>
            <a:off x="4284600" y="152400"/>
            <a:ext cx="4707001" cy="5883174"/>
          </a:xfrm>
          <a:prstGeom prst="rect">
            <a:avLst/>
          </a:prstGeom>
          <a:noFill/>
          <a:ln>
            <a:noFill/>
          </a:ln>
        </p:spPr>
      </p:pic>
      <p:sp>
        <p:nvSpPr>
          <p:cNvPr id="196" name="Google Shape;196;g9a5e76785a_0_0"/>
          <p:cNvSpPr/>
          <p:nvPr/>
        </p:nvSpPr>
        <p:spPr>
          <a:xfrm flipH="1" rot="10800000">
            <a:off x="2056075" y="3448875"/>
            <a:ext cx="769500" cy="119400"/>
          </a:xfrm>
          <a:prstGeom prst="rect">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g9a5e76785a_0_0"/>
          <p:cNvSpPr/>
          <p:nvPr/>
        </p:nvSpPr>
        <p:spPr>
          <a:xfrm>
            <a:off x="4430500" y="716300"/>
            <a:ext cx="212100" cy="66300"/>
          </a:xfrm>
          <a:prstGeom prst="rect">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g9a5e76785a_0_0"/>
          <p:cNvSpPr/>
          <p:nvPr/>
        </p:nvSpPr>
        <p:spPr>
          <a:xfrm>
            <a:off x="8264075" y="716300"/>
            <a:ext cx="212100" cy="66300"/>
          </a:xfrm>
          <a:prstGeom prst="rect">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g9a5e76785a_0_0"/>
          <p:cNvSpPr txBox="1"/>
          <p:nvPr/>
        </p:nvSpPr>
        <p:spPr>
          <a:xfrm>
            <a:off x="490800" y="225500"/>
            <a:ext cx="3422400" cy="181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3600">
                <a:latin typeface="Calibri"/>
                <a:ea typeface="Calibri"/>
                <a:cs typeface="Calibri"/>
                <a:sym typeface="Calibri"/>
              </a:rPr>
              <a:t>BrightWheel Examples</a:t>
            </a:r>
            <a:r>
              <a:rPr b="1" lang="en-US" sz="3600">
                <a:latin typeface="Calibri"/>
                <a:ea typeface="Calibri"/>
                <a:cs typeface="Calibri"/>
                <a:sym typeface="Calibri"/>
              </a:rPr>
              <a:t> </a:t>
            </a:r>
            <a:endParaRPr b="1" sz="3600">
              <a:latin typeface="Calibri"/>
              <a:ea typeface="Calibri"/>
              <a:cs typeface="Calibri"/>
              <a:sym typeface="Calibri"/>
            </a:endParaRPr>
          </a:p>
        </p:txBody>
      </p:sp>
      <p:sp>
        <p:nvSpPr>
          <p:cNvPr id="200" name="Google Shape;200;g9a5e76785a_0_0"/>
          <p:cNvSpPr/>
          <p:nvPr/>
        </p:nvSpPr>
        <p:spPr>
          <a:xfrm>
            <a:off x="1127525" y="3249925"/>
            <a:ext cx="490800" cy="119400"/>
          </a:xfrm>
          <a:prstGeom prst="rect">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000000"/>
              </a:high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pic>
        <p:nvPicPr>
          <p:cNvPr id="205" name="Google Shape;205;g9a5e76785a_0_14" title="IMG_3546.MOV">
            <a:hlinkClick r:id="rId3"/>
          </p:cNvPr>
          <p:cNvPicPr preferRelativeResize="0"/>
          <p:nvPr/>
        </p:nvPicPr>
        <p:blipFill>
          <a:blip r:embed="rId4">
            <a:alphaModFix/>
          </a:blip>
          <a:stretch>
            <a:fillRect/>
          </a:stretch>
        </p:blipFill>
        <p:spPr>
          <a:xfrm>
            <a:off x="4340050" y="358150"/>
            <a:ext cx="3831173" cy="5628525"/>
          </a:xfrm>
          <a:prstGeom prst="rect">
            <a:avLst/>
          </a:prstGeom>
          <a:noFill/>
          <a:ln>
            <a:noFill/>
          </a:ln>
        </p:spPr>
      </p:pic>
      <p:pic>
        <p:nvPicPr>
          <p:cNvPr id="206" name="Google Shape;206;g9a5e76785a_0_14"/>
          <p:cNvPicPr preferRelativeResize="0"/>
          <p:nvPr/>
        </p:nvPicPr>
        <p:blipFill>
          <a:blip r:embed="rId5">
            <a:alphaModFix/>
          </a:blip>
          <a:stretch>
            <a:fillRect/>
          </a:stretch>
        </p:blipFill>
        <p:spPr>
          <a:xfrm rot="-5400000">
            <a:off x="445262" y="1402749"/>
            <a:ext cx="3688302" cy="369852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pic>
        <p:nvPicPr>
          <p:cNvPr id="211" name="Google Shape;211;g9a5e76785a_0_19"/>
          <p:cNvPicPr preferRelativeResize="0"/>
          <p:nvPr/>
        </p:nvPicPr>
        <p:blipFill>
          <a:blip r:embed="rId3">
            <a:alphaModFix/>
          </a:blip>
          <a:stretch>
            <a:fillRect/>
          </a:stretch>
        </p:blipFill>
        <p:spPr>
          <a:xfrm rot="-5400000">
            <a:off x="1582901" y="680850"/>
            <a:ext cx="5677399" cy="52177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id="216" name="Google Shape;216;g9a5e76785a_0_23"/>
          <p:cNvPicPr preferRelativeResize="0"/>
          <p:nvPr/>
        </p:nvPicPr>
        <p:blipFill>
          <a:blip r:embed="rId3">
            <a:alphaModFix/>
          </a:blip>
          <a:stretch>
            <a:fillRect/>
          </a:stretch>
        </p:blipFill>
        <p:spPr>
          <a:xfrm>
            <a:off x="1923400" y="285025"/>
            <a:ext cx="5053975" cy="585004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17"/>
          <p:cNvSpPr txBox="1"/>
          <p:nvPr>
            <p:ph type="title"/>
          </p:nvPr>
        </p:nvSpPr>
        <p:spPr>
          <a:xfrm>
            <a:off x="628650" y="365125"/>
            <a:ext cx="7886700" cy="14604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2"/>
              </a:buClr>
              <a:buSzPts val="3600"/>
              <a:buFont typeface="Century Gothic"/>
              <a:buNone/>
            </a:pPr>
            <a:r>
              <a:rPr lang="en-US"/>
              <a:t>Early Childhood Education Environment Indicator #4: </a:t>
            </a:r>
            <a:r>
              <a:rPr b="1" lang="en-US">
                <a:latin typeface="Century Gothic"/>
                <a:ea typeface="Century Gothic"/>
                <a:cs typeface="Century Gothic"/>
                <a:sym typeface="Century Gothic"/>
              </a:rPr>
              <a:t>Meaningful Peer Interactions</a:t>
            </a:r>
            <a:endParaRPr/>
          </a:p>
        </p:txBody>
      </p:sp>
      <p:sp>
        <p:nvSpPr>
          <p:cNvPr id="222" name="Google Shape;222;p17"/>
          <p:cNvSpPr/>
          <p:nvPr/>
        </p:nvSpPr>
        <p:spPr>
          <a:xfrm>
            <a:off x="628650" y="2082599"/>
            <a:ext cx="7886700" cy="4094400"/>
          </a:xfrm>
          <a:prstGeom prst="rect">
            <a:avLst/>
          </a:prstGeom>
          <a:noFill/>
          <a:ln>
            <a:noFill/>
          </a:ln>
        </p:spPr>
        <p:txBody>
          <a:bodyPr anchorCtr="0" anchor="t" bIns="45700" lIns="91425" spcFirstLastPara="1" rIns="91425" wrap="square" tIns="45700">
            <a:normAutofit/>
          </a:bodyPr>
          <a:lstStyle/>
          <a:p>
            <a:pPr indent="0" lvl="0" marL="171450" marR="0" rtl="0" algn="ctr">
              <a:lnSpc>
                <a:spcPct val="90000"/>
              </a:lnSpc>
              <a:spcBef>
                <a:spcPts val="0"/>
              </a:spcBef>
              <a:spcAft>
                <a:spcPts val="0"/>
              </a:spcAft>
              <a:buNone/>
            </a:pPr>
            <a:r>
              <a:t/>
            </a:r>
            <a:endParaRPr b="1" sz="2800" u="sng">
              <a:solidFill>
                <a:schemeClr val="dk2"/>
              </a:solidFill>
            </a:endParaRPr>
          </a:p>
          <a:p>
            <a:pPr indent="0" lvl="0" marL="171450" marR="0" rtl="0" algn="ctr">
              <a:lnSpc>
                <a:spcPct val="90000"/>
              </a:lnSpc>
              <a:spcBef>
                <a:spcPts val="0"/>
              </a:spcBef>
              <a:spcAft>
                <a:spcPts val="0"/>
              </a:spcAft>
              <a:buNone/>
            </a:pPr>
            <a:r>
              <a:rPr b="1" lang="en-US" sz="2800" u="sng">
                <a:solidFill>
                  <a:schemeClr val="dk2"/>
                </a:solidFill>
              </a:rPr>
              <a:t>Element #</a:t>
            </a:r>
            <a:r>
              <a:rPr b="1" i="0" lang="en-US" sz="2800" u="sng" cap="none" strike="noStrike">
                <a:solidFill>
                  <a:schemeClr val="dk2"/>
                </a:solidFill>
                <a:latin typeface="Arial"/>
                <a:ea typeface="Arial"/>
                <a:cs typeface="Arial"/>
                <a:sym typeface="Arial"/>
              </a:rPr>
              <a:t>2</a:t>
            </a:r>
            <a:endParaRPr b="1" sz="2800" u="sng">
              <a:solidFill>
                <a:schemeClr val="dk2"/>
              </a:solidFill>
            </a:endParaRPr>
          </a:p>
          <a:p>
            <a:pPr indent="0" lvl="0" marL="171450" marR="0" rtl="0" algn="ctr">
              <a:lnSpc>
                <a:spcPct val="90000"/>
              </a:lnSpc>
              <a:spcBef>
                <a:spcPts val="0"/>
              </a:spcBef>
              <a:spcAft>
                <a:spcPts val="0"/>
              </a:spcAft>
              <a:buNone/>
            </a:pPr>
            <a:r>
              <a:t/>
            </a:r>
            <a:endParaRPr b="1" sz="2800">
              <a:solidFill>
                <a:schemeClr val="dk2"/>
              </a:solidFill>
            </a:endParaRPr>
          </a:p>
          <a:p>
            <a:pPr indent="0" lvl="0" marL="171450" marR="0" rtl="0" algn="l">
              <a:lnSpc>
                <a:spcPct val="90000"/>
              </a:lnSpc>
              <a:spcBef>
                <a:spcPts val="0"/>
              </a:spcBef>
              <a:spcAft>
                <a:spcPts val="0"/>
              </a:spcAft>
              <a:buNone/>
            </a:pPr>
            <a:r>
              <a:rPr b="1" i="0" lang="en-US" sz="2800" u="none" cap="none" strike="noStrike">
                <a:solidFill>
                  <a:schemeClr val="dk2"/>
                </a:solidFill>
                <a:latin typeface="Arial"/>
                <a:ea typeface="Arial"/>
                <a:cs typeface="Arial"/>
                <a:sym typeface="Arial"/>
              </a:rPr>
              <a:t>Teach appropriate peer social skills through large and small group lessons and role-playing opportunities for all children</a:t>
            </a:r>
            <a:endParaRPr b="0" i="0" sz="2800" u="none" cap="none" strike="noStrike">
              <a:solidFill>
                <a:schemeClr val="dk2"/>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4"/>
          <p:cNvSpPr txBox="1"/>
          <p:nvPr>
            <p:ph type="title"/>
          </p:nvPr>
        </p:nvSpPr>
        <p:spPr>
          <a:xfrm>
            <a:off x="628650" y="365129"/>
            <a:ext cx="78867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2"/>
              </a:buClr>
              <a:buSzPts val="3600"/>
              <a:buFont typeface="Century Gothic"/>
              <a:buNone/>
            </a:pPr>
            <a:r>
              <a:rPr lang="en-US"/>
              <a:t>What changed under COVID?</a:t>
            </a:r>
            <a:endParaRPr/>
          </a:p>
        </p:txBody>
      </p:sp>
      <p:sp>
        <p:nvSpPr>
          <p:cNvPr id="111" name="Google Shape;111;p4"/>
          <p:cNvSpPr txBox="1"/>
          <p:nvPr>
            <p:ph idx="1" type="body"/>
          </p:nvPr>
        </p:nvSpPr>
        <p:spPr>
          <a:xfrm>
            <a:off x="628650" y="1505415"/>
            <a:ext cx="7886700" cy="4671548"/>
          </a:xfrm>
          <a:prstGeom prst="rect">
            <a:avLst/>
          </a:prstGeom>
          <a:noFill/>
          <a:ln>
            <a:noFill/>
          </a:ln>
        </p:spPr>
        <p:txBody>
          <a:bodyPr anchorCtr="0" anchor="t" bIns="45700" lIns="91425" spcFirstLastPara="1" rIns="91425" wrap="square" tIns="45700">
            <a:normAutofit/>
          </a:bodyPr>
          <a:lstStyle/>
          <a:p>
            <a:pPr indent="-177800" lvl="0" marL="171450" rtl="0" algn="l">
              <a:lnSpc>
                <a:spcPct val="90000"/>
              </a:lnSpc>
              <a:spcBef>
                <a:spcPts val="0"/>
              </a:spcBef>
              <a:spcAft>
                <a:spcPts val="0"/>
              </a:spcAft>
              <a:buSzPts val="2800"/>
              <a:buChar char="•"/>
            </a:pPr>
            <a:r>
              <a:rPr lang="en-US"/>
              <a:t>Shift from in person services to virtual services</a:t>
            </a:r>
            <a:endParaRPr/>
          </a:p>
          <a:p>
            <a:pPr indent="-177800" lvl="0" marL="171450" rtl="0" algn="l">
              <a:lnSpc>
                <a:spcPct val="90000"/>
              </a:lnSpc>
              <a:spcBef>
                <a:spcPts val="750"/>
              </a:spcBef>
              <a:spcAft>
                <a:spcPts val="0"/>
              </a:spcAft>
              <a:buSzPts val="2800"/>
              <a:buChar char="•"/>
            </a:pPr>
            <a:r>
              <a:rPr lang="en-US"/>
              <a:t>Alter the very basics of early intervention and preschool special education</a:t>
            </a:r>
            <a:endParaRPr/>
          </a:p>
          <a:p>
            <a:pPr indent="-177800" lvl="0" marL="171450" rtl="0" algn="l">
              <a:lnSpc>
                <a:spcPct val="90000"/>
              </a:lnSpc>
              <a:spcBef>
                <a:spcPts val="750"/>
              </a:spcBef>
              <a:spcAft>
                <a:spcPts val="0"/>
              </a:spcAft>
              <a:buSzPts val="2800"/>
              <a:buChar char="•"/>
            </a:pPr>
            <a:r>
              <a:rPr lang="en-US"/>
              <a:t>Services delivered through tele-intervention/teletherapy increasing the reliance on virtual platforms and requiring greater parent or guardian involvement</a:t>
            </a:r>
            <a:endParaRPr/>
          </a:p>
          <a:p>
            <a:pPr indent="-177800" lvl="0" marL="171450" rtl="0" algn="l">
              <a:lnSpc>
                <a:spcPct val="90000"/>
              </a:lnSpc>
              <a:spcBef>
                <a:spcPts val="750"/>
              </a:spcBef>
              <a:spcAft>
                <a:spcPts val="0"/>
              </a:spcAft>
              <a:buSzPts val="2800"/>
              <a:buChar char="•"/>
            </a:pPr>
            <a:r>
              <a:rPr lang="en-US"/>
              <a:t>Additional unexpected costs to states, locales and families</a:t>
            </a:r>
            <a:endParaRPr/>
          </a:p>
          <a:p>
            <a:pPr indent="-177800" lvl="0" marL="171450" rtl="0" algn="l">
              <a:lnSpc>
                <a:spcPct val="90000"/>
              </a:lnSpc>
              <a:spcBef>
                <a:spcPts val="750"/>
              </a:spcBef>
              <a:spcAft>
                <a:spcPts val="0"/>
              </a:spcAft>
              <a:buSzPts val="2800"/>
              <a:buChar char="•"/>
            </a:pPr>
            <a:r>
              <a:rPr lang="en-US"/>
              <a:t>The needs of families and children have changed!!!</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
                                        </p:tgtEl>
                                        <p:attrNameLst>
                                          <p:attrName>style.visibility</p:attrName>
                                        </p:attrNameLst>
                                      </p:cBhvr>
                                      <p:to>
                                        <p:strVal val="visible"/>
                                      </p:to>
                                    </p:set>
                                    <p:animEffect filter="fade" transition="in">
                                      <p:cBhvr>
                                        <p:cTn dur="1000"/>
                                        <p:tgtEl>
                                          <p:spTgt spid="1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18"/>
          <p:cNvSpPr txBox="1"/>
          <p:nvPr>
            <p:ph idx="4294967295" type="title"/>
          </p:nvPr>
        </p:nvSpPr>
        <p:spPr>
          <a:xfrm>
            <a:off x="628650" y="365129"/>
            <a:ext cx="78867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2"/>
              </a:buClr>
              <a:buSzPts val="3600"/>
              <a:buFont typeface="Century Gothic"/>
              <a:buNone/>
            </a:pPr>
            <a:r>
              <a:rPr lang="en-US"/>
              <a:t>Online: </a:t>
            </a:r>
            <a:br>
              <a:rPr lang="en-US"/>
            </a:br>
            <a:r>
              <a:rPr lang="en-US" sz="1600"/>
              <a:t>Note: Inclusion does not just happen with children in public schools settings- peer interactions can include siblings, neighborhood friends, community members such as worship centers- so think outside of the box! </a:t>
            </a:r>
            <a:br>
              <a:rPr lang="en-US" sz="1600"/>
            </a:br>
            <a:endParaRPr sz="1600"/>
          </a:p>
        </p:txBody>
      </p:sp>
      <p:sp>
        <p:nvSpPr>
          <p:cNvPr id="228" name="Google Shape;228;p18"/>
          <p:cNvSpPr txBox="1"/>
          <p:nvPr>
            <p:ph idx="4294967295" type="body"/>
          </p:nvPr>
        </p:nvSpPr>
        <p:spPr>
          <a:xfrm>
            <a:off x="628650" y="1825625"/>
            <a:ext cx="3886200" cy="3400800"/>
          </a:xfrm>
          <a:prstGeom prst="rect">
            <a:avLst/>
          </a:prstGeom>
          <a:noFill/>
          <a:ln>
            <a:noFill/>
          </a:ln>
        </p:spPr>
        <p:txBody>
          <a:bodyPr anchorCtr="0" anchor="t" bIns="45700" lIns="91425" spcFirstLastPara="1" rIns="91425" wrap="square" tIns="45700">
            <a:normAutofit/>
          </a:bodyPr>
          <a:lstStyle/>
          <a:p>
            <a:pPr indent="-177800" lvl="0" marL="171450" rtl="0" algn="l">
              <a:lnSpc>
                <a:spcPct val="90000"/>
              </a:lnSpc>
              <a:spcBef>
                <a:spcPts val="0"/>
              </a:spcBef>
              <a:spcAft>
                <a:spcPts val="0"/>
              </a:spcAft>
              <a:buSzPts val="2800"/>
              <a:buChar char="•"/>
            </a:pPr>
            <a:r>
              <a:rPr lang="en-US"/>
              <a:t>Lunch Bunch for a child with peer-mediated intervention for feeding. </a:t>
            </a:r>
            <a:endParaRPr>
              <a:solidFill>
                <a:srgbClr val="0000FF"/>
              </a:solidFill>
            </a:endParaRPr>
          </a:p>
          <a:p>
            <a:pPr indent="0" lvl="0" marL="171450" rtl="0" algn="l">
              <a:lnSpc>
                <a:spcPct val="90000"/>
              </a:lnSpc>
              <a:spcBef>
                <a:spcPts val="0"/>
              </a:spcBef>
              <a:spcAft>
                <a:spcPts val="0"/>
              </a:spcAft>
              <a:buNone/>
            </a:pPr>
            <a:r>
              <a:t/>
            </a:r>
            <a:endParaRPr>
              <a:solidFill>
                <a:srgbClr val="0000FF"/>
              </a:solidFill>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a:p>
            <a:pPr indent="0" lvl="0" marL="171450" rtl="0" algn="l">
              <a:lnSpc>
                <a:spcPct val="90000"/>
              </a:lnSpc>
              <a:spcBef>
                <a:spcPts val="750"/>
              </a:spcBef>
              <a:spcAft>
                <a:spcPts val="0"/>
              </a:spcAft>
              <a:buNone/>
            </a:pPr>
            <a:r>
              <a:t/>
            </a:r>
            <a:endParaRPr/>
          </a:p>
          <a:p>
            <a:pPr indent="0" lvl="0" marL="171450" rtl="0" algn="l">
              <a:lnSpc>
                <a:spcPct val="90000"/>
              </a:lnSpc>
              <a:spcBef>
                <a:spcPts val="750"/>
              </a:spcBef>
              <a:spcAft>
                <a:spcPts val="0"/>
              </a:spcAft>
              <a:buSzPts val="2800"/>
              <a:buNone/>
            </a:pPr>
            <a:r>
              <a:t/>
            </a:r>
            <a:endParaRPr/>
          </a:p>
        </p:txBody>
      </p:sp>
      <p:sp>
        <p:nvSpPr>
          <p:cNvPr id="229" name="Google Shape;229;p18"/>
          <p:cNvSpPr txBox="1"/>
          <p:nvPr/>
        </p:nvSpPr>
        <p:spPr>
          <a:xfrm>
            <a:off x="4934575" y="3170325"/>
            <a:ext cx="3276300" cy="2387700"/>
          </a:xfrm>
          <a:prstGeom prst="rect">
            <a:avLst/>
          </a:prstGeom>
          <a:noFill/>
          <a:ln>
            <a:noFill/>
          </a:ln>
        </p:spPr>
        <p:txBody>
          <a:bodyPr anchorCtr="0" anchor="t" bIns="91425" lIns="91425" spcFirstLastPara="1" rIns="91425" wrap="square" tIns="91425">
            <a:noAutofit/>
          </a:bodyPr>
          <a:lstStyle/>
          <a:p>
            <a:pPr indent="-177800" lvl="0" marL="171450" rtl="0" algn="l">
              <a:lnSpc>
                <a:spcPct val="90000"/>
              </a:lnSpc>
              <a:spcBef>
                <a:spcPts val="0"/>
              </a:spcBef>
              <a:spcAft>
                <a:spcPts val="0"/>
              </a:spcAft>
              <a:buClr>
                <a:schemeClr val="accent1"/>
              </a:buClr>
              <a:buSzPts val="2800"/>
              <a:buChar char="•"/>
            </a:pPr>
            <a:r>
              <a:rPr lang="en-US" sz="2800">
                <a:solidFill>
                  <a:srgbClr val="0000FF"/>
                </a:solidFill>
              </a:rPr>
              <a:t>Peers would log onto Zoom and do his feeding therapy with him virtually.</a:t>
            </a:r>
            <a:endParaRPr/>
          </a:p>
        </p:txBody>
      </p:sp>
      <p:sp>
        <p:nvSpPr>
          <p:cNvPr id="230" name="Google Shape;230;p18"/>
          <p:cNvSpPr/>
          <p:nvPr/>
        </p:nvSpPr>
        <p:spPr>
          <a:xfrm>
            <a:off x="2321375" y="3780525"/>
            <a:ext cx="2745900" cy="756000"/>
          </a:xfrm>
          <a:prstGeom prst="chevron">
            <a:avLst>
              <a:gd fmla="val 50000" name="adj"/>
            </a:avLst>
          </a:prstGeom>
          <a:solidFill>
            <a:srgbClr val="E0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g9a5e76785a_0_36"/>
          <p:cNvSpPr txBox="1"/>
          <p:nvPr/>
        </p:nvSpPr>
        <p:spPr>
          <a:xfrm>
            <a:off x="530600" y="212250"/>
            <a:ext cx="3329400" cy="3216900"/>
          </a:xfrm>
          <a:prstGeom prst="rect">
            <a:avLst/>
          </a:prstGeom>
          <a:noFill/>
          <a:ln>
            <a:noFill/>
          </a:ln>
        </p:spPr>
        <p:txBody>
          <a:bodyPr anchorCtr="0" anchor="t" bIns="91425" lIns="91425" spcFirstLastPara="1" rIns="91425" wrap="square" tIns="91425">
            <a:noAutofit/>
          </a:bodyPr>
          <a:lstStyle/>
          <a:p>
            <a:pPr indent="-177800" lvl="0" marL="171450" rtl="0" algn="l">
              <a:lnSpc>
                <a:spcPct val="90000"/>
              </a:lnSpc>
              <a:spcBef>
                <a:spcPts val="750"/>
              </a:spcBef>
              <a:spcAft>
                <a:spcPts val="0"/>
              </a:spcAft>
              <a:buClr>
                <a:schemeClr val="accent1"/>
              </a:buClr>
              <a:buSzPts val="2800"/>
              <a:buChar char="•"/>
            </a:pPr>
            <a:r>
              <a:rPr lang="en-US" sz="2800">
                <a:solidFill>
                  <a:schemeClr val="dk2"/>
                </a:solidFill>
              </a:rPr>
              <a:t>Arrange for children to work with or talk to each other outside of “school”. Have guiding questions (e.g., what is your favorite animal?). </a:t>
            </a:r>
            <a:endParaRPr/>
          </a:p>
        </p:txBody>
      </p:sp>
      <p:pic>
        <p:nvPicPr>
          <p:cNvPr id="236" name="Google Shape;236;g9a5e76785a_0_36"/>
          <p:cNvPicPr preferRelativeResize="0"/>
          <p:nvPr/>
        </p:nvPicPr>
        <p:blipFill>
          <a:blip r:embed="rId3">
            <a:alphaModFix/>
          </a:blip>
          <a:stretch>
            <a:fillRect/>
          </a:stretch>
        </p:blipFill>
        <p:spPr>
          <a:xfrm>
            <a:off x="3727475" y="2241775"/>
            <a:ext cx="5306002" cy="3409099"/>
          </a:xfrm>
          <a:prstGeom prst="rect">
            <a:avLst/>
          </a:prstGeom>
          <a:noFill/>
          <a:ln>
            <a:noFill/>
          </a:ln>
        </p:spPr>
      </p:pic>
      <p:sp>
        <p:nvSpPr>
          <p:cNvPr id="237" name="Google Shape;237;g9a5e76785a_0_36"/>
          <p:cNvSpPr txBox="1"/>
          <p:nvPr/>
        </p:nvSpPr>
        <p:spPr>
          <a:xfrm>
            <a:off x="411225" y="5732625"/>
            <a:ext cx="3170400" cy="60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t>Resource: Barton Lab </a:t>
            </a:r>
            <a:r>
              <a:rPr lang="en-US"/>
              <a:t>https://lab.vanderbilt.edu/barton-lab/</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id="242" name="Google Shape;242;g9cbd96696a_0_1"/>
          <p:cNvPicPr preferRelativeResize="0"/>
          <p:nvPr/>
        </p:nvPicPr>
        <p:blipFill>
          <a:blip r:embed="rId3">
            <a:alphaModFix/>
          </a:blip>
          <a:stretch>
            <a:fillRect/>
          </a:stretch>
        </p:blipFill>
        <p:spPr>
          <a:xfrm>
            <a:off x="1525475" y="139125"/>
            <a:ext cx="6373575" cy="59817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id="247" name="Google Shape;247;g9cbd96696a_0_5"/>
          <p:cNvPicPr preferRelativeResize="0"/>
          <p:nvPr/>
        </p:nvPicPr>
        <p:blipFill>
          <a:blip r:embed="rId3">
            <a:alphaModFix/>
          </a:blip>
          <a:stretch>
            <a:fillRect/>
          </a:stretch>
        </p:blipFill>
        <p:spPr>
          <a:xfrm>
            <a:off x="1187075" y="145925"/>
            <a:ext cx="7067350" cy="59559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pic>
        <p:nvPicPr>
          <p:cNvPr id="252" name="Google Shape;252;g9a5e76785a_0_67"/>
          <p:cNvPicPr preferRelativeResize="0"/>
          <p:nvPr/>
        </p:nvPicPr>
        <p:blipFill>
          <a:blip r:embed="rId3">
            <a:alphaModFix/>
          </a:blip>
          <a:stretch>
            <a:fillRect/>
          </a:stretch>
        </p:blipFill>
        <p:spPr>
          <a:xfrm>
            <a:off x="152400" y="152400"/>
            <a:ext cx="4569927" cy="4503601"/>
          </a:xfrm>
          <a:prstGeom prst="rect">
            <a:avLst/>
          </a:prstGeom>
          <a:noFill/>
          <a:ln>
            <a:noFill/>
          </a:ln>
        </p:spPr>
      </p:pic>
      <p:pic>
        <p:nvPicPr>
          <p:cNvPr id="253" name="Google Shape;253;g9a5e76785a_0_67"/>
          <p:cNvPicPr preferRelativeResize="0"/>
          <p:nvPr/>
        </p:nvPicPr>
        <p:blipFill>
          <a:blip r:embed="rId4">
            <a:alphaModFix/>
          </a:blip>
          <a:stretch>
            <a:fillRect/>
          </a:stretch>
        </p:blipFill>
        <p:spPr>
          <a:xfrm>
            <a:off x="3919650" y="351375"/>
            <a:ext cx="4782177" cy="2978151"/>
          </a:xfrm>
          <a:prstGeom prst="rect">
            <a:avLst/>
          </a:prstGeom>
          <a:noFill/>
          <a:ln>
            <a:noFill/>
          </a:ln>
        </p:spPr>
      </p:pic>
      <p:pic>
        <p:nvPicPr>
          <p:cNvPr id="254" name="Google Shape;254;g9a5e76785a_0_67"/>
          <p:cNvPicPr preferRelativeResize="0"/>
          <p:nvPr/>
        </p:nvPicPr>
        <p:blipFill>
          <a:blip r:embed="rId5">
            <a:alphaModFix/>
          </a:blip>
          <a:stretch>
            <a:fillRect/>
          </a:stretch>
        </p:blipFill>
        <p:spPr>
          <a:xfrm>
            <a:off x="4421675" y="3481925"/>
            <a:ext cx="4569924" cy="2593449"/>
          </a:xfrm>
          <a:prstGeom prst="rect">
            <a:avLst/>
          </a:prstGeom>
          <a:noFill/>
          <a:ln>
            <a:noFill/>
          </a:ln>
        </p:spPr>
      </p:pic>
      <p:sp>
        <p:nvSpPr>
          <p:cNvPr id="255" name="Google Shape;255;g9a5e76785a_0_67"/>
          <p:cNvSpPr txBox="1"/>
          <p:nvPr/>
        </p:nvSpPr>
        <p:spPr>
          <a:xfrm>
            <a:off x="411225" y="5252925"/>
            <a:ext cx="3170400" cy="70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t>Resource: Barton Lab </a:t>
            </a:r>
            <a:r>
              <a:rPr lang="en-US"/>
              <a:t>https://lab.vanderbilt.edu/barton-lab/</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g9a5e76785a_0_79"/>
          <p:cNvSpPr txBox="1"/>
          <p:nvPr>
            <p:ph idx="1" type="body"/>
          </p:nvPr>
        </p:nvSpPr>
        <p:spPr>
          <a:xfrm>
            <a:off x="628650" y="1074475"/>
            <a:ext cx="3032400" cy="38865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rPr lang="en-US"/>
              <a:t>Create peer statues where children can “build” their peers and send them home for children to play with and learn their peers’ names and faces.</a:t>
            </a:r>
            <a:endParaRPr/>
          </a:p>
          <a:p>
            <a:pPr indent="0" lvl="0" marL="0" rtl="0" algn="l">
              <a:spcBef>
                <a:spcPts val="750"/>
              </a:spcBef>
              <a:spcAft>
                <a:spcPts val="0"/>
              </a:spcAft>
              <a:buNone/>
            </a:pPr>
            <a:r>
              <a:t/>
            </a:r>
            <a:endParaRPr/>
          </a:p>
        </p:txBody>
      </p:sp>
      <p:pic>
        <p:nvPicPr>
          <p:cNvPr id="261" name="Google Shape;261;g9a5e76785a_0_79"/>
          <p:cNvPicPr preferRelativeResize="0"/>
          <p:nvPr/>
        </p:nvPicPr>
        <p:blipFill>
          <a:blip r:embed="rId3">
            <a:alphaModFix/>
          </a:blip>
          <a:stretch>
            <a:fillRect/>
          </a:stretch>
        </p:blipFill>
        <p:spPr>
          <a:xfrm>
            <a:off x="3813450" y="152400"/>
            <a:ext cx="4914900" cy="581684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19"/>
          <p:cNvSpPr txBox="1"/>
          <p:nvPr>
            <p:ph type="title"/>
          </p:nvPr>
        </p:nvSpPr>
        <p:spPr>
          <a:xfrm>
            <a:off x="628650" y="365129"/>
            <a:ext cx="78867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2"/>
              </a:buClr>
              <a:buSzPts val="3600"/>
              <a:buFont typeface="Century Gothic"/>
              <a:buNone/>
            </a:pPr>
            <a:r>
              <a:rPr lang="en-US"/>
              <a:t>Hybrid- Guiding Questions</a:t>
            </a:r>
            <a:endParaRPr/>
          </a:p>
        </p:txBody>
      </p:sp>
      <p:sp>
        <p:nvSpPr>
          <p:cNvPr id="267" name="Google Shape;267;p19"/>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rmAutofit/>
          </a:bodyPr>
          <a:lstStyle/>
          <a:p>
            <a:pPr indent="-177800" lvl="0" marL="171450" rtl="0" algn="l">
              <a:lnSpc>
                <a:spcPct val="90000"/>
              </a:lnSpc>
              <a:spcBef>
                <a:spcPts val="0"/>
              </a:spcBef>
              <a:spcAft>
                <a:spcPts val="0"/>
              </a:spcAft>
              <a:buSzPts val="2800"/>
              <a:buChar char="•"/>
            </a:pPr>
            <a:r>
              <a:rPr lang="en-US"/>
              <a:t>When time is limited, how do you use the time that you have to practice peer related social skills?</a:t>
            </a:r>
            <a:endParaRPr/>
          </a:p>
          <a:p>
            <a:pPr indent="-177800" lvl="0" marL="171450" rtl="0" algn="l">
              <a:lnSpc>
                <a:spcPct val="90000"/>
              </a:lnSpc>
              <a:spcBef>
                <a:spcPts val="750"/>
              </a:spcBef>
              <a:spcAft>
                <a:spcPts val="0"/>
              </a:spcAft>
              <a:buSzPts val="2800"/>
              <a:buChar char="•"/>
            </a:pPr>
            <a:r>
              <a:rPr lang="en-US"/>
              <a:t>How can you build opportunities for large and small group to teach social skills in-person?</a:t>
            </a:r>
            <a:endParaRPr/>
          </a:p>
          <a:p>
            <a:pPr indent="-177800" lvl="0" marL="171450" rtl="0" algn="l">
              <a:lnSpc>
                <a:spcPct val="90000"/>
              </a:lnSpc>
              <a:spcBef>
                <a:spcPts val="750"/>
              </a:spcBef>
              <a:spcAft>
                <a:spcPts val="0"/>
              </a:spcAft>
              <a:buSzPts val="2800"/>
              <a:buChar char="•"/>
            </a:pPr>
            <a:r>
              <a:rPr lang="en-US"/>
              <a:t>How can you build opportunities to teach social skills synchronously or asynchronously?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20"/>
          <p:cNvSpPr txBox="1"/>
          <p:nvPr>
            <p:ph type="title"/>
          </p:nvPr>
        </p:nvSpPr>
        <p:spPr>
          <a:xfrm>
            <a:off x="628650" y="365129"/>
            <a:ext cx="78867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2"/>
              </a:buClr>
              <a:buSzPts val="3240"/>
              <a:buFont typeface="Century Gothic"/>
              <a:buNone/>
            </a:pPr>
            <a:r>
              <a:rPr lang="en-US" sz="3240"/>
              <a:t>In-Person Learning </a:t>
            </a:r>
            <a:br>
              <a:rPr lang="en-US" sz="3240"/>
            </a:br>
            <a:r>
              <a:rPr lang="en-US" sz="3240"/>
              <a:t>(with health and social distancing restrictions)</a:t>
            </a:r>
            <a:endParaRPr/>
          </a:p>
        </p:txBody>
      </p:sp>
      <p:sp>
        <p:nvSpPr>
          <p:cNvPr id="273" name="Google Shape;273;p20"/>
          <p:cNvSpPr txBox="1"/>
          <p:nvPr>
            <p:ph idx="1" type="body"/>
          </p:nvPr>
        </p:nvSpPr>
        <p:spPr>
          <a:xfrm>
            <a:off x="628650" y="2255050"/>
            <a:ext cx="1679400" cy="3249900"/>
          </a:xfrm>
          <a:prstGeom prst="rect">
            <a:avLst/>
          </a:prstGeom>
          <a:noFill/>
          <a:ln>
            <a:noFill/>
          </a:ln>
        </p:spPr>
        <p:txBody>
          <a:bodyPr anchorCtr="0" anchor="t" bIns="45700" lIns="91425" spcFirstLastPara="1" rIns="91425" wrap="square" tIns="45700">
            <a:normAutofit/>
          </a:bodyPr>
          <a:lstStyle/>
          <a:p>
            <a:pPr indent="-152400" lvl="0" marL="171450" rtl="0" algn="l">
              <a:lnSpc>
                <a:spcPct val="90000"/>
              </a:lnSpc>
              <a:spcBef>
                <a:spcPts val="0"/>
              </a:spcBef>
              <a:spcAft>
                <a:spcPts val="0"/>
              </a:spcAft>
              <a:buSzPts val="2400"/>
              <a:buChar char="•"/>
            </a:pPr>
            <a:r>
              <a:rPr lang="en-US" sz="2400"/>
              <a:t>Children practice social skills with puppets rather than with each other. </a:t>
            </a:r>
            <a:endParaRPr sz="2400"/>
          </a:p>
          <a:p>
            <a:pPr indent="0" lvl="0" marL="171450" rtl="0" algn="l">
              <a:lnSpc>
                <a:spcPct val="90000"/>
              </a:lnSpc>
              <a:spcBef>
                <a:spcPts val="0"/>
              </a:spcBef>
              <a:spcAft>
                <a:spcPts val="0"/>
              </a:spcAft>
              <a:buNone/>
            </a:pPr>
            <a:r>
              <a:t/>
            </a:r>
            <a:endParaRPr/>
          </a:p>
          <a:p>
            <a:pPr indent="0" lvl="0" marL="171450" rtl="0" algn="l">
              <a:lnSpc>
                <a:spcPct val="90000"/>
              </a:lnSpc>
              <a:spcBef>
                <a:spcPts val="750"/>
              </a:spcBef>
              <a:spcAft>
                <a:spcPts val="0"/>
              </a:spcAft>
              <a:buNone/>
            </a:pPr>
            <a:r>
              <a:t/>
            </a:r>
            <a:endParaRPr>
              <a:solidFill>
                <a:srgbClr val="FF0000"/>
              </a:solidFill>
            </a:endParaRPr>
          </a:p>
          <a:p>
            <a:pPr indent="0" lvl="0" marL="0" rtl="0" algn="l">
              <a:lnSpc>
                <a:spcPct val="90000"/>
              </a:lnSpc>
              <a:spcBef>
                <a:spcPts val="750"/>
              </a:spcBef>
              <a:spcAft>
                <a:spcPts val="0"/>
              </a:spcAft>
              <a:buNone/>
            </a:pPr>
            <a:r>
              <a:t/>
            </a:r>
            <a:endParaRPr>
              <a:solidFill>
                <a:srgbClr val="FF0000"/>
              </a:solidFill>
            </a:endParaRPr>
          </a:p>
        </p:txBody>
      </p:sp>
      <p:sp>
        <p:nvSpPr>
          <p:cNvPr id="274" name="Google Shape;274;p20"/>
          <p:cNvSpPr txBox="1"/>
          <p:nvPr>
            <p:ph idx="2" type="body"/>
          </p:nvPr>
        </p:nvSpPr>
        <p:spPr>
          <a:xfrm>
            <a:off x="4629150" y="1825625"/>
            <a:ext cx="3886200" cy="43512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t/>
            </a:r>
            <a:endParaRPr/>
          </a:p>
        </p:txBody>
      </p:sp>
      <p:pic>
        <p:nvPicPr>
          <p:cNvPr id="275" name="Google Shape;275;p20" title="622502852-20200921182709-brightwheel.mov">
            <a:hlinkClick r:id="rId3"/>
          </p:cNvPr>
          <p:cNvPicPr preferRelativeResize="0"/>
          <p:nvPr/>
        </p:nvPicPr>
        <p:blipFill>
          <a:blip r:embed="rId4">
            <a:alphaModFix/>
          </a:blip>
          <a:stretch>
            <a:fillRect/>
          </a:stretch>
        </p:blipFill>
        <p:spPr>
          <a:xfrm>
            <a:off x="2918300" y="1750975"/>
            <a:ext cx="5810074" cy="442585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g9a5e76785a_0_50"/>
          <p:cNvSpPr txBox="1"/>
          <p:nvPr/>
        </p:nvSpPr>
        <p:spPr>
          <a:xfrm>
            <a:off x="3899900" y="1949950"/>
            <a:ext cx="4762200" cy="1989600"/>
          </a:xfrm>
          <a:prstGeom prst="rect">
            <a:avLst/>
          </a:prstGeom>
          <a:noFill/>
          <a:ln>
            <a:noFill/>
          </a:ln>
        </p:spPr>
        <p:txBody>
          <a:bodyPr anchorCtr="0" anchor="t" bIns="91425" lIns="91425" spcFirstLastPara="1" rIns="91425" wrap="square" tIns="91425">
            <a:noAutofit/>
          </a:bodyPr>
          <a:lstStyle/>
          <a:p>
            <a:pPr indent="-177800" lvl="0" marL="171450" rtl="0" algn="l">
              <a:lnSpc>
                <a:spcPct val="90000"/>
              </a:lnSpc>
              <a:spcBef>
                <a:spcPts val="750"/>
              </a:spcBef>
              <a:spcAft>
                <a:spcPts val="0"/>
              </a:spcAft>
              <a:buClr>
                <a:schemeClr val="accent1"/>
              </a:buClr>
              <a:buSzPts val="2800"/>
              <a:buChar char="•"/>
            </a:pPr>
            <a:r>
              <a:rPr lang="en-US" sz="2800">
                <a:solidFill>
                  <a:schemeClr val="dk2"/>
                </a:solidFill>
              </a:rPr>
              <a:t>Provide lots of outside time when possible. Adapt games and activities to include social distancing. </a:t>
            </a:r>
            <a:endParaRPr/>
          </a:p>
        </p:txBody>
      </p:sp>
      <p:pic>
        <p:nvPicPr>
          <p:cNvPr id="281" name="Google Shape;281;g9a5e76785a_0_50"/>
          <p:cNvPicPr preferRelativeResize="0"/>
          <p:nvPr/>
        </p:nvPicPr>
        <p:blipFill>
          <a:blip r:embed="rId3">
            <a:alphaModFix/>
          </a:blip>
          <a:stretch>
            <a:fillRect/>
          </a:stretch>
        </p:blipFill>
        <p:spPr>
          <a:xfrm>
            <a:off x="410925" y="895225"/>
            <a:ext cx="3488976" cy="50872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21"/>
          <p:cNvSpPr txBox="1"/>
          <p:nvPr>
            <p:ph type="title"/>
          </p:nvPr>
        </p:nvSpPr>
        <p:spPr>
          <a:xfrm>
            <a:off x="628650" y="365124"/>
            <a:ext cx="7886700" cy="1460400"/>
          </a:xfrm>
          <a:prstGeom prst="rect">
            <a:avLst/>
          </a:prstGeom>
          <a:noFill/>
          <a:ln cap="flat" cmpd="sng" w="9525">
            <a:solidFill>
              <a:srgbClr val="FFFFFF"/>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2"/>
              </a:buClr>
              <a:buSzPts val="3600"/>
              <a:buFont typeface="Century Gothic"/>
              <a:buNone/>
            </a:pPr>
            <a:r>
              <a:rPr lang="en-US"/>
              <a:t>Early Childhood Education Environment Indicator #6- </a:t>
            </a:r>
            <a:r>
              <a:rPr b="1" lang="en-US">
                <a:latin typeface="Century Gothic"/>
                <a:ea typeface="Century Gothic"/>
                <a:cs typeface="Century Gothic"/>
                <a:sym typeface="Century Gothic"/>
              </a:rPr>
              <a:t>Instruction</a:t>
            </a:r>
            <a:endParaRPr/>
          </a:p>
        </p:txBody>
      </p:sp>
      <p:sp>
        <p:nvSpPr>
          <p:cNvPr id="287" name="Google Shape;287;p21"/>
          <p:cNvSpPr/>
          <p:nvPr/>
        </p:nvSpPr>
        <p:spPr>
          <a:xfrm>
            <a:off x="628650" y="2082599"/>
            <a:ext cx="7886700" cy="4094400"/>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None/>
            </a:pPr>
            <a:r>
              <a:rPr b="1" lang="en-US" sz="2800" u="sng">
                <a:solidFill>
                  <a:schemeClr val="dk2"/>
                </a:solidFill>
              </a:rPr>
              <a:t>Element #</a:t>
            </a:r>
            <a:r>
              <a:rPr b="1" i="0" lang="en-US" sz="2800" u="sng" cap="none" strike="noStrike">
                <a:solidFill>
                  <a:schemeClr val="dk2"/>
                </a:solidFill>
                <a:latin typeface="Arial"/>
                <a:ea typeface="Arial"/>
                <a:cs typeface="Arial"/>
                <a:sym typeface="Arial"/>
              </a:rPr>
              <a:t>2</a:t>
            </a:r>
            <a:endParaRPr b="1" sz="2800" u="sng">
              <a:solidFill>
                <a:schemeClr val="dk2"/>
              </a:solidFill>
            </a:endParaRPr>
          </a:p>
          <a:p>
            <a:pPr indent="0" lvl="0" marL="0" marR="0" rtl="0" algn="l">
              <a:lnSpc>
                <a:spcPct val="90000"/>
              </a:lnSpc>
              <a:spcBef>
                <a:spcPts val="0"/>
              </a:spcBef>
              <a:spcAft>
                <a:spcPts val="0"/>
              </a:spcAft>
              <a:buNone/>
            </a:pPr>
            <a:r>
              <a:t/>
            </a:r>
            <a:endParaRPr b="1" sz="2800">
              <a:solidFill>
                <a:schemeClr val="dk2"/>
              </a:solidFill>
            </a:endParaRPr>
          </a:p>
          <a:p>
            <a:pPr indent="0" lvl="0" marL="0" marR="0" rtl="0" algn="l">
              <a:lnSpc>
                <a:spcPct val="90000"/>
              </a:lnSpc>
              <a:spcBef>
                <a:spcPts val="0"/>
              </a:spcBef>
              <a:spcAft>
                <a:spcPts val="0"/>
              </a:spcAft>
              <a:buNone/>
            </a:pPr>
            <a:r>
              <a:rPr b="1" i="0" lang="en-US" sz="2800" u="none" cap="none" strike="noStrike">
                <a:solidFill>
                  <a:schemeClr val="dk2"/>
                </a:solidFill>
                <a:latin typeface="Arial"/>
                <a:ea typeface="Arial"/>
                <a:cs typeface="Arial"/>
                <a:sym typeface="Arial"/>
              </a:rPr>
              <a:t>Develop or modify the environment, materials, and instruction to ensure children can engage in curricular activities and achieve their individualized goals</a:t>
            </a:r>
            <a:endParaRPr/>
          </a:p>
          <a:p>
            <a:pPr indent="0" lvl="0" marL="0" marR="0" rtl="0" algn="l">
              <a:lnSpc>
                <a:spcPct val="90000"/>
              </a:lnSpc>
              <a:spcBef>
                <a:spcPts val="600"/>
              </a:spcBef>
              <a:spcAft>
                <a:spcPts val="0"/>
              </a:spcAft>
              <a:buNone/>
            </a:pPr>
            <a:r>
              <a:t/>
            </a:r>
            <a:endParaRPr b="1" i="0" sz="2800" u="none" cap="none" strike="noStrike">
              <a:solidFill>
                <a:schemeClr val="dk2"/>
              </a:solidFill>
              <a:latin typeface="Arial"/>
              <a:ea typeface="Arial"/>
              <a:cs typeface="Arial"/>
              <a:sym typeface="Arial"/>
            </a:endParaRPr>
          </a:p>
          <a:p>
            <a:pPr indent="0" lvl="0" marL="0" marR="0" rtl="0" algn="l">
              <a:lnSpc>
                <a:spcPct val="90000"/>
              </a:lnSpc>
              <a:spcBef>
                <a:spcPts val="600"/>
              </a:spcBef>
              <a:spcAft>
                <a:spcPts val="0"/>
              </a:spcAft>
              <a:buNone/>
            </a:pPr>
            <a:r>
              <a:rPr b="1" i="0" lang="en-US" sz="2400" u="none" cap="none" strike="noStrike">
                <a:solidFill>
                  <a:srgbClr val="0070C0"/>
                </a:solidFill>
                <a:latin typeface="Arial"/>
                <a:ea typeface="Arial"/>
                <a:cs typeface="Arial"/>
                <a:sym typeface="Arial"/>
              </a:rPr>
              <a:t>COVID NOTE: Consider all goals and which are most critical right now and how to create opportunities throughout the day for children to practice these!</a:t>
            </a:r>
            <a:endParaRPr b="0" i="0" sz="2400" u="none" cap="none" strike="noStrike">
              <a:solidFill>
                <a:srgbClr val="0070C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5"/>
          <p:cNvSpPr txBox="1"/>
          <p:nvPr>
            <p:ph type="title"/>
          </p:nvPr>
        </p:nvSpPr>
        <p:spPr>
          <a:xfrm>
            <a:off x="628650" y="365129"/>
            <a:ext cx="78867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2"/>
              </a:buClr>
              <a:buSzPts val="3600"/>
              <a:buFont typeface="Century Gothic"/>
              <a:buNone/>
            </a:pPr>
            <a:r>
              <a:rPr lang="en-US"/>
              <a:t>What did not change under COVID</a:t>
            </a:r>
            <a:endParaRPr/>
          </a:p>
        </p:txBody>
      </p:sp>
      <p:sp>
        <p:nvSpPr>
          <p:cNvPr id="117" name="Google Shape;117;p5"/>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p>
            <a:pPr indent="-177800" lvl="0" marL="171450" rtl="0" algn="l">
              <a:lnSpc>
                <a:spcPct val="90000"/>
              </a:lnSpc>
              <a:spcBef>
                <a:spcPts val="0"/>
              </a:spcBef>
              <a:spcAft>
                <a:spcPts val="0"/>
              </a:spcAft>
              <a:buSzPts val="2800"/>
              <a:buChar char="•"/>
            </a:pPr>
            <a:r>
              <a:rPr lang="en-US"/>
              <a:t>FAPE requirements </a:t>
            </a:r>
            <a:endParaRPr/>
          </a:p>
          <a:p>
            <a:pPr indent="-177800" lvl="0" marL="171450" rtl="0" algn="l">
              <a:lnSpc>
                <a:spcPct val="90000"/>
              </a:lnSpc>
              <a:spcBef>
                <a:spcPts val="750"/>
              </a:spcBef>
              <a:spcAft>
                <a:spcPts val="0"/>
              </a:spcAft>
              <a:buSzPts val="2800"/>
              <a:buChar char="•"/>
            </a:pPr>
            <a:r>
              <a:rPr lang="en-US"/>
              <a:t>LRE requirements </a:t>
            </a:r>
            <a:endParaRPr/>
          </a:p>
          <a:p>
            <a:pPr indent="-177800" lvl="0" marL="171450" rtl="0" algn="l">
              <a:lnSpc>
                <a:spcPct val="90000"/>
              </a:lnSpc>
              <a:spcBef>
                <a:spcPts val="750"/>
              </a:spcBef>
              <a:spcAft>
                <a:spcPts val="0"/>
              </a:spcAft>
              <a:buSzPts val="2800"/>
              <a:buChar char="•"/>
            </a:pPr>
            <a:r>
              <a:rPr lang="en-US"/>
              <a:t>Data requirements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
                                        </p:tgtEl>
                                        <p:attrNameLst>
                                          <p:attrName>style.visibility</p:attrName>
                                        </p:attrNameLst>
                                      </p:cBhvr>
                                      <p:to>
                                        <p:strVal val="visible"/>
                                      </p:to>
                                    </p:set>
                                    <p:animEffect filter="fade" transition="in">
                                      <p:cBhvr>
                                        <p:cTn dur="1000"/>
                                        <p:tgtEl>
                                          <p:spTgt spid="1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22"/>
          <p:cNvSpPr txBox="1"/>
          <p:nvPr>
            <p:ph type="title"/>
          </p:nvPr>
        </p:nvSpPr>
        <p:spPr>
          <a:xfrm>
            <a:off x="628650" y="365129"/>
            <a:ext cx="78867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2"/>
              </a:buClr>
              <a:buSzPts val="3600"/>
              <a:buFont typeface="Century Gothic"/>
              <a:buNone/>
            </a:pPr>
            <a:r>
              <a:rPr lang="en-US"/>
              <a:t>Online Instruction</a:t>
            </a:r>
            <a:endParaRPr/>
          </a:p>
        </p:txBody>
      </p:sp>
      <p:sp>
        <p:nvSpPr>
          <p:cNvPr id="293" name="Google Shape;293;p22"/>
          <p:cNvSpPr txBox="1"/>
          <p:nvPr>
            <p:ph idx="1" type="body"/>
          </p:nvPr>
        </p:nvSpPr>
        <p:spPr>
          <a:xfrm>
            <a:off x="628650" y="1690700"/>
            <a:ext cx="7886700" cy="4486200"/>
          </a:xfrm>
          <a:prstGeom prst="rect">
            <a:avLst/>
          </a:prstGeom>
          <a:noFill/>
          <a:ln>
            <a:noFill/>
          </a:ln>
        </p:spPr>
        <p:txBody>
          <a:bodyPr anchorCtr="0" anchor="t" bIns="45700" lIns="91425" spcFirstLastPara="1" rIns="91425" wrap="square" tIns="45700">
            <a:normAutofit/>
          </a:bodyPr>
          <a:lstStyle/>
          <a:p>
            <a:pPr indent="-177800" lvl="0" marL="171450" rtl="0" algn="l">
              <a:lnSpc>
                <a:spcPct val="90000"/>
              </a:lnSpc>
              <a:spcBef>
                <a:spcPts val="0"/>
              </a:spcBef>
              <a:spcAft>
                <a:spcPts val="0"/>
              </a:spcAft>
              <a:buClr>
                <a:srgbClr val="000000"/>
              </a:buClr>
              <a:buSzPts val="2800"/>
              <a:buChar char="•"/>
            </a:pPr>
            <a:r>
              <a:rPr lang="en-US">
                <a:solidFill>
                  <a:srgbClr val="000000"/>
                </a:solidFill>
              </a:rPr>
              <a:t>Families as </a:t>
            </a:r>
            <a:r>
              <a:rPr lang="en-US">
                <a:solidFill>
                  <a:srgbClr val="000000"/>
                </a:solidFill>
              </a:rPr>
              <a:t>implementers</a:t>
            </a:r>
            <a:r>
              <a:rPr lang="en-US">
                <a:solidFill>
                  <a:srgbClr val="000000"/>
                </a:solidFill>
              </a:rPr>
              <a:t>!  Use a family coaching model with siblings and relatives as intervention agents.</a:t>
            </a:r>
            <a:endParaRPr>
              <a:solidFill>
                <a:srgbClr val="000000"/>
              </a:solidFill>
            </a:endParaRPr>
          </a:p>
          <a:p>
            <a:pPr indent="0" lvl="0" marL="171450" rtl="0" algn="l">
              <a:lnSpc>
                <a:spcPct val="90000"/>
              </a:lnSpc>
              <a:spcBef>
                <a:spcPts val="0"/>
              </a:spcBef>
              <a:spcAft>
                <a:spcPts val="0"/>
              </a:spcAft>
              <a:buNone/>
            </a:pPr>
            <a:r>
              <a:t/>
            </a:r>
            <a:endParaRPr>
              <a:solidFill>
                <a:srgbClr val="000000"/>
              </a:solidFill>
            </a:endParaRPr>
          </a:p>
          <a:p>
            <a:pPr indent="0" lvl="0" marL="0" rtl="0" algn="ctr">
              <a:spcBef>
                <a:spcPts val="0"/>
              </a:spcBef>
              <a:spcAft>
                <a:spcPts val="0"/>
              </a:spcAft>
              <a:buNone/>
            </a:pPr>
            <a:r>
              <a:rPr lang="en-US">
                <a:solidFill>
                  <a:schemeClr val="dk1"/>
                </a:solidFill>
              </a:rPr>
              <a:t>AND</a:t>
            </a:r>
            <a:endParaRPr>
              <a:solidFill>
                <a:schemeClr val="dk1"/>
              </a:solidFill>
            </a:endParaRPr>
          </a:p>
          <a:p>
            <a:pPr indent="0" lvl="0" marL="0" rtl="0" algn="ctr">
              <a:spcBef>
                <a:spcPts val="0"/>
              </a:spcBef>
              <a:spcAft>
                <a:spcPts val="0"/>
              </a:spcAft>
              <a:buNone/>
            </a:pPr>
            <a:r>
              <a:t/>
            </a:r>
            <a:endParaRPr>
              <a:solidFill>
                <a:schemeClr val="dk1"/>
              </a:solidFill>
            </a:endParaRPr>
          </a:p>
          <a:p>
            <a:pPr indent="0" lvl="0" marL="0" rtl="0" algn="l">
              <a:spcBef>
                <a:spcPts val="0"/>
              </a:spcBef>
              <a:spcAft>
                <a:spcPts val="0"/>
              </a:spcAft>
              <a:buNone/>
            </a:pPr>
            <a:r>
              <a:rPr lang="en-US">
                <a:solidFill>
                  <a:srgbClr val="0000FF"/>
                </a:solidFill>
              </a:rPr>
              <a:t>Remember:</a:t>
            </a:r>
            <a:r>
              <a:rPr lang="en-US">
                <a:solidFill>
                  <a:schemeClr val="dk1"/>
                </a:solidFill>
              </a:rPr>
              <a:t> Families are families and not teachers… they cannot be everything all of the time.  It is our job to help them to navigate this.</a:t>
            </a:r>
            <a:endParaRPr>
              <a:solidFill>
                <a:srgbClr val="000000"/>
              </a:solidFill>
            </a:endParaRPr>
          </a:p>
          <a:p>
            <a:pPr indent="0" lvl="0" marL="171450" rtl="0" algn="l">
              <a:lnSpc>
                <a:spcPct val="90000"/>
              </a:lnSpc>
              <a:spcBef>
                <a:spcPts val="0"/>
              </a:spcBef>
              <a:spcAft>
                <a:spcPts val="0"/>
              </a:spcAft>
              <a:buNone/>
            </a:pPr>
            <a:r>
              <a:t/>
            </a:r>
            <a:endParaRPr>
              <a:solidFill>
                <a:srgbClr val="000000"/>
              </a:solidFill>
            </a:endParaRPr>
          </a:p>
          <a:p>
            <a:pPr indent="0" lvl="0" marL="171450" rtl="0" algn="l">
              <a:lnSpc>
                <a:spcPct val="90000"/>
              </a:lnSpc>
              <a:spcBef>
                <a:spcPts val="0"/>
              </a:spcBef>
              <a:spcAft>
                <a:spcPts val="0"/>
              </a:spcAft>
              <a:buNone/>
            </a:pPr>
            <a:r>
              <a:rPr lang="en-US">
                <a:solidFill>
                  <a:srgbClr val="FF0000"/>
                </a:solidFill>
              </a:rPr>
              <a:t>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g9a5e76785a_0_62"/>
          <p:cNvSpPr txBox="1"/>
          <p:nvPr>
            <p:ph type="title"/>
          </p:nvPr>
        </p:nvSpPr>
        <p:spPr>
          <a:xfrm>
            <a:off x="628650" y="365129"/>
            <a:ext cx="7886700" cy="132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Online Instruction</a:t>
            </a:r>
            <a:endParaRPr/>
          </a:p>
        </p:txBody>
      </p:sp>
      <p:sp>
        <p:nvSpPr>
          <p:cNvPr id="299" name="Google Shape;299;g9a5e76785a_0_62"/>
          <p:cNvSpPr txBox="1"/>
          <p:nvPr>
            <p:ph idx="1" type="body"/>
          </p:nvPr>
        </p:nvSpPr>
        <p:spPr>
          <a:xfrm>
            <a:off x="132650" y="1419350"/>
            <a:ext cx="5385600" cy="4961100"/>
          </a:xfrm>
          <a:prstGeom prst="rect">
            <a:avLst/>
          </a:prstGeom>
        </p:spPr>
        <p:txBody>
          <a:bodyPr anchorCtr="0" anchor="t" bIns="45700" lIns="91425" spcFirstLastPara="1" rIns="91425" wrap="square" tIns="45700">
            <a:noAutofit/>
          </a:bodyPr>
          <a:lstStyle/>
          <a:p>
            <a:pPr indent="-152400" lvl="0" marL="171450" rtl="0" algn="l">
              <a:spcBef>
                <a:spcPts val="0"/>
              </a:spcBef>
              <a:spcAft>
                <a:spcPts val="0"/>
              </a:spcAft>
              <a:buClr>
                <a:schemeClr val="dk1"/>
              </a:buClr>
              <a:buSzPts val="2400"/>
              <a:buChar char="•"/>
            </a:pPr>
            <a:r>
              <a:rPr lang="en-US" sz="2400">
                <a:solidFill>
                  <a:schemeClr val="dk1"/>
                </a:solidFill>
              </a:rPr>
              <a:t>Consider: </a:t>
            </a:r>
            <a:endParaRPr sz="2400">
              <a:solidFill>
                <a:schemeClr val="dk1"/>
              </a:solidFill>
            </a:endParaRPr>
          </a:p>
          <a:p>
            <a:pPr indent="0" lvl="0" marL="171450" rtl="0" algn="l">
              <a:spcBef>
                <a:spcPts val="0"/>
              </a:spcBef>
              <a:spcAft>
                <a:spcPts val="0"/>
              </a:spcAft>
              <a:buNone/>
            </a:pPr>
            <a:r>
              <a:t/>
            </a:r>
            <a:endParaRPr sz="2400">
              <a:solidFill>
                <a:schemeClr val="dk1"/>
              </a:solidFill>
            </a:endParaRPr>
          </a:p>
          <a:p>
            <a:pPr indent="-209550" lvl="1" marL="514350" rtl="0" algn="l">
              <a:spcBef>
                <a:spcPts val="0"/>
              </a:spcBef>
              <a:spcAft>
                <a:spcPts val="0"/>
              </a:spcAft>
              <a:buClr>
                <a:schemeClr val="dk1"/>
              </a:buClr>
              <a:buSzPts val="2400"/>
              <a:buChar char="•"/>
            </a:pPr>
            <a:r>
              <a:rPr lang="en-US">
                <a:solidFill>
                  <a:schemeClr val="dk1"/>
                </a:solidFill>
              </a:rPr>
              <a:t>Look for t</a:t>
            </a:r>
            <a:r>
              <a:rPr lang="en-US">
                <a:solidFill>
                  <a:schemeClr val="dk1"/>
                </a:solidFill>
              </a:rPr>
              <a:t>herapy materials rental programs- balls, tricycles, cube chairs, tables.</a:t>
            </a:r>
            <a:endParaRPr>
              <a:solidFill>
                <a:schemeClr val="dk1"/>
              </a:solidFill>
            </a:endParaRPr>
          </a:p>
          <a:p>
            <a:pPr indent="0" lvl="0" marL="0" rtl="0" algn="l">
              <a:spcBef>
                <a:spcPts val="0"/>
              </a:spcBef>
              <a:spcAft>
                <a:spcPts val="0"/>
              </a:spcAft>
              <a:buNone/>
            </a:pPr>
            <a:r>
              <a:t/>
            </a:r>
            <a:endParaRPr sz="2400">
              <a:solidFill>
                <a:schemeClr val="dk1"/>
              </a:solidFill>
            </a:endParaRPr>
          </a:p>
          <a:p>
            <a:pPr indent="-209550" lvl="1" marL="514350" rtl="0" algn="l">
              <a:spcBef>
                <a:spcPts val="0"/>
              </a:spcBef>
              <a:spcAft>
                <a:spcPts val="0"/>
              </a:spcAft>
              <a:buClr>
                <a:schemeClr val="dk1"/>
              </a:buClr>
              <a:buSzPts val="2400"/>
              <a:buChar char="•"/>
            </a:pPr>
            <a:r>
              <a:rPr lang="en-US">
                <a:solidFill>
                  <a:schemeClr val="dk1"/>
                </a:solidFill>
              </a:rPr>
              <a:t>Use screenless speech consults with “bug in the ear” to coach families.</a:t>
            </a:r>
            <a:endParaRPr>
              <a:solidFill>
                <a:schemeClr val="dk1"/>
              </a:solidFill>
            </a:endParaRPr>
          </a:p>
          <a:p>
            <a:pPr indent="0" lvl="0" marL="514350" rtl="0" algn="l">
              <a:spcBef>
                <a:spcPts val="0"/>
              </a:spcBef>
              <a:spcAft>
                <a:spcPts val="0"/>
              </a:spcAft>
              <a:buNone/>
            </a:pPr>
            <a:r>
              <a:t/>
            </a:r>
            <a:endParaRPr sz="2400">
              <a:solidFill>
                <a:schemeClr val="dk1"/>
              </a:solidFill>
            </a:endParaRPr>
          </a:p>
          <a:p>
            <a:pPr indent="-209550" lvl="1" marL="514350" rtl="0" algn="l">
              <a:spcBef>
                <a:spcPts val="0"/>
              </a:spcBef>
              <a:spcAft>
                <a:spcPts val="0"/>
              </a:spcAft>
              <a:buClr>
                <a:schemeClr val="dk1"/>
              </a:buClr>
              <a:buSzPts val="2400"/>
              <a:buChar char="•"/>
            </a:pPr>
            <a:r>
              <a:rPr lang="en-US">
                <a:solidFill>
                  <a:schemeClr val="dk1"/>
                </a:solidFill>
              </a:rPr>
              <a:t>What time of day is best for engagement?</a:t>
            </a:r>
            <a:endParaRPr>
              <a:solidFill>
                <a:schemeClr val="dk1"/>
              </a:solidFill>
            </a:endParaRPr>
          </a:p>
          <a:p>
            <a:pPr indent="0" lvl="0" marL="514350" rtl="0" algn="l">
              <a:spcBef>
                <a:spcPts val="0"/>
              </a:spcBef>
              <a:spcAft>
                <a:spcPts val="0"/>
              </a:spcAft>
              <a:buNone/>
            </a:pPr>
            <a:r>
              <a:t/>
            </a:r>
            <a:endParaRPr sz="2400">
              <a:solidFill>
                <a:schemeClr val="dk1"/>
              </a:solidFill>
            </a:endParaRPr>
          </a:p>
          <a:p>
            <a:pPr indent="-209550" lvl="1" marL="514350" rtl="0" algn="l">
              <a:spcBef>
                <a:spcPts val="0"/>
              </a:spcBef>
              <a:spcAft>
                <a:spcPts val="0"/>
              </a:spcAft>
              <a:buClr>
                <a:schemeClr val="dk1"/>
              </a:buClr>
              <a:buSzPts val="2400"/>
              <a:buChar char="•"/>
            </a:pPr>
            <a:r>
              <a:rPr lang="en-US">
                <a:solidFill>
                  <a:schemeClr val="dk1"/>
                </a:solidFill>
              </a:rPr>
              <a:t>What can happen in between sessions? </a:t>
            </a:r>
            <a:endParaRPr>
              <a:solidFill>
                <a:schemeClr val="dk1"/>
              </a:solidFill>
            </a:endParaRPr>
          </a:p>
          <a:p>
            <a:pPr indent="0" lvl="0" marL="0" rtl="0" algn="l">
              <a:spcBef>
                <a:spcPts val="0"/>
              </a:spcBef>
              <a:spcAft>
                <a:spcPts val="0"/>
              </a:spcAft>
              <a:buNone/>
            </a:pPr>
            <a:r>
              <a:t/>
            </a:r>
            <a:endParaRPr sz="2500">
              <a:solidFill>
                <a:schemeClr val="dk1"/>
              </a:solidFill>
            </a:endParaRPr>
          </a:p>
          <a:p>
            <a:pPr indent="0" lvl="0" marL="0" rtl="0" algn="l">
              <a:spcBef>
                <a:spcPts val="0"/>
              </a:spcBef>
              <a:spcAft>
                <a:spcPts val="0"/>
              </a:spcAft>
              <a:buNone/>
            </a:pPr>
            <a:r>
              <a:t/>
            </a:r>
            <a:endParaRPr sz="2500">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pic>
        <p:nvPicPr>
          <p:cNvPr id="300" name="Google Shape;300;g9a5e76785a_0_62"/>
          <p:cNvPicPr preferRelativeResize="0"/>
          <p:nvPr/>
        </p:nvPicPr>
        <p:blipFill>
          <a:blip r:embed="rId3">
            <a:alphaModFix/>
          </a:blip>
          <a:stretch>
            <a:fillRect/>
          </a:stretch>
        </p:blipFill>
        <p:spPr>
          <a:xfrm rot="-5400000">
            <a:off x="5124675" y="2272673"/>
            <a:ext cx="3851376" cy="306422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23"/>
          <p:cNvSpPr txBox="1"/>
          <p:nvPr>
            <p:ph type="title"/>
          </p:nvPr>
        </p:nvSpPr>
        <p:spPr>
          <a:xfrm>
            <a:off x="628650" y="365129"/>
            <a:ext cx="78867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2"/>
              </a:buClr>
              <a:buSzPts val="3600"/>
              <a:buFont typeface="Century Gothic"/>
              <a:buNone/>
            </a:pPr>
            <a:r>
              <a:rPr lang="en-US"/>
              <a:t>Hybrid Instruction </a:t>
            </a:r>
            <a:endParaRPr/>
          </a:p>
          <a:p>
            <a:pPr indent="0" lvl="0" marL="0" rtl="0" algn="ctr">
              <a:lnSpc>
                <a:spcPct val="90000"/>
              </a:lnSpc>
              <a:spcBef>
                <a:spcPts val="0"/>
              </a:spcBef>
              <a:spcAft>
                <a:spcPts val="0"/>
              </a:spcAft>
              <a:buClr>
                <a:schemeClr val="accent2"/>
              </a:buClr>
              <a:buSzPts val="3600"/>
              <a:buFont typeface="Century Gothic"/>
              <a:buNone/>
            </a:pPr>
            <a:r>
              <a:rPr lang="en-US"/>
              <a:t>Guiding Questions</a:t>
            </a:r>
            <a:endParaRPr/>
          </a:p>
        </p:txBody>
      </p:sp>
      <p:sp>
        <p:nvSpPr>
          <p:cNvPr id="306" name="Google Shape;306;p23"/>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p>
            <a:pPr indent="-177800" lvl="0" marL="171450" rtl="0" algn="l">
              <a:lnSpc>
                <a:spcPct val="90000"/>
              </a:lnSpc>
              <a:spcBef>
                <a:spcPts val="0"/>
              </a:spcBef>
              <a:spcAft>
                <a:spcPts val="0"/>
              </a:spcAft>
              <a:buSzPts val="2800"/>
              <a:buChar char="•"/>
            </a:pPr>
            <a:r>
              <a:rPr lang="en-US"/>
              <a:t>How are you structuring in-person time and partnering with families to use the entire learning cycle- acquisition, fluency, maintenance, and generalization? </a:t>
            </a:r>
            <a:endParaRPr/>
          </a:p>
          <a:p>
            <a:pPr indent="0" lvl="0" marL="171450" rtl="0" algn="l">
              <a:lnSpc>
                <a:spcPct val="90000"/>
              </a:lnSpc>
              <a:spcBef>
                <a:spcPts val="0"/>
              </a:spcBef>
              <a:spcAft>
                <a:spcPts val="0"/>
              </a:spcAft>
              <a:buNone/>
            </a:pPr>
            <a:r>
              <a:t/>
            </a:r>
            <a:endParaRPr/>
          </a:p>
          <a:p>
            <a:pPr indent="-177800" lvl="0" marL="171450" rtl="0" algn="l">
              <a:lnSpc>
                <a:spcPct val="90000"/>
              </a:lnSpc>
              <a:spcBef>
                <a:spcPts val="750"/>
              </a:spcBef>
              <a:spcAft>
                <a:spcPts val="0"/>
              </a:spcAft>
              <a:buSzPts val="2800"/>
              <a:buChar char="•"/>
            </a:pPr>
            <a:r>
              <a:rPr lang="en-US"/>
              <a:t>How can resources be intentionally used to provide children opportunities to learn AND practice skills across settings (school, home, neighborhood, worship centers)?</a:t>
            </a:r>
            <a:endParaRPr/>
          </a:p>
          <a:p>
            <a:pPr indent="0" lvl="0" marL="171450" rtl="0" algn="l">
              <a:lnSpc>
                <a:spcPct val="90000"/>
              </a:lnSpc>
              <a:spcBef>
                <a:spcPts val="75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24"/>
          <p:cNvSpPr txBox="1"/>
          <p:nvPr>
            <p:ph type="title"/>
          </p:nvPr>
        </p:nvSpPr>
        <p:spPr>
          <a:xfrm>
            <a:off x="628650" y="365129"/>
            <a:ext cx="78867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2"/>
              </a:buClr>
              <a:buSzPts val="3240"/>
              <a:buFont typeface="Century Gothic"/>
              <a:buNone/>
            </a:pPr>
            <a:r>
              <a:rPr lang="en-US" sz="3240"/>
              <a:t>In-Person Instruction </a:t>
            </a:r>
            <a:br>
              <a:rPr lang="en-US" sz="3240"/>
            </a:br>
            <a:r>
              <a:rPr i="1" lang="en-US" sz="2640"/>
              <a:t>(with health and social distancing restrictions)</a:t>
            </a:r>
            <a:endParaRPr i="1" sz="3000"/>
          </a:p>
        </p:txBody>
      </p:sp>
      <p:sp>
        <p:nvSpPr>
          <p:cNvPr id="312" name="Google Shape;312;p24"/>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p>
            <a:pPr indent="0" lvl="0" marL="171450" rtl="0" algn="l">
              <a:lnSpc>
                <a:spcPct val="90000"/>
              </a:lnSpc>
              <a:spcBef>
                <a:spcPts val="0"/>
              </a:spcBef>
              <a:spcAft>
                <a:spcPts val="0"/>
              </a:spcAft>
              <a:buNone/>
            </a:pPr>
            <a:r>
              <a:t/>
            </a:r>
            <a:endParaRPr>
              <a:solidFill>
                <a:srgbClr val="000000"/>
              </a:solidFill>
            </a:endParaRPr>
          </a:p>
          <a:p>
            <a:pPr indent="-342900" lvl="0" marL="457200" rtl="0" algn="l">
              <a:lnSpc>
                <a:spcPct val="90000"/>
              </a:lnSpc>
              <a:spcBef>
                <a:spcPts val="0"/>
              </a:spcBef>
              <a:spcAft>
                <a:spcPts val="0"/>
              </a:spcAft>
              <a:buClr>
                <a:srgbClr val="000000"/>
              </a:buClr>
              <a:buSzPts val="1800"/>
              <a:buChar char="•"/>
            </a:pPr>
            <a:r>
              <a:rPr lang="en-US">
                <a:solidFill>
                  <a:srgbClr val="000000"/>
                </a:solidFill>
              </a:rPr>
              <a:t>Prioritize goals and provide sufficient learning opportunities </a:t>
            </a:r>
            <a:endParaRPr>
              <a:solidFill>
                <a:srgbClr val="000000"/>
              </a:solidFill>
            </a:endParaRPr>
          </a:p>
          <a:p>
            <a:pPr indent="-342900" lvl="0" marL="457200" rtl="0" algn="l">
              <a:lnSpc>
                <a:spcPct val="90000"/>
              </a:lnSpc>
              <a:spcBef>
                <a:spcPts val="0"/>
              </a:spcBef>
              <a:spcAft>
                <a:spcPts val="0"/>
              </a:spcAft>
              <a:buClr>
                <a:srgbClr val="000000"/>
              </a:buClr>
              <a:buSzPts val="1800"/>
              <a:buChar char="•"/>
            </a:pPr>
            <a:r>
              <a:rPr lang="en-US">
                <a:solidFill>
                  <a:srgbClr val="000000"/>
                </a:solidFill>
              </a:rPr>
              <a:t>Move learning outside when possible and focus on goals you might not typically teaching outdoors </a:t>
            </a:r>
            <a:endParaRPr>
              <a:solidFill>
                <a:srgbClr val="000000"/>
              </a:solidFill>
            </a:endParaRPr>
          </a:p>
          <a:p>
            <a:pPr indent="-342900" lvl="0" marL="457200" rtl="0" algn="l">
              <a:lnSpc>
                <a:spcPct val="90000"/>
              </a:lnSpc>
              <a:spcBef>
                <a:spcPts val="0"/>
              </a:spcBef>
              <a:spcAft>
                <a:spcPts val="0"/>
              </a:spcAft>
              <a:buClr>
                <a:srgbClr val="000000"/>
              </a:buClr>
              <a:buSzPts val="1800"/>
              <a:buChar char="•"/>
            </a:pPr>
            <a:r>
              <a:rPr lang="en-US">
                <a:solidFill>
                  <a:srgbClr val="000000"/>
                </a:solidFill>
              </a:rPr>
              <a:t>Use smaller groups in bigger spaces :) </a:t>
            </a:r>
            <a:endParaRPr>
              <a:solidFill>
                <a:srgbClr val="000000"/>
              </a:solidFill>
            </a:endParaRPr>
          </a:p>
          <a:p>
            <a:pPr indent="-342900" lvl="0" marL="457200" rtl="0" algn="l">
              <a:lnSpc>
                <a:spcPct val="90000"/>
              </a:lnSpc>
              <a:spcBef>
                <a:spcPts val="0"/>
              </a:spcBef>
              <a:spcAft>
                <a:spcPts val="0"/>
              </a:spcAft>
              <a:buClr>
                <a:srgbClr val="000000"/>
              </a:buClr>
              <a:buSzPts val="1800"/>
              <a:buChar char="•"/>
            </a:pPr>
            <a:r>
              <a:rPr lang="en-US">
                <a:solidFill>
                  <a:srgbClr val="000000"/>
                </a:solidFill>
              </a:rPr>
              <a:t>Remember the ratio, and give lots of lots of noncontingent reinforcement </a:t>
            </a:r>
            <a:endParaRPr>
              <a:solidFill>
                <a:srgbClr val="0000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g9ccbbe1d23_0_0"/>
          <p:cNvSpPr txBox="1"/>
          <p:nvPr>
            <p:ph type="title"/>
          </p:nvPr>
        </p:nvSpPr>
        <p:spPr>
          <a:xfrm>
            <a:off x="628650" y="365129"/>
            <a:ext cx="78867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2"/>
              </a:buClr>
              <a:buSzPts val="3240"/>
              <a:buFont typeface="Century Gothic"/>
              <a:buNone/>
            </a:pPr>
            <a:r>
              <a:rPr lang="en-US" sz="3240"/>
              <a:t>In-Person Instruction </a:t>
            </a:r>
            <a:br>
              <a:rPr lang="en-US" sz="3240"/>
            </a:br>
            <a:r>
              <a:rPr i="1" lang="en-US" sz="2640"/>
              <a:t>(with health and social distancing restrictions)</a:t>
            </a:r>
            <a:endParaRPr i="1" sz="3000"/>
          </a:p>
        </p:txBody>
      </p:sp>
      <p:sp>
        <p:nvSpPr>
          <p:cNvPr id="318" name="Google Shape;318;g9ccbbe1d23_0_0"/>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Autofit/>
          </a:bodyPr>
          <a:lstStyle/>
          <a:p>
            <a:pPr indent="0" lvl="0" marL="171450" rtl="0" algn="l">
              <a:lnSpc>
                <a:spcPct val="90000"/>
              </a:lnSpc>
              <a:spcBef>
                <a:spcPts val="0"/>
              </a:spcBef>
              <a:spcAft>
                <a:spcPts val="0"/>
              </a:spcAft>
              <a:buNone/>
            </a:pPr>
            <a:r>
              <a:t/>
            </a:r>
            <a:endParaRPr>
              <a:solidFill>
                <a:srgbClr val="FF0000"/>
              </a:solidFill>
            </a:endParaRPr>
          </a:p>
          <a:p>
            <a:pPr indent="0" lvl="0" marL="171450" rtl="0" algn="l">
              <a:lnSpc>
                <a:spcPct val="90000"/>
              </a:lnSpc>
              <a:spcBef>
                <a:spcPts val="0"/>
              </a:spcBef>
              <a:spcAft>
                <a:spcPts val="0"/>
              </a:spcAft>
              <a:buNone/>
            </a:pPr>
            <a:r>
              <a:rPr lang="en-US">
                <a:solidFill>
                  <a:srgbClr val="FF0000"/>
                </a:solidFill>
              </a:rPr>
              <a:t> </a:t>
            </a:r>
            <a:endParaRPr/>
          </a:p>
        </p:txBody>
      </p:sp>
      <p:pic>
        <p:nvPicPr>
          <p:cNvPr id="319" name="Google Shape;319;g9ccbbe1d23_0_0" title="Clip #1.mov">
            <a:hlinkClick r:id="rId3"/>
          </p:cNvPr>
          <p:cNvPicPr preferRelativeResize="0"/>
          <p:nvPr/>
        </p:nvPicPr>
        <p:blipFill>
          <a:blip r:embed="rId4">
            <a:alphaModFix/>
          </a:blip>
          <a:stretch>
            <a:fillRect/>
          </a:stretch>
        </p:blipFill>
        <p:spPr>
          <a:xfrm>
            <a:off x="2997900" y="1750975"/>
            <a:ext cx="3210125" cy="43513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pic>
        <p:nvPicPr>
          <p:cNvPr id="324" name="Google Shape;324;g9cabd0094c_1_2" title="Clip #2.mov">
            <a:hlinkClick r:id="rId3"/>
          </p:cNvPr>
          <p:cNvPicPr preferRelativeResize="0"/>
          <p:nvPr/>
        </p:nvPicPr>
        <p:blipFill>
          <a:blip r:embed="rId4">
            <a:alphaModFix/>
          </a:blip>
          <a:stretch>
            <a:fillRect/>
          </a:stretch>
        </p:blipFill>
        <p:spPr>
          <a:xfrm>
            <a:off x="678725" y="504075"/>
            <a:ext cx="7786550" cy="54917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25"/>
          <p:cNvSpPr txBox="1"/>
          <p:nvPr>
            <p:ph type="title"/>
          </p:nvPr>
        </p:nvSpPr>
        <p:spPr>
          <a:xfrm>
            <a:off x="628650" y="198975"/>
            <a:ext cx="7886700" cy="2109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2"/>
              </a:buClr>
              <a:buSzPts val="3600"/>
              <a:buFont typeface="Century Gothic"/>
              <a:buNone/>
            </a:pPr>
            <a:r>
              <a:rPr lang="en-US"/>
              <a:t>Early Childhood Education Environment Indicator #9-</a:t>
            </a:r>
            <a:endParaRPr/>
          </a:p>
          <a:p>
            <a:pPr indent="0" lvl="0" marL="0" rtl="0" algn="ctr">
              <a:lnSpc>
                <a:spcPct val="90000"/>
              </a:lnSpc>
              <a:spcBef>
                <a:spcPts val="0"/>
              </a:spcBef>
              <a:spcAft>
                <a:spcPts val="0"/>
              </a:spcAft>
              <a:buClr>
                <a:schemeClr val="accent2"/>
              </a:buClr>
              <a:buSzPts val="3600"/>
              <a:buFont typeface="Century Gothic"/>
              <a:buNone/>
            </a:pPr>
            <a:r>
              <a:rPr lang="en-US"/>
              <a:t>Culturally Responsive and Identity Affirming Practices</a:t>
            </a:r>
            <a:endParaRPr b="1">
              <a:latin typeface="Century Gothic"/>
              <a:ea typeface="Century Gothic"/>
              <a:cs typeface="Century Gothic"/>
              <a:sym typeface="Century Gothic"/>
            </a:endParaRPr>
          </a:p>
        </p:txBody>
      </p:sp>
      <p:sp>
        <p:nvSpPr>
          <p:cNvPr id="330" name="Google Shape;330;p25"/>
          <p:cNvSpPr/>
          <p:nvPr/>
        </p:nvSpPr>
        <p:spPr>
          <a:xfrm>
            <a:off x="628650" y="2785650"/>
            <a:ext cx="7886700" cy="3391500"/>
          </a:xfrm>
          <a:prstGeom prst="rect">
            <a:avLst/>
          </a:prstGeom>
          <a:noFill/>
          <a:ln>
            <a:noFill/>
          </a:ln>
        </p:spPr>
        <p:txBody>
          <a:bodyPr anchorCtr="0" anchor="t" bIns="45700" lIns="91425" spcFirstLastPara="1" rIns="91425" wrap="square" tIns="45700">
            <a:normAutofit/>
          </a:bodyPr>
          <a:lstStyle/>
          <a:p>
            <a:pPr indent="0" lvl="0" marL="0" marR="0" rtl="0" algn="ctr">
              <a:spcBef>
                <a:spcPts val="0"/>
              </a:spcBef>
              <a:spcAft>
                <a:spcPts val="0"/>
              </a:spcAft>
              <a:buNone/>
            </a:pPr>
            <a:r>
              <a:rPr b="1" lang="en-US" sz="2800" u="sng">
                <a:solidFill>
                  <a:schemeClr val="dk1"/>
                </a:solidFill>
              </a:rPr>
              <a:t>Element #</a:t>
            </a:r>
            <a:r>
              <a:rPr b="1" i="0" lang="en-US" sz="2800" u="sng" cap="none" strike="noStrike">
                <a:solidFill>
                  <a:schemeClr val="dk1"/>
                </a:solidFill>
                <a:latin typeface="Arial"/>
                <a:ea typeface="Arial"/>
                <a:cs typeface="Arial"/>
                <a:sym typeface="Arial"/>
              </a:rPr>
              <a:t>1</a:t>
            </a:r>
            <a:endParaRPr b="1" i="0" sz="2800" u="sng" cap="none" strike="noStrike">
              <a:solidFill>
                <a:schemeClr val="dk1"/>
              </a:solidFill>
              <a:latin typeface="Arial"/>
              <a:ea typeface="Arial"/>
              <a:cs typeface="Arial"/>
              <a:sym typeface="Arial"/>
            </a:endParaRPr>
          </a:p>
          <a:p>
            <a:pPr indent="0" lvl="0" marL="0" marR="0" rtl="0" algn="ctr">
              <a:spcBef>
                <a:spcPts val="0"/>
              </a:spcBef>
              <a:spcAft>
                <a:spcPts val="0"/>
              </a:spcAft>
              <a:buNone/>
            </a:pPr>
            <a:r>
              <a:t/>
            </a:r>
            <a:endParaRPr b="1" sz="2800" u="sng">
              <a:solidFill>
                <a:schemeClr val="dk1"/>
              </a:solidFill>
            </a:endParaRPr>
          </a:p>
          <a:p>
            <a:pPr indent="0" lvl="0" marL="0" marR="0" rtl="0" algn="l">
              <a:spcBef>
                <a:spcPts val="0"/>
              </a:spcBef>
              <a:spcAft>
                <a:spcPts val="0"/>
              </a:spcAft>
              <a:buNone/>
            </a:pPr>
            <a:r>
              <a:rPr b="1" i="0" lang="en-US" sz="2800" u="none" cap="none" strike="noStrike">
                <a:solidFill>
                  <a:schemeClr val="dk1"/>
                </a:solidFill>
                <a:latin typeface="Arial"/>
                <a:ea typeface="Arial"/>
                <a:cs typeface="Arial"/>
                <a:sym typeface="Arial"/>
              </a:rPr>
              <a:t>Interactions with family members and children demonstrate personal knowledge of and appreciation for the values, beliefs, and cultural norms represented by the children and families in their care.</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26"/>
          <p:cNvSpPr txBox="1"/>
          <p:nvPr>
            <p:ph type="title"/>
          </p:nvPr>
        </p:nvSpPr>
        <p:spPr>
          <a:xfrm>
            <a:off x="628650" y="365129"/>
            <a:ext cx="7886700" cy="1325563"/>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accent2"/>
              </a:buClr>
              <a:buSzPts val="3600"/>
              <a:buFont typeface="Century Gothic"/>
              <a:buNone/>
            </a:pPr>
            <a:r>
              <a:rPr lang="en-US"/>
              <a:t>Culturally Responsive and Identity Affirming Practices</a:t>
            </a:r>
            <a:endParaRPr/>
          </a:p>
        </p:txBody>
      </p:sp>
      <p:sp>
        <p:nvSpPr>
          <p:cNvPr id="336" name="Google Shape;336;p26"/>
          <p:cNvSpPr txBox="1"/>
          <p:nvPr>
            <p:ph idx="1" type="body"/>
          </p:nvPr>
        </p:nvSpPr>
        <p:spPr>
          <a:xfrm>
            <a:off x="628650" y="1445875"/>
            <a:ext cx="4173300" cy="4841700"/>
          </a:xfrm>
          <a:prstGeom prst="rect">
            <a:avLst/>
          </a:prstGeom>
          <a:noFill/>
          <a:ln>
            <a:noFill/>
          </a:ln>
        </p:spPr>
        <p:txBody>
          <a:bodyPr anchorCtr="0" anchor="t" bIns="45700" lIns="91425" spcFirstLastPara="1" rIns="91425" wrap="square" tIns="45700">
            <a:normAutofit/>
          </a:bodyPr>
          <a:lstStyle/>
          <a:p>
            <a:pPr indent="-152400" lvl="0" marL="171450" rtl="0" algn="l">
              <a:lnSpc>
                <a:spcPct val="90000"/>
              </a:lnSpc>
              <a:spcBef>
                <a:spcPts val="0"/>
              </a:spcBef>
              <a:spcAft>
                <a:spcPts val="0"/>
              </a:spcAft>
              <a:buClr>
                <a:srgbClr val="000000"/>
              </a:buClr>
              <a:buSzPts val="2400"/>
              <a:buChar char="•"/>
            </a:pPr>
            <a:r>
              <a:rPr lang="en-US" sz="2400">
                <a:solidFill>
                  <a:srgbClr val="000000"/>
                </a:solidFill>
                <a:highlight>
                  <a:srgbClr val="FFFFFF"/>
                </a:highlight>
              </a:rPr>
              <a:t>Providers learn about families, withhold judgements about family circumstances and affirm their decisions such as use of video or not, level of family engagement, etc.</a:t>
            </a:r>
            <a:endParaRPr sz="2400">
              <a:solidFill>
                <a:srgbClr val="000000"/>
              </a:solidFill>
              <a:highlight>
                <a:srgbClr val="FFFFFF"/>
              </a:highlight>
            </a:endParaRPr>
          </a:p>
          <a:p>
            <a:pPr indent="0" lvl="0" marL="171450" rtl="0" algn="l">
              <a:lnSpc>
                <a:spcPct val="90000"/>
              </a:lnSpc>
              <a:spcBef>
                <a:spcPts val="0"/>
              </a:spcBef>
              <a:spcAft>
                <a:spcPts val="0"/>
              </a:spcAft>
              <a:buNone/>
            </a:pPr>
            <a:r>
              <a:t/>
            </a:r>
            <a:endParaRPr sz="2400">
              <a:solidFill>
                <a:srgbClr val="000000"/>
              </a:solidFill>
              <a:highlight>
                <a:srgbClr val="FFFFFF"/>
              </a:highlight>
            </a:endParaRPr>
          </a:p>
          <a:p>
            <a:pPr indent="-152400" lvl="0" marL="171450" rtl="0" algn="l">
              <a:lnSpc>
                <a:spcPct val="90000"/>
              </a:lnSpc>
              <a:spcBef>
                <a:spcPts val="750"/>
              </a:spcBef>
              <a:spcAft>
                <a:spcPts val="0"/>
              </a:spcAft>
              <a:buClr>
                <a:srgbClr val="000000"/>
              </a:buClr>
              <a:buSzPts val="2400"/>
              <a:buChar char="•"/>
            </a:pPr>
            <a:r>
              <a:rPr lang="en-US" sz="2400">
                <a:solidFill>
                  <a:srgbClr val="000000"/>
                </a:solidFill>
                <a:highlight>
                  <a:srgbClr val="FFFFFF"/>
                </a:highlight>
              </a:rPr>
              <a:t>Providers make accommodations to work with family choices regarding goals, expectations, participation and supports.</a:t>
            </a:r>
            <a:endParaRPr sz="2400">
              <a:solidFill>
                <a:srgbClr val="000000"/>
              </a:solidFill>
              <a:highlight>
                <a:srgbClr val="FFFFFF"/>
              </a:highlight>
            </a:endParaRPr>
          </a:p>
        </p:txBody>
      </p:sp>
      <p:pic>
        <p:nvPicPr>
          <p:cNvPr id="337" name="Google Shape;337;p26"/>
          <p:cNvPicPr preferRelativeResize="0"/>
          <p:nvPr/>
        </p:nvPicPr>
        <p:blipFill>
          <a:blip r:embed="rId3">
            <a:alphaModFix/>
          </a:blip>
          <a:stretch>
            <a:fillRect/>
          </a:stretch>
        </p:blipFill>
        <p:spPr>
          <a:xfrm>
            <a:off x="4954350" y="1690700"/>
            <a:ext cx="4037249" cy="2692775"/>
          </a:xfrm>
          <a:prstGeom prst="rect">
            <a:avLst/>
          </a:prstGeom>
          <a:noFill/>
          <a:ln>
            <a:noFill/>
          </a:ln>
        </p:spPr>
      </p:pic>
      <p:sp>
        <p:nvSpPr>
          <p:cNvPr id="338" name="Google Shape;338;p26"/>
          <p:cNvSpPr txBox="1"/>
          <p:nvPr/>
        </p:nvSpPr>
        <p:spPr>
          <a:xfrm>
            <a:off x="5053950" y="4549900"/>
            <a:ext cx="3860100" cy="104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Photo credit: https://www.ksbw.com/article/photo-showing-2-salinas-girls-doing-homework-outside-taco-bell-goes-viral/33834659#</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27"/>
          <p:cNvSpPr txBox="1"/>
          <p:nvPr>
            <p:ph type="title"/>
          </p:nvPr>
        </p:nvSpPr>
        <p:spPr>
          <a:xfrm>
            <a:off x="628650" y="365129"/>
            <a:ext cx="7886700" cy="1325563"/>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accent2"/>
              </a:buClr>
              <a:buSzPts val="3600"/>
              <a:buFont typeface="Century Gothic"/>
              <a:buNone/>
            </a:pPr>
            <a:r>
              <a:rPr lang="en-US"/>
              <a:t>Culturally Responsive and Identity Affirming Practices</a:t>
            </a:r>
            <a:endParaRPr/>
          </a:p>
        </p:txBody>
      </p:sp>
      <p:sp>
        <p:nvSpPr>
          <p:cNvPr id="344" name="Google Shape;344;p27"/>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p>
            <a:pPr indent="-177800" lvl="0" marL="171450" rtl="0" algn="l">
              <a:lnSpc>
                <a:spcPct val="90000"/>
              </a:lnSpc>
              <a:spcBef>
                <a:spcPts val="0"/>
              </a:spcBef>
              <a:spcAft>
                <a:spcPts val="0"/>
              </a:spcAft>
              <a:buSzPts val="2800"/>
              <a:buChar char="•"/>
            </a:pPr>
            <a:r>
              <a:rPr lang="en-US">
                <a:solidFill>
                  <a:schemeClr val="dk1"/>
                </a:solidFill>
              </a:rPr>
              <a:t>Adapted from ”I Am From” Activity from </a:t>
            </a:r>
            <a:r>
              <a:rPr i="1" lang="en-US">
                <a:solidFill>
                  <a:schemeClr val="dk1"/>
                </a:solidFill>
              </a:rPr>
              <a:t>Don’t Look Away: Embracing Anti-Bias Classrooms </a:t>
            </a:r>
            <a:r>
              <a:rPr lang="en-US">
                <a:solidFill>
                  <a:schemeClr val="dk1"/>
                </a:solidFill>
              </a:rPr>
              <a:t>page 82.  </a:t>
            </a:r>
            <a:endParaRPr/>
          </a:p>
          <a:p>
            <a:pPr indent="-171450" lvl="1" marL="514350" rtl="0" algn="l">
              <a:lnSpc>
                <a:spcPct val="90000"/>
              </a:lnSpc>
              <a:spcBef>
                <a:spcPts val="0"/>
              </a:spcBef>
              <a:spcAft>
                <a:spcPts val="0"/>
              </a:spcAft>
              <a:buClr>
                <a:schemeClr val="dk1"/>
              </a:buClr>
              <a:buSzPts val="1800"/>
              <a:buChar char="•"/>
            </a:pPr>
            <a:r>
              <a:rPr lang="en-US">
                <a:solidFill>
                  <a:schemeClr val="dk1"/>
                </a:solidFill>
              </a:rPr>
              <a:t>1. Read the poem, “Where I’m From” by George Ella Lyon. Create picture board for children to follow along.</a:t>
            </a:r>
            <a:endParaRPr/>
          </a:p>
          <a:p>
            <a:pPr indent="-171450" lvl="1" marL="514350" rtl="0" algn="l">
              <a:lnSpc>
                <a:spcPct val="90000"/>
              </a:lnSpc>
              <a:spcBef>
                <a:spcPts val="0"/>
              </a:spcBef>
              <a:spcAft>
                <a:spcPts val="0"/>
              </a:spcAft>
              <a:buClr>
                <a:schemeClr val="dk1"/>
              </a:buClr>
              <a:buSzPts val="1800"/>
              <a:buChar char="•"/>
            </a:pPr>
            <a:r>
              <a:rPr lang="en-US">
                <a:solidFill>
                  <a:schemeClr val="dk1"/>
                </a:solidFill>
              </a:rPr>
              <a:t>2. Ask children and families to write their own poem with three characteristics that represent their family with food, family names, favorite books, shows, movies, and favorite activities, etc. </a:t>
            </a:r>
            <a:endParaRPr>
              <a:solidFill>
                <a:schemeClr val="dk1"/>
              </a:solidFill>
            </a:endParaRPr>
          </a:p>
          <a:p>
            <a:pPr indent="-171450" lvl="1" marL="514350" rtl="0" algn="l">
              <a:lnSpc>
                <a:spcPct val="90000"/>
              </a:lnSpc>
              <a:spcBef>
                <a:spcPts val="0"/>
              </a:spcBef>
              <a:spcAft>
                <a:spcPts val="0"/>
              </a:spcAft>
              <a:buClr>
                <a:schemeClr val="dk1"/>
              </a:buClr>
              <a:buSzPts val="1800"/>
              <a:buChar char="•"/>
            </a:pPr>
            <a:r>
              <a:rPr lang="en-US">
                <a:solidFill>
                  <a:schemeClr val="dk1"/>
                </a:solidFill>
              </a:rPr>
              <a:t>3. Celebrate all the things that make children and families different. Do this all year long. </a:t>
            </a:r>
            <a:endParaRPr/>
          </a:p>
          <a:p>
            <a:pPr indent="-19050" lvl="1" marL="514350" rtl="0" algn="l">
              <a:lnSpc>
                <a:spcPct val="90000"/>
              </a:lnSpc>
              <a:spcBef>
                <a:spcPts val="375"/>
              </a:spcBef>
              <a:spcAft>
                <a:spcPts val="0"/>
              </a:spcAft>
              <a:buSzPts val="2400"/>
              <a:buNone/>
            </a:pPr>
            <a:r>
              <a:t/>
            </a:r>
            <a:endParaRPr>
              <a:solidFill>
                <a:srgbClr val="FF000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pic>
        <p:nvPicPr>
          <p:cNvPr id="349" name="Google Shape;349;g9a5e76785a_0_87"/>
          <p:cNvPicPr preferRelativeResize="0"/>
          <p:nvPr/>
        </p:nvPicPr>
        <p:blipFill>
          <a:blip r:embed="rId3">
            <a:alphaModFix/>
          </a:blip>
          <a:stretch>
            <a:fillRect/>
          </a:stretch>
        </p:blipFill>
        <p:spPr>
          <a:xfrm>
            <a:off x="152400" y="152400"/>
            <a:ext cx="3614851" cy="5896425"/>
          </a:xfrm>
          <a:prstGeom prst="rect">
            <a:avLst/>
          </a:prstGeom>
          <a:noFill/>
          <a:ln>
            <a:noFill/>
          </a:ln>
        </p:spPr>
      </p:pic>
      <p:pic>
        <p:nvPicPr>
          <p:cNvPr id="350" name="Google Shape;350;g9a5e76785a_0_87"/>
          <p:cNvPicPr preferRelativeResize="0"/>
          <p:nvPr/>
        </p:nvPicPr>
        <p:blipFill>
          <a:blip r:embed="rId4">
            <a:alphaModFix/>
          </a:blip>
          <a:stretch>
            <a:fillRect/>
          </a:stretch>
        </p:blipFill>
        <p:spPr>
          <a:xfrm>
            <a:off x="5040700" y="152400"/>
            <a:ext cx="3690750" cy="60025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7"/>
          <p:cNvSpPr txBox="1"/>
          <p:nvPr>
            <p:ph type="title"/>
          </p:nvPr>
        </p:nvSpPr>
        <p:spPr>
          <a:xfrm>
            <a:off x="628650" y="365129"/>
            <a:ext cx="78867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2"/>
              </a:buClr>
              <a:buSzPts val="3600"/>
              <a:buFont typeface="Century Gothic"/>
              <a:buNone/>
            </a:pPr>
            <a:r>
              <a:rPr lang="en-US"/>
              <a:t>Inclusion in COVID </a:t>
            </a:r>
            <a:br>
              <a:rPr lang="en-US"/>
            </a:br>
            <a:endParaRPr/>
          </a:p>
        </p:txBody>
      </p:sp>
      <p:sp>
        <p:nvSpPr>
          <p:cNvPr id="123" name="Google Shape;123;p7"/>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p>
            <a:pPr indent="-177800" lvl="0" marL="171450" rtl="0" algn="l">
              <a:lnSpc>
                <a:spcPct val="90000"/>
              </a:lnSpc>
              <a:spcBef>
                <a:spcPts val="0"/>
              </a:spcBef>
              <a:spcAft>
                <a:spcPts val="0"/>
              </a:spcAft>
              <a:buSzPts val="2800"/>
              <a:buChar char="•"/>
            </a:pPr>
            <a:r>
              <a:rPr lang="en-US"/>
              <a:t>When LRE cannot be measured (</a:t>
            </a:r>
            <a:r>
              <a:rPr i="1" lang="en-US"/>
              <a:t>time and place</a:t>
            </a:r>
            <a:r>
              <a:rPr lang="en-US"/>
              <a:t>) because of online </a:t>
            </a:r>
            <a:r>
              <a:rPr b="1" i="1" lang="en-US"/>
              <a:t>AND</a:t>
            </a:r>
            <a:endParaRPr b="1"/>
          </a:p>
          <a:p>
            <a:pPr indent="-177800" lvl="0" marL="171450" rtl="0" algn="l">
              <a:lnSpc>
                <a:spcPct val="90000"/>
              </a:lnSpc>
              <a:spcBef>
                <a:spcPts val="750"/>
              </a:spcBef>
              <a:spcAft>
                <a:spcPts val="0"/>
              </a:spcAft>
              <a:buSzPts val="2800"/>
              <a:buChar char="•"/>
            </a:pPr>
            <a:r>
              <a:rPr lang="en-US"/>
              <a:t>When high quality inclusion (</a:t>
            </a:r>
            <a:r>
              <a:rPr i="1" lang="en-US"/>
              <a:t>characteristics and desired outcomes</a:t>
            </a:r>
            <a:r>
              <a:rPr lang="en-US"/>
              <a:t>) are difficult to plan </a:t>
            </a:r>
            <a:endParaRPr/>
          </a:p>
          <a:p>
            <a:pPr indent="-177800" lvl="0" marL="171450" rtl="0" algn="l">
              <a:lnSpc>
                <a:spcPct val="90000"/>
              </a:lnSpc>
              <a:spcBef>
                <a:spcPts val="750"/>
              </a:spcBef>
              <a:spcAft>
                <a:spcPts val="0"/>
              </a:spcAft>
              <a:buSzPts val="2800"/>
              <a:buChar char="•"/>
            </a:pPr>
            <a:r>
              <a:rPr b="1" i="1" lang="en-US"/>
              <a:t>THEN</a:t>
            </a:r>
            <a:r>
              <a:rPr i="1" lang="en-US"/>
              <a:t> </a:t>
            </a:r>
            <a:r>
              <a:rPr lang="en-US"/>
              <a:t>we turn to the use of </a:t>
            </a:r>
            <a:r>
              <a:rPr b="1" lang="en-US"/>
              <a:t>inclusive practices</a:t>
            </a:r>
            <a:r>
              <a:rPr lang="en-US"/>
              <a:t> because of their operationalized nature because they can be used regardless of instructional modality- online, hybrid or in person with health and social distancing requirements.</a:t>
            </a:r>
            <a:endParaRPr/>
          </a:p>
          <a:p>
            <a:pPr indent="0" lvl="0" marL="171450" rtl="0" algn="l">
              <a:lnSpc>
                <a:spcPct val="90000"/>
              </a:lnSpc>
              <a:spcBef>
                <a:spcPts val="750"/>
              </a:spcBef>
              <a:spcAft>
                <a:spcPts val="0"/>
              </a:spcAft>
              <a:buSzPts val="2800"/>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pic>
        <p:nvPicPr>
          <p:cNvPr id="355" name="Google Shape;355;g9a5e76785a_0_94"/>
          <p:cNvPicPr preferRelativeResize="0"/>
          <p:nvPr/>
        </p:nvPicPr>
        <p:blipFill>
          <a:blip r:embed="rId3">
            <a:alphaModFix/>
          </a:blip>
          <a:stretch>
            <a:fillRect/>
          </a:stretch>
        </p:blipFill>
        <p:spPr>
          <a:xfrm>
            <a:off x="1817300" y="205450"/>
            <a:ext cx="5650876" cy="5989301"/>
          </a:xfrm>
          <a:prstGeom prst="rect">
            <a:avLst/>
          </a:prstGeom>
          <a:noFill/>
          <a:ln>
            <a:noFill/>
          </a:ln>
        </p:spPr>
      </p:pic>
      <p:sp>
        <p:nvSpPr>
          <p:cNvPr id="356" name="Google Shape;356;g9a5e76785a_0_94"/>
          <p:cNvSpPr/>
          <p:nvPr/>
        </p:nvSpPr>
        <p:spPr>
          <a:xfrm>
            <a:off x="1366300" y="902025"/>
            <a:ext cx="2971500" cy="318300"/>
          </a:xfrm>
          <a:prstGeom prst="rightArrow">
            <a:avLst>
              <a:gd fmla="val 50000" name="adj1"/>
              <a:gd fmla="val 50000" name="adj2"/>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9a5e76785a_0_94"/>
          <p:cNvSpPr txBox="1"/>
          <p:nvPr/>
        </p:nvSpPr>
        <p:spPr>
          <a:xfrm>
            <a:off x="119375" y="278575"/>
            <a:ext cx="1180500" cy="94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child inserts pictures or draws pictures</a:t>
            </a:r>
            <a:endParaRPr/>
          </a:p>
        </p:txBody>
      </p:sp>
      <p:sp>
        <p:nvSpPr>
          <p:cNvPr id="358" name="Google Shape;358;g9a5e76785a_0_94"/>
          <p:cNvSpPr txBox="1"/>
          <p:nvPr/>
        </p:nvSpPr>
        <p:spPr>
          <a:xfrm>
            <a:off x="152400" y="1817300"/>
            <a:ext cx="1180500" cy="107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child inserts pictures or draws pictures</a:t>
            </a:r>
            <a:endParaRPr/>
          </a:p>
        </p:txBody>
      </p:sp>
      <p:sp>
        <p:nvSpPr>
          <p:cNvPr id="359" name="Google Shape;359;g9a5e76785a_0_94"/>
          <p:cNvSpPr txBox="1"/>
          <p:nvPr/>
        </p:nvSpPr>
        <p:spPr>
          <a:xfrm>
            <a:off x="119375" y="3289425"/>
            <a:ext cx="1180500" cy="100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child inserts pictures or draws pictures</a:t>
            </a:r>
            <a:endParaRPr/>
          </a:p>
        </p:txBody>
      </p:sp>
      <p:sp>
        <p:nvSpPr>
          <p:cNvPr id="360" name="Google Shape;360;g9a5e76785a_0_94"/>
          <p:cNvSpPr txBox="1"/>
          <p:nvPr/>
        </p:nvSpPr>
        <p:spPr>
          <a:xfrm>
            <a:off x="46475" y="4967300"/>
            <a:ext cx="1180500" cy="107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child inserts pictures or draws pictures</a:t>
            </a:r>
            <a:endParaRPr/>
          </a:p>
        </p:txBody>
      </p:sp>
      <p:sp>
        <p:nvSpPr>
          <p:cNvPr id="361" name="Google Shape;361;g9a5e76785a_0_94"/>
          <p:cNvSpPr/>
          <p:nvPr/>
        </p:nvSpPr>
        <p:spPr>
          <a:xfrm>
            <a:off x="1034675" y="2573400"/>
            <a:ext cx="2440800" cy="318300"/>
          </a:xfrm>
          <a:prstGeom prst="rightArrow">
            <a:avLst>
              <a:gd fmla="val 50000" name="adj1"/>
              <a:gd fmla="val 50000" name="adj2"/>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g9a5e76785a_0_94"/>
          <p:cNvSpPr/>
          <p:nvPr/>
        </p:nvSpPr>
        <p:spPr>
          <a:xfrm>
            <a:off x="968350" y="3979425"/>
            <a:ext cx="2307900" cy="318300"/>
          </a:xfrm>
          <a:prstGeom prst="rightArrow">
            <a:avLst>
              <a:gd fmla="val 50000" name="adj1"/>
              <a:gd fmla="val 50000" name="adj2"/>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g9a5e76785a_0_94"/>
          <p:cNvSpPr/>
          <p:nvPr/>
        </p:nvSpPr>
        <p:spPr>
          <a:xfrm>
            <a:off x="902075" y="5650900"/>
            <a:ext cx="2706000" cy="318300"/>
          </a:xfrm>
          <a:prstGeom prst="rightArrow">
            <a:avLst>
              <a:gd fmla="val 50000" name="adj1"/>
              <a:gd fmla="val 50000" name="adj2"/>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28"/>
          <p:cNvSpPr txBox="1"/>
          <p:nvPr>
            <p:ph type="title"/>
          </p:nvPr>
        </p:nvSpPr>
        <p:spPr>
          <a:xfrm>
            <a:off x="628650" y="365129"/>
            <a:ext cx="7886700" cy="1325563"/>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accent2"/>
              </a:buClr>
              <a:buSzPts val="3600"/>
              <a:buFont typeface="Century Gothic"/>
              <a:buNone/>
            </a:pPr>
            <a:r>
              <a:rPr lang="en-US"/>
              <a:t>Culturally Responsive and Identity Affirming Practices</a:t>
            </a:r>
            <a:endParaRPr/>
          </a:p>
        </p:txBody>
      </p:sp>
      <p:sp>
        <p:nvSpPr>
          <p:cNvPr id="369" name="Google Shape;369;p28"/>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p>
            <a:pPr indent="-177800" lvl="0" marL="171450" rtl="0" algn="l">
              <a:lnSpc>
                <a:spcPct val="90000"/>
              </a:lnSpc>
              <a:spcBef>
                <a:spcPts val="0"/>
              </a:spcBef>
              <a:spcAft>
                <a:spcPts val="0"/>
              </a:spcAft>
              <a:buSzPts val="2800"/>
              <a:buChar char="•"/>
            </a:pPr>
            <a:r>
              <a:rPr lang="en-US"/>
              <a:t>Adapted from </a:t>
            </a:r>
            <a:r>
              <a:rPr i="1" lang="en-US"/>
              <a:t>Don’t Look Away: Embracing Anti-Bias Classrooms </a:t>
            </a:r>
            <a:r>
              <a:rPr lang="en-US"/>
              <a:t>page 102.</a:t>
            </a:r>
            <a:endParaRPr/>
          </a:p>
          <a:p>
            <a:pPr indent="0" lvl="0" marL="514350" rtl="0" algn="l">
              <a:lnSpc>
                <a:spcPct val="90000"/>
              </a:lnSpc>
              <a:spcBef>
                <a:spcPts val="375"/>
              </a:spcBef>
              <a:spcAft>
                <a:spcPts val="0"/>
              </a:spcAft>
              <a:buNone/>
            </a:pPr>
            <a:r>
              <a:t/>
            </a:r>
            <a:endParaRPr/>
          </a:p>
          <a:p>
            <a:pPr indent="-171450" lvl="1" marL="514350" rtl="0" algn="l">
              <a:lnSpc>
                <a:spcPct val="90000"/>
              </a:lnSpc>
              <a:spcBef>
                <a:spcPts val="375"/>
              </a:spcBef>
              <a:spcAft>
                <a:spcPts val="0"/>
              </a:spcAft>
              <a:buSzPts val="2400"/>
              <a:buChar char="•"/>
            </a:pPr>
            <a:r>
              <a:rPr lang="en-US"/>
              <a:t>Evaluate:</a:t>
            </a:r>
            <a:endParaRPr/>
          </a:p>
          <a:p>
            <a:pPr indent="-228600" lvl="2" marL="857250" rtl="0" algn="l">
              <a:lnSpc>
                <a:spcPct val="90000"/>
              </a:lnSpc>
              <a:spcBef>
                <a:spcPts val="375"/>
              </a:spcBef>
              <a:spcAft>
                <a:spcPts val="0"/>
              </a:spcAft>
              <a:buSzPts val="2700"/>
              <a:buChar char="•"/>
            </a:pPr>
            <a:r>
              <a:rPr lang="en-US" sz="2100"/>
              <a:t>classroom learning spaces</a:t>
            </a:r>
            <a:endParaRPr sz="2100"/>
          </a:p>
          <a:p>
            <a:pPr indent="-228600" lvl="2" marL="857250" rtl="0" algn="l">
              <a:lnSpc>
                <a:spcPct val="90000"/>
              </a:lnSpc>
              <a:spcBef>
                <a:spcPts val="375"/>
              </a:spcBef>
              <a:spcAft>
                <a:spcPts val="0"/>
              </a:spcAft>
              <a:buSzPts val="2700"/>
              <a:buChar char="•"/>
            </a:pPr>
            <a:r>
              <a:rPr lang="en-US" sz="2100"/>
              <a:t>curricular activities and routines </a:t>
            </a:r>
            <a:endParaRPr sz="2100"/>
          </a:p>
          <a:p>
            <a:pPr indent="-228600" lvl="2" marL="857250" rtl="0" algn="l">
              <a:lnSpc>
                <a:spcPct val="90000"/>
              </a:lnSpc>
              <a:spcBef>
                <a:spcPts val="375"/>
              </a:spcBef>
              <a:spcAft>
                <a:spcPts val="0"/>
              </a:spcAft>
              <a:buSzPts val="2700"/>
              <a:buChar char="•"/>
            </a:pPr>
            <a:r>
              <a:rPr lang="en-US" sz="2100"/>
              <a:t>communication with families </a:t>
            </a:r>
            <a:endParaRPr sz="2100"/>
          </a:p>
          <a:p>
            <a:pPr indent="-228600" lvl="2" marL="857250" rtl="0" algn="l">
              <a:lnSpc>
                <a:spcPct val="90000"/>
              </a:lnSpc>
              <a:spcBef>
                <a:spcPts val="375"/>
              </a:spcBef>
              <a:spcAft>
                <a:spcPts val="0"/>
              </a:spcAft>
              <a:buSzPts val="2700"/>
              <a:buChar char="•"/>
            </a:pPr>
            <a:r>
              <a:rPr lang="en-US" sz="2100"/>
              <a:t>program activities </a:t>
            </a:r>
            <a:endParaRPr sz="2100"/>
          </a:p>
          <a:p>
            <a:pPr indent="-190500" lvl="2" marL="857250" rtl="0" algn="l">
              <a:lnSpc>
                <a:spcPct val="90000"/>
              </a:lnSpc>
              <a:spcBef>
                <a:spcPts val="375"/>
              </a:spcBef>
              <a:spcAft>
                <a:spcPts val="0"/>
              </a:spcAft>
              <a:buSzPts val="2100"/>
              <a:buChar char="•"/>
            </a:pPr>
            <a:r>
              <a:rPr lang="en-US" sz="2100"/>
              <a:t>etc. ...</a:t>
            </a:r>
            <a:endParaRPr sz="2100"/>
          </a:p>
          <a:p>
            <a:pPr indent="0" lvl="0" marL="0" rtl="0" algn="l">
              <a:lnSpc>
                <a:spcPct val="90000"/>
              </a:lnSpc>
              <a:spcBef>
                <a:spcPts val="375"/>
              </a:spcBef>
              <a:spcAft>
                <a:spcPts val="0"/>
              </a:spcAft>
              <a:buNone/>
            </a:pPr>
            <a:r>
              <a:rPr lang="en-US">
                <a:solidFill>
                  <a:srgbClr val="FF0000"/>
                </a:solidFill>
              </a:rPr>
              <a:t> </a:t>
            </a:r>
            <a:endParaRPr/>
          </a:p>
          <a:p>
            <a:pPr indent="-57150" lvl="2" marL="857250" rtl="0" algn="l">
              <a:lnSpc>
                <a:spcPct val="90000"/>
              </a:lnSpc>
              <a:spcBef>
                <a:spcPts val="375"/>
              </a:spcBef>
              <a:spcAft>
                <a:spcPts val="0"/>
              </a:spcAft>
              <a:buSzPts val="1800"/>
              <a:buNone/>
            </a:pPr>
            <a:r>
              <a:t/>
            </a:r>
            <a:endParaRPr>
              <a:solidFill>
                <a:srgbClr val="FF0000"/>
              </a:solidFill>
            </a:endParaRPr>
          </a:p>
          <a:p>
            <a:pPr indent="-57150" lvl="2" marL="857250" rtl="0" algn="l">
              <a:lnSpc>
                <a:spcPct val="90000"/>
              </a:lnSpc>
              <a:spcBef>
                <a:spcPts val="375"/>
              </a:spcBef>
              <a:spcAft>
                <a:spcPts val="0"/>
              </a:spcAft>
              <a:buSzPts val="1800"/>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g9a5e76785a_0_98"/>
          <p:cNvSpPr txBox="1"/>
          <p:nvPr/>
        </p:nvSpPr>
        <p:spPr>
          <a:xfrm>
            <a:off x="0" y="265300"/>
            <a:ext cx="8662200" cy="16317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375"/>
              </a:spcBef>
              <a:spcAft>
                <a:spcPts val="0"/>
              </a:spcAft>
              <a:buNone/>
            </a:pPr>
            <a:r>
              <a:rPr b="1" lang="en-US" sz="3000">
                <a:solidFill>
                  <a:schemeClr val="dk2"/>
                </a:solidFill>
              </a:rPr>
              <a:t>Do </a:t>
            </a:r>
            <a:r>
              <a:rPr b="1" i="1" lang="en-US" sz="3000">
                <a:solidFill>
                  <a:srgbClr val="0000FF"/>
                </a:solidFill>
              </a:rPr>
              <a:t>learning activities, materials,</a:t>
            </a:r>
            <a:r>
              <a:rPr b="1" i="1" lang="en-US" sz="3000">
                <a:solidFill>
                  <a:schemeClr val="dk2"/>
                </a:solidFill>
              </a:rPr>
              <a:t> </a:t>
            </a:r>
            <a:r>
              <a:rPr b="1" i="1" lang="en-US" sz="3000">
                <a:solidFill>
                  <a:srgbClr val="0000FF"/>
                </a:solidFill>
              </a:rPr>
              <a:t>and</a:t>
            </a:r>
            <a:r>
              <a:rPr b="1" i="1" lang="en-US" sz="3000">
                <a:solidFill>
                  <a:schemeClr val="dk2"/>
                </a:solidFill>
              </a:rPr>
              <a:t> </a:t>
            </a:r>
            <a:r>
              <a:rPr b="1" i="1" lang="en-US" sz="3000">
                <a:solidFill>
                  <a:srgbClr val="0000FF"/>
                </a:solidFill>
              </a:rPr>
              <a:t>policies</a:t>
            </a:r>
            <a:r>
              <a:rPr b="1" i="1" lang="en-US" sz="3000">
                <a:solidFill>
                  <a:schemeClr val="dk2"/>
                </a:solidFill>
              </a:rPr>
              <a:t> </a:t>
            </a:r>
            <a:r>
              <a:rPr b="1" lang="en-US" sz="3000">
                <a:solidFill>
                  <a:schemeClr val="dk2"/>
                </a:solidFill>
              </a:rPr>
              <a:t>reflect white culture or anti-Blackness?</a:t>
            </a:r>
            <a:endParaRPr b="1" sz="3000">
              <a:solidFill>
                <a:schemeClr val="dk2"/>
              </a:solidFill>
            </a:endParaRPr>
          </a:p>
          <a:p>
            <a:pPr indent="0" lvl="0" marL="0" rtl="0" algn="ctr">
              <a:lnSpc>
                <a:spcPct val="90000"/>
              </a:lnSpc>
              <a:spcBef>
                <a:spcPts val="375"/>
              </a:spcBef>
              <a:spcAft>
                <a:spcPts val="0"/>
              </a:spcAft>
              <a:buNone/>
            </a:pPr>
            <a:r>
              <a:rPr b="1" lang="en-US" sz="3000">
                <a:solidFill>
                  <a:schemeClr val="dk2"/>
                </a:solidFill>
              </a:rPr>
              <a:t>How so? If not, why not?</a:t>
            </a:r>
            <a:endParaRPr b="1" sz="3000"/>
          </a:p>
        </p:txBody>
      </p:sp>
      <p:sp>
        <p:nvSpPr>
          <p:cNvPr id="375" name="Google Shape;375;g9a5e76785a_0_98"/>
          <p:cNvSpPr txBox="1"/>
          <p:nvPr/>
        </p:nvSpPr>
        <p:spPr>
          <a:xfrm>
            <a:off x="700750" y="1897000"/>
            <a:ext cx="7961400" cy="4257900"/>
          </a:xfrm>
          <a:prstGeom prst="rect">
            <a:avLst/>
          </a:prstGeom>
          <a:noFill/>
          <a:ln>
            <a:noFill/>
          </a:ln>
        </p:spPr>
        <p:txBody>
          <a:bodyPr anchorCtr="0" anchor="t" bIns="91425" lIns="91425" spcFirstLastPara="1" rIns="91425" wrap="square" tIns="91425">
            <a:noAutofit/>
          </a:bodyPr>
          <a:lstStyle/>
          <a:p>
            <a:pPr indent="-387350" lvl="0" marL="457200" rtl="0" algn="l">
              <a:spcBef>
                <a:spcPts val="0"/>
              </a:spcBef>
              <a:spcAft>
                <a:spcPts val="0"/>
              </a:spcAft>
              <a:buSzPts val="2500"/>
              <a:buChar char="●"/>
            </a:pPr>
            <a:r>
              <a:rPr lang="en-US" sz="2500"/>
              <a:t>Be flexible. Allow for multiple types of responses. </a:t>
            </a:r>
            <a:endParaRPr sz="2500"/>
          </a:p>
          <a:p>
            <a:pPr indent="-387350" lvl="0" marL="457200" rtl="0" algn="l">
              <a:spcBef>
                <a:spcPts val="0"/>
              </a:spcBef>
              <a:spcAft>
                <a:spcPts val="0"/>
              </a:spcAft>
              <a:buSzPts val="2500"/>
              <a:buChar char="●"/>
            </a:pPr>
            <a:r>
              <a:rPr lang="en-US" sz="2500"/>
              <a:t>Recognize that the ways you might have operated are not anti-racist. </a:t>
            </a:r>
            <a:endParaRPr sz="2500"/>
          </a:p>
          <a:p>
            <a:pPr indent="-387350" lvl="0" marL="457200" rtl="0" algn="l">
              <a:spcBef>
                <a:spcPts val="0"/>
              </a:spcBef>
              <a:spcAft>
                <a:spcPts val="0"/>
              </a:spcAft>
              <a:buSzPts val="2500"/>
              <a:buChar char="●"/>
            </a:pPr>
            <a:r>
              <a:rPr lang="en-US" sz="2500"/>
              <a:t>Use m</a:t>
            </a:r>
            <a:r>
              <a:rPr lang="en-US" sz="2500"/>
              <a:t>ultiple modes of communication with families.</a:t>
            </a:r>
            <a:endParaRPr sz="2500"/>
          </a:p>
          <a:p>
            <a:pPr indent="-387350" lvl="0" marL="457200" rtl="0" algn="l">
              <a:spcBef>
                <a:spcPts val="0"/>
              </a:spcBef>
              <a:spcAft>
                <a:spcPts val="0"/>
              </a:spcAft>
              <a:buSzPts val="2500"/>
              <a:buChar char="●"/>
            </a:pPr>
            <a:r>
              <a:rPr lang="en-US" sz="2500"/>
              <a:t>Assume competence of families.</a:t>
            </a:r>
            <a:endParaRPr sz="2500"/>
          </a:p>
          <a:p>
            <a:pPr indent="-387350" lvl="0" marL="457200" rtl="0" algn="l">
              <a:spcBef>
                <a:spcPts val="0"/>
              </a:spcBef>
              <a:spcAft>
                <a:spcPts val="0"/>
              </a:spcAft>
              <a:buSzPts val="2500"/>
              <a:buChar char="●"/>
            </a:pPr>
            <a:r>
              <a:rPr lang="en-US" sz="2500"/>
              <a:t>Accurately represent cultures of children with toys, books, visuals, etc.</a:t>
            </a:r>
            <a:endParaRPr sz="2500"/>
          </a:p>
          <a:p>
            <a:pPr indent="-387350" lvl="0" marL="457200" rtl="0" algn="l">
              <a:spcBef>
                <a:spcPts val="0"/>
              </a:spcBef>
              <a:spcAft>
                <a:spcPts val="0"/>
              </a:spcAft>
              <a:buSzPts val="2500"/>
              <a:buChar char="●"/>
            </a:pPr>
            <a:r>
              <a:rPr lang="en-US" sz="2500"/>
              <a:t>Use continuous non-contingent reinforcement </a:t>
            </a:r>
            <a:r>
              <a:rPr i="1" lang="en-US" sz="2500"/>
              <a:t>all day, every day</a:t>
            </a:r>
            <a:r>
              <a:rPr lang="en-US" sz="2500"/>
              <a:t> in a way that is equitable. Monitor and make changes. </a:t>
            </a:r>
            <a:endParaRPr sz="25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5"/>
                                        </p:tgtEl>
                                        <p:attrNameLst>
                                          <p:attrName>style.visibility</p:attrName>
                                        </p:attrNameLst>
                                      </p:cBhvr>
                                      <p:to>
                                        <p:strVal val="visible"/>
                                      </p:to>
                                    </p:set>
                                    <p:animEffect filter="fade" transition="in">
                                      <p:cBhvr>
                                        <p:cTn dur="1000"/>
                                        <p:tgtEl>
                                          <p:spTgt spid="3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pic>
        <p:nvPicPr>
          <p:cNvPr id="380" name="Google Shape;380;g9cabd0094c_6_0"/>
          <p:cNvPicPr preferRelativeResize="0"/>
          <p:nvPr/>
        </p:nvPicPr>
        <p:blipFill>
          <a:blip r:embed="rId3">
            <a:alphaModFix/>
          </a:blip>
          <a:stretch>
            <a:fillRect/>
          </a:stretch>
        </p:blipFill>
        <p:spPr>
          <a:xfrm>
            <a:off x="437750" y="1896900"/>
            <a:ext cx="2692800" cy="2573400"/>
          </a:xfrm>
          <a:prstGeom prst="rect">
            <a:avLst/>
          </a:prstGeom>
          <a:noFill/>
          <a:ln>
            <a:noFill/>
          </a:ln>
        </p:spPr>
      </p:pic>
      <p:sp>
        <p:nvSpPr>
          <p:cNvPr id="381" name="Google Shape;381;g9cabd0094c_6_0"/>
          <p:cNvSpPr txBox="1"/>
          <p:nvPr>
            <p:ph type="title"/>
          </p:nvPr>
        </p:nvSpPr>
        <p:spPr>
          <a:xfrm>
            <a:off x="628650" y="365126"/>
            <a:ext cx="7886700" cy="10143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Inclusion</a:t>
            </a:r>
            <a:endParaRPr/>
          </a:p>
        </p:txBody>
      </p:sp>
      <p:sp>
        <p:nvSpPr>
          <p:cNvPr id="382" name="Google Shape;382;g9cabd0094c_6_0"/>
          <p:cNvSpPr txBox="1"/>
          <p:nvPr>
            <p:ph idx="2" type="body"/>
          </p:nvPr>
        </p:nvSpPr>
        <p:spPr>
          <a:xfrm>
            <a:off x="3488700" y="1379550"/>
            <a:ext cx="5319000" cy="3727500"/>
          </a:xfrm>
          <a:prstGeom prst="rect">
            <a:avLst/>
          </a:prstGeom>
        </p:spPr>
        <p:txBody>
          <a:bodyPr anchorCtr="0" anchor="t" bIns="45700" lIns="91425" spcFirstLastPara="1" rIns="91425" wrap="square" tIns="45700">
            <a:noAutofit/>
          </a:bodyPr>
          <a:lstStyle/>
          <a:p>
            <a:pPr indent="-381000" lvl="0" marL="457200" rtl="0" algn="l">
              <a:spcBef>
                <a:spcPts val="750"/>
              </a:spcBef>
              <a:spcAft>
                <a:spcPts val="0"/>
              </a:spcAft>
              <a:buSzPts val="2400"/>
              <a:buChar char="•"/>
            </a:pPr>
            <a:r>
              <a:rPr lang="en-US" sz="2400"/>
              <a:t>It is </a:t>
            </a:r>
            <a:r>
              <a:rPr b="1" i="1" lang="en-US" sz="2400"/>
              <a:t>not</a:t>
            </a:r>
            <a:r>
              <a:rPr lang="en-US" sz="2400"/>
              <a:t> a place, it is </a:t>
            </a:r>
            <a:r>
              <a:rPr b="1" i="1" lang="en-US" sz="2400"/>
              <a:t>everywhere</a:t>
            </a:r>
            <a:r>
              <a:rPr lang="en-US" sz="2400"/>
              <a:t>.</a:t>
            </a:r>
            <a:endParaRPr sz="2400"/>
          </a:p>
          <a:p>
            <a:pPr indent="-381000" lvl="0" marL="457200" rtl="0" algn="l">
              <a:spcBef>
                <a:spcPts val="0"/>
              </a:spcBef>
              <a:spcAft>
                <a:spcPts val="0"/>
              </a:spcAft>
              <a:buSzPts val="2400"/>
              <a:buChar char="•"/>
            </a:pPr>
            <a:r>
              <a:rPr lang="en-US" sz="2400"/>
              <a:t>It begins with families in a reciprocal belonging place with providers.</a:t>
            </a:r>
            <a:endParaRPr sz="2400"/>
          </a:p>
          <a:p>
            <a:pPr indent="-381000" lvl="0" marL="457200" rtl="0" algn="l">
              <a:spcBef>
                <a:spcPts val="0"/>
              </a:spcBef>
              <a:spcAft>
                <a:spcPts val="0"/>
              </a:spcAft>
              <a:buSzPts val="2400"/>
              <a:buChar char="•"/>
            </a:pPr>
            <a:r>
              <a:rPr lang="en-US" sz="2400"/>
              <a:t>It demands responsiveness to family diversity in all of its manifestations.</a:t>
            </a:r>
            <a:endParaRPr sz="2400"/>
          </a:p>
          <a:p>
            <a:pPr indent="-381000" lvl="0" marL="457200" rtl="0" algn="l">
              <a:spcBef>
                <a:spcPts val="0"/>
              </a:spcBef>
              <a:spcAft>
                <a:spcPts val="0"/>
              </a:spcAft>
              <a:buSzPts val="2400"/>
              <a:buChar char="•"/>
            </a:pPr>
            <a:r>
              <a:rPr lang="en-US" sz="2400"/>
              <a:t>It demands quality implementation at the classroom, program, community and state level.</a:t>
            </a:r>
            <a:endParaRPr sz="2400"/>
          </a:p>
          <a:p>
            <a:pPr indent="0" lvl="0" marL="0" rtl="0" algn="l">
              <a:spcBef>
                <a:spcPts val="750"/>
              </a:spcBef>
              <a:spcAft>
                <a:spcPts val="0"/>
              </a:spcAft>
              <a:buNone/>
            </a:pPr>
            <a:r>
              <a:t/>
            </a:r>
            <a:endParaRPr sz="2400"/>
          </a:p>
        </p:txBody>
      </p:sp>
      <p:sp>
        <p:nvSpPr>
          <p:cNvPr id="383" name="Google Shape;383;g9cabd0094c_6_0"/>
          <p:cNvSpPr txBox="1"/>
          <p:nvPr/>
        </p:nvSpPr>
        <p:spPr>
          <a:xfrm>
            <a:off x="437750" y="5173350"/>
            <a:ext cx="8330400" cy="108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t>Go to ECTA.org https://ectacenter.org/topics/inclusion/indicators.asp</a:t>
            </a:r>
            <a:endParaRPr b="1" sz="240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g9cb6512469_0_19"/>
          <p:cNvSpPr txBox="1"/>
          <p:nvPr>
            <p:ph type="title"/>
          </p:nvPr>
        </p:nvSpPr>
        <p:spPr>
          <a:xfrm>
            <a:off x="628650" y="365129"/>
            <a:ext cx="7886700" cy="132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Thank You</a:t>
            </a:r>
            <a:endParaRPr/>
          </a:p>
        </p:txBody>
      </p:sp>
      <p:pic>
        <p:nvPicPr>
          <p:cNvPr id="389" name="Google Shape;389;g9cb6512469_0_19"/>
          <p:cNvPicPr preferRelativeResize="0"/>
          <p:nvPr/>
        </p:nvPicPr>
        <p:blipFill>
          <a:blip r:embed="rId3">
            <a:alphaModFix/>
          </a:blip>
          <a:stretch>
            <a:fillRect/>
          </a:stretch>
        </p:blipFill>
        <p:spPr>
          <a:xfrm>
            <a:off x="504075" y="1618325"/>
            <a:ext cx="4894776" cy="42713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8"/>
          <p:cNvSpPr txBox="1"/>
          <p:nvPr>
            <p:ph type="title"/>
          </p:nvPr>
        </p:nvSpPr>
        <p:spPr>
          <a:xfrm>
            <a:off x="623888" y="1709745"/>
            <a:ext cx="7886700" cy="285273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accent2"/>
              </a:buClr>
              <a:buSzPts val="4050"/>
              <a:buFont typeface="Century Gothic"/>
              <a:buNone/>
            </a:pPr>
            <a:br>
              <a:rPr lang="en-US" sz="4050"/>
            </a:br>
            <a:br>
              <a:rPr lang="en-US" sz="4050"/>
            </a:br>
            <a:r>
              <a:rPr lang="en-US" sz="4050"/>
              <a:t>Key Early Childhood Education Environment (ECEE) Indicators to Support Inclusion (regardless of instructional modality)</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9"/>
          <p:cNvSpPr txBox="1"/>
          <p:nvPr>
            <p:ph type="title"/>
          </p:nvPr>
        </p:nvSpPr>
        <p:spPr>
          <a:xfrm>
            <a:off x="628650" y="365129"/>
            <a:ext cx="78867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2"/>
              </a:buClr>
              <a:buSzPts val="3600"/>
              <a:buFont typeface="Century Gothic"/>
              <a:buNone/>
            </a:pPr>
            <a:r>
              <a:rPr lang="en-US"/>
              <a:t>From the ECTA Homepage</a:t>
            </a:r>
            <a:endParaRPr/>
          </a:p>
        </p:txBody>
      </p:sp>
      <p:pic>
        <p:nvPicPr>
          <p:cNvPr descr="A screenshot of a cell phone&#10;&#10;Description automatically generated" id="134" name="Google Shape;134;p9"/>
          <p:cNvPicPr preferRelativeResize="0"/>
          <p:nvPr/>
        </p:nvPicPr>
        <p:blipFill rotWithShape="1">
          <a:blip r:embed="rId3">
            <a:alphaModFix/>
          </a:blip>
          <a:srcRect b="0" l="0" r="0" t="0"/>
          <a:stretch/>
        </p:blipFill>
        <p:spPr>
          <a:xfrm>
            <a:off x="379140" y="1828800"/>
            <a:ext cx="8441475" cy="4402638"/>
          </a:xfrm>
          <a:prstGeom prst="rect">
            <a:avLst/>
          </a:prstGeom>
          <a:noFill/>
          <a:ln>
            <a:noFill/>
          </a:ln>
        </p:spPr>
      </p:pic>
      <p:sp>
        <p:nvSpPr>
          <p:cNvPr id="135" name="Google Shape;135;p9"/>
          <p:cNvSpPr/>
          <p:nvPr/>
        </p:nvSpPr>
        <p:spPr>
          <a:xfrm rot="-10314706">
            <a:off x="2685722" y="4388027"/>
            <a:ext cx="1900325" cy="325802"/>
          </a:xfrm>
          <a:prstGeom prst="rightArrow">
            <a:avLst>
              <a:gd fmla="val 55177" name="adj1"/>
              <a:gd fmla="val 50000" name="adj2"/>
            </a:avLst>
          </a:prstGeom>
          <a:solidFill>
            <a:schemeClr val="accent1"/>
          </a:solidFill>
          <a:ln cap="flat" cmpd="sng" w="12700">
            <a:solidFill>
              <a:srgbClr val="9F481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pic>
        <p:nvPicPr>
          <p:cNvPr descr="A screenshot of a cell phone&#10;&#10;Description automatically generated" id="140" name="Google Shape;140;p10"/>
          <p:cNvPicPr preferRelativeResize="0"/>
          <p:nvPr/>
        </p:nvPicPr>
        <p:blipFill rotWithShape="1">
          <a:blip r:embed="rId3">
            <a:alphaModFix/>
          </a:blip>
          <a:srcRect b="0" l="0" r="0" t="0"/>
          <a:stretch/>
        </p:blipFill>
        <p:spPr>
          <a:xfrm>
            <a:off x="0" y="462833"/>
            <a:ext cx="9144000" cy="5664704"/>
          </a:xfrm>
          <a:prstGeom prst="rect">
            <a:avLst/>
          </a:prstGeom>
          <a:noFill/>
          <a:ln>
            <a:noFill/>
          </a:ln>
        </p:spPr>
      </p:pic>
      <p:sp>
        <p:nvSpPr>
          <p:cNvPr id="141" name="Google Shape;141;p10"/>
          <p:cNvSpPr/>
          <p:nvPr/>
        </p:nvSpPr>
        <p:spPr>
          <a:xfrm>
            <a:off x="6568068" y="2821260"/>
            <a:ext cx="479503" cy="2107580"/>
          </a:xfrm>
          <a:prstGeom prst="downArrow">
            <a:avLst>
              <a:gd fmla="val 50000" name="adj1"/>
              <a:gd fmla="val 50000" name="adj2"/>
            </a:avLst>
          </a:prstGeom>
          <a:solidFill>
            <a:schemeClr val="accent1"/>
          </a:solidFill>
          <a:ln cap="flat" cmpd="sng" w="12700">
            <a:solidFill>
              <a:srgbClr val="9F481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descr="A screenshot of a social media post&#10;&#10;Description automatically generated" id="146" name="Google Shape;146;p11"/>
          <p:cNvPicPr preferRelativeResize="0"/>
          <p:nvPr/>
        </p:nvPicPr>
        <p:blipFill rotWithShape="1">
          <a:blip r:embed="rId3">
            <a:alphaModFix/>
          </a:blip>
          <a:srcRect b="0" l="0" r="0" t="0"/>
          <a:stretch/>
        </p:blipFill>
        <p:spPr>
          <a:xfrm>
            <a:off x="127372" y="0"/>
            <a:ext cx="8889255" cy="6858000"/>
          </a:xfrm>
          <a:prstGeom prst="rect">
            <a:avLst/>
          </a:prstGeom>
          <a:noFill/>
          <a:ln>
            <a:noFill/>
          </a:ln>
        </p:spPr>
      </p:pic>
      <p:sp>
        <p:nvSpPr>
          <p:cNvPr id="147" name="Google Shape;147;p11"/>
          <p:cNvSpPr/>
          <p:nvPr/>
        </p:nvSpPr>
        <p:spPr>
          <a:xfrm>
            <a:off x="4404732" y="1059366"/>
            <a:ext cx="446048" cy="1940312"/>
          </a:xfrm>
          <a:prstGeom prst="downArrow">
            <a:avLst>
              <a:gd fmla="val 50000" name="adj1"/>
              <a:gd fmla="val 50000" name="adj2"/>
            </a:avLst>
          </a:prstGeom>
          <a:solidFill>
            <a:schemeClr val="accent1"/>
          </a:solidFill>
          <a:ln cap="flat" cmpd="sng" w="12700">
            <a:solidFill>
              <a:srgbClr val="9F481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descr="A screenshot of a social media post&#10;&#10;Description automatically generated" id="152" name="Google Shape;152;p12"/>
          <p:cNvPicPr preferRelativeResize="0"/>
          <p:nvPr/>
        </p:nvPicPr>
        <p:blipFill rotWithShape="1">
          <a:blip r:embed="rId3">
            <a:alphaModFix/>
          </a:blip>
          <a:srcRect b="0" l="0" r="0" t="0"/>
          <a:stretch/>
        </p:blipFill>
        <p:spPr>
          <a:xfrm>
            <a:off x="602328" y="0"/>
            <a:ext cx="7939344" cy="6858000"/>
          </a:xfrm>
          <a:prstGeom prst="rect">
            <a:avLst/>
          </a:prstGeom>
          <a:noFill/>
          <a:ln>
            <a:noFill/>
          </a:ln>
        </p:spPr>
      </p:pic>
      <p:sp>
        <p:nvSpPr>
          <p:cNvPr id="153" name="Google Shape;153;p12"/>
          <p:cNvSpPr/>
          <p:nvPr/>
        </p:nvSpPr>
        <p:spPr>
          <a:xfrm>
            <a:off x="602328" y="1371600"/>
            <a:ext cx="512956" cy="2910468"/>
          </a:xfrm>
          <a:prstGeom prst="downArrow">
            <a:avLst>
              <a:gd fmla="val 50000" name="adj1"/>
              <a:gd fmla="val 50000" name="adj2"/>
            </a:avLst>
          </a:prstGeom>
          <a:solidFill>
            <a:schemeClr val="accent1"/>
          </a:solidFill>
          <a:ln cap="flat" cmpd="sng" w="12700">
            <a:solidFill>
              <a:srgbClr val="9F481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NCPMI">
      <a:dk1>
        <a:srgbClr val="000000"/>
      </a:dk1>
      <a:lt1>
        <a:srgbClr val="FFFFFF"/>
      </a:lt1>
      <a:dk2>
        <a:srgbClr val="2B3D50"/>
      </a:dk2>
      <a:lt2>
        <a:srgbClr val="E7E6E6"/>
      </a:lt2>
      <a:accent1>
        <a:srgbClr val="DB6327"/>
      </a:accent1>
      <a:accent2>
        <a:srgbClr val="008EA9"/>
      </a:accent2>
      <a:accent3>
        <a:srgbClr val="A5A5A5"/>
      </a:accent3>
      <a:accent4>
        <a:srgbClr val="75BD43"/>
      </a:accent4>
      <a:accent5>
        <a:srgbClr val="FFD100"/>
      </a:accent5>
      <a:accent6>
        <a:srgbClr val="2B3D50"/>
      </a:accent6>
      <a:hlink>
        <a:srgbClr val="008EA9"/>
      </a:hlink>
      <a:folHlink>
        <a:srgbClr val="DB632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2020-09-21T13:01:07Z</dcterms:created>
  <dc:creator>Alissa Rausch</dc:creator>
</cp:coreProperties>
</file>