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handoutMasterIdLst>
    <p:handoutMasterId r:id="rId39"/>
  </p:handoutMasterIdLst>
  <p:sldIdLst>
    <p:sldId id="261" r:id="rId5"/>
    <p:sldId id="262" r:id="rId6"/>
    <p:sldId id="299" r:id="rId7"/>
    <p:sldId id="278" r:id="rId8"/>
    <p:sldId id="297" r:id="rId9"/>
    <p:sldId id="291" r:id="rId10"/>
    <p:sldId id="290" r:id="rId11"/>
    <p:sldId id="289" r:id="rId12"/>
    <p:sldId id="288" r:id="rId13"/>
    <p:sldId id="298" r:id="rId14"/>
    <p:sldId id="272" r:id="rId15"/>
    <p:sldId id="293" r:id="rId16"/>
    <p:sldId id="295" r:id="rId17"/>
    <p:sldId id="277" r:id="rId18"/>
    <p:sldId id="296" r:id="rId19"/>
    <p:sldId id="274" r:id="rId20"/>
    <p:sldId id="282" r:id="rId21"/>
    <p:sldId id="280" r:id="rId22"/>
    <p:sldId id="284" r:id="rId23"/>
    <p:sldId id="268" r:id="rId24"/>
    <p:sldId id="269" r:id="rId25"/>
    <p:sldId id="270" r:id="rId26"/>
    <p:sldId id="273" r:id="rId27"/>
    <p:sldId id="271" r:id="rId28"/>
    <p:sldId id="276" r:id="rId29"/>
    <p:sldId id="285" r:id="rId30"/>
    <p:sldId id="281" r:id="rId31"/>
    <p:sldId id="292" r:id="rId32"/>
    <p:sldId id="294" r:id="rId33"/>
    <p:sldId id="283" r:id="rId34"/>
    <p:sldId id="286" r:id="rId35"/>
    <p:sldId id="287" r:id="rId36"/>
    <p:sldId id="257" r:id="rId37"/>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62EA9-68B7-4321-8D73-EEC342C3C7D7}" v="535" dt="2020-03-24T11:54:37.852"/>
    <p1510:client id="{6F7F4748-D1CF-4329-B61B-27565BD3A3FB}" v="32" dt="2020-03-23T20:17:48.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35"/>
    <p:restoredTop sz="94688"/>
  </p:normalViewPr>
  <p:slideViewPr>
    <p:cSldViewPr snapToGrid="0">
      <p:cViewPr varScale="1">
        <p:scale>
          <a:sx n="113" d="100"/>
          <a:sy n="113" d="100"/>
        </p:scale>
        <p:origin x="864" y="102"/>
      </p:cViewPr>
      <p:guideLst/>
    </p:cSldViewPr>
  </p:slideViewPr>
  <p:notesTextViewPr>
    <p:cViewPr>
      <p:scale>
        <a:sx n="1" d="1"/>
        <a:sy n="1" d="1"/>
      </p:scale>
      <p:origin x="0" y="0"/>
    </p:cViewPr>
  </p:notesTextViewPr>
  <p:sorterViewPr>
    <p:cViewPr>
      <p:scale>
        <a:sx n="172" d="100"/>
        <a:sy n="172" d="100"/>
      </p:scale>
      <p:origin x="0" y="-8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3/24/2020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9</a:t>
            </a:fld>
            <a:endParaRPr lang="en-US"/>
          </a:p>
        </p:txBody>
      </p:sp>
    </p:spTree>
    <p:extLst>
      <p:ext uri="{BB962C8B-B14F-4D97-AF65-F5344CB8AC3E}">
        <p14:creationId xmlns:p14="http://schemas.microsoft.com/office/powerpoint/2010/main" val="165643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17</a:t>
            </a:fld>
            <a:endParaRPr lang="en-US"/>
          </a:p>
        </p:txBody>
      </p:sp>
    </p:spTree>
    <p:extLst>
      <p:ext uri="{BB962C8B-B14F-4D97-AF65-F5344CB8AC3E}">
        <p14:creationId xmlns:p14="http://schemas.microsoft.com/office/powerpoint/2010/main" val="975779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4089807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29</a:t>
            </a:fld>
            <a:endParaRPr lang="en-US"/>
          </a:p>
        </p:txBody>
      </p:sp>
    </p:spTree>
    <p:extLst>
      <p:ext uri="{BB962C8B-B14F-4D97-AF65-F5344CB8AC3E}">
        <p14:creationId xmlns:p14="http://schemas.microsoft.com/office/powerpoint/2010/main" val="1690998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2" cy="1841842"/>
          </a:xfrm>
        </p:spPr>
        <p:txBody>
          <a:bodyPr bIns="0" anchor="b">
            <a:normAutofit/>
          </a:bodyPr>
          <a:lstStyle>
            <a:lvl1pPr algn="l">
              <a:defRPr sz="5400" cap="none"/>
            </a:lvl1pPr>
          </a:lstStyle>
          <a:p>
            <a:r>
              <a:rPr lang="en-US"/>
              <a:t>Click to edit master title style</a:t>
            </a:r>
          </a:p>
        </p:txBody>
      </p:sp>
      <p:sp>
        <p:nvSpPr>
          <p:cNvPr id="8" name="Subtitle 2"/>
          <p:cNvSpPr>
            <a:spLocks noGrp="1"/>
          </p:cNvSpPr>
          <p:nvPr>
            <p:ph type="subTitle" idx="1" hasCustomPrompt="1"/>
          </p:nvPr>
        </p:nvSpPr>
        <p:spPr>
          <a:xfrm>
            <a:off x="5974080" y="4436836"/>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3" name="Straight Connector 12"/>
          <p:cNvCxnSpPr/>
          <p:nvPr userDrawn="1"/>
        </p:nvCxnSpPr>
        <p:spPr>
          <a:xfrm>
            <a:off x="5974080" y="1906003"/>
            <a:ext cx="56243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4080" y="891304"/>
            <a:ext cx="5624362" cy="82982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7"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5" name="Picture 4"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4"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2"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0" y="2523098"/>
            <a:ext cx="8259347" cy="913250"/>
          </a:xfrm>
        </p:spPr>
        <p:txBody>
          <a:bodyPr anchor="ctr" anchorCtr="0"/>
          <a:lstStyle/>
          <a:p>
            <a:r>
              <a:rPr lang="en-US" b="0"/>
              <a:t>Find out more at</a:t>
            </a:r>
            <a:r>
              <a:rPr lang="en-US"/>
              <a:t> </a:t>
            </a:r>
            <a:r>
              <a:rPr lang="en-US" err="1"/>
              <a:t>ectacenter.org</a:t>
            </a:r>
            <a:endParaRPr lang="en-US"/>
          </a:p>
        </p:txBody>
      </p:sp>
      <p:sp>
        <p:nvSpPr>
          <p:cNvPr id="12" name="Text Placeholder 2"/>
          <p:cNvSpPr>
            <a:spLocks noGrp="1"/>
          </p:cNvSpPr>
          <p:nvPr>
            <p:ph type="body" idx="1" hasCustomPrompt="1"/>
          </p:nvPr>
        </p:nvSpPr>
        <p:spPr>
          <a:xfrm>
            <a:off x="1905852" y="3846280"/>
            <a:ext cx="8327075" cy="1012929"/>
          </a:xfrm>
        </p:spPr>
        <p:txBody>
          <a:bodyPr>
            <a:noAutofit/>
          </a:bodyPr>
          <a:lstStyle>
            <a:lvl1pPr>
              <a:defRPr baseline="0"/>
            </a:lvl1p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 Project Officer: Julia Martin </a:t>
            </a:r>
            <a:r>
              <a:rPr lang="en-US" sz="1200" err="1"/>
              <a:t>Eile</a:t>
            </a:r>
            <a:endParaRPr lang="en-US" sz="120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userDrawn="1"/>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3580" y="833545"/>
            <a:ext cx="7382443" cy="108921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571154" y="2743200"/>
            <a:ext cx="11009158"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6" name="Picture 5"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54" y="1333947"/>
            <a:ext cx="7382443" cy="108921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
        <p:nvSpPr>
          <p:cNvPr id="3" name="Text Placeholder 2"/>
          <p:cNvSpPr>
            <a:spLocks noGrp="1"/>
          </p:cNvSpPr>
          <p:nvPr>
            <p:ph type="body" idx="1"/>
          </p:nvPr>
        </p:nvSpPr>
        <p:spPr>
          <a:xfrm>
            <a:off x="1941679" y="3851915"/>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7" name="Picture 6"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29" y="1368358"/>
            <a:ext cx="11005457" cy="409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2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2" r:id="rId3"/>
    <p:sldLayoutId id="2147483661" r:id="rId4"/>
    <p:sldLayoutId id="2147483673" r:id="rId5"/>
    <p:sldLayoutId id="2147483662" r:id="rId6"/>
    <p:sldLayoutId id="2147483670" r:id="rId7"/>
    <p:sldLayoutId id="2147483663" r:id="rId8"/>
    <p:sldLayoutId id="2147483664" r:id="rId9"/>
    <p:sldLayoutId id="2147483665" r:id="rId10"/>
    <p:sldLayoutId id="2147483671" r:id="rId11"/>
    <p:sldLayoutId id="2147483666" r:id="rId12"/>
    <p:sldLayoutId id="2147483667" r:id="rId13"/>
    <p:sldLayoutId id="2147483668" r:id="rId14"/>
    <p:sldLayoutId id="2147483678" r:id="rId15"/>
  </p:sldLayoutIdLst>
  <p:hf hdr="0" ftr="0" dt="0"/>
  <p:txStyles>
    <p:title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2.ed.gov/about/offices/list/ocr/frontpage/faq/rr/policyguidance/Supple%20Fact%20Sheet%203.21.20%20FINAL.pdf?utm_content=&amp;utm_medium=email&amp;utm_name=&amp;utm_source=govdelivery&amp;utm_term" TargetMode="Externa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hhs.gov/hipaa/for-professionals/special-topics/emergency-preparedness/notification-enforcement-discretion-telehealth/index.html" TargetMode="Externa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hyperlink" Target="https://studentprivacy.ed.gov/sites/default/files/resource_document/file/FERPA%20%20Virtual%20Learning%20032020_FINAL.pdf" TargetMode="Externa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hyperlink" Target="https://studentprivacy.ed.gov/faq/faqs-photos-and-videos-under-ferpa"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hyperlink" Target="https://www.telehealthpolicy.us/sites/default/files/2019-10/50%20State%20Telehalth%20Laws%20and%20Reibmursement%20Policies%20Report%20Fall%202019%20FINAL.pdf" TargetMode="External"/><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18.png"/><Relationship Id="rId4" Type="http://schemas.openxmlformats.org/officeDocument/2006/relationships/hyperlink" Target="https://www.cchpca.org/telehealth-policy/current-state-laws-and-reimbursement-policies" TargetMode="Externa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hyperlink" Target="https://unc.az1.qualtrics.com/jfe/form/SV_43jlQNkbhjPxrc9" TargetMode="Externa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hyperlink" Target="https://www.aota.org/~/media/Corporate/Files/Practice/Ethics/Advisory/telehealth-advisory.pdf" TargetMode="Externa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hyperlink" Target="https://www.asha.org/PRPSpecificTopic.aspx?folderid=8589934956&amp;section=Overview" TargetMode="External"/><Relationship Id="rId4" Type="http://schemas.openxmlformats.org/officeDocument/2006/relationships/hyperlink" Target="http://www.apta.org/uploadedFiles/APTAorg/About_Us/Policies/Practice/TelehealthHODPolicy.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chpca.org/sites/default/files/2019-10/50%20State%20Telehalth%20Laws%20and%20Reibmursement%20Policies%20Report%20Fall%202019%20FINAL.pdf" TargetMode="Externa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28658" y="2104830"/>
            <a:ext cx="5624362" cy="2743957"/>
          </a:xfrm>
        </p:spPr>
        <p:txBody>
          <a:bodyPr>
            <a:noAutofit/>
          </a:bodyPr>
          <a:lstStyle/>
          <a:p>
            <a:r>
              <a:rPr lang="en-US" sz="2800" dirty="0"/>
              <a:t>Use of Tele-intervention in Early Intervention (IDEA Part C) – Strategies for providing services under the COVID-19 public health emergency</a:t>
            </a:r>
            <a:br>
              <a:rPr lang="en-US" sz="2800" dirty="0"/>
            </a:br>
            <a:br>
              <a:rPr lang="en-US" sz="2800" dirty="0"/>
            </a:br>
            <a:r>
              <a:rPr lang="en-US" sz="2400" dirty="0"/>
              <a:t>March 24, 2020</a:t>
            </a:r>
            <a:endParaRPr lang="en-US" sz="2400" dirty="0">
              <a:solidFill>
                <a:schemeClr val="tx1"/>
              </a:solidFill>
            </a:endParaRPr>
          </a:p>
        </p:txBody>
      </p:sp>
      <p:sp>
        <p:nvSpPr>
          <p:cNvPr id="3" name="Subtitle 2"/>
          <p:cNvSpPr>
            <a:spLocks noGrp="1"/>
          </p:cNvSpPr>
          <p:nvPr>
            <p:ph type="subTitle" idx="1"/>
          </p:nvPr>
        </p:nvSpPr>
        <p:spPr>
          <a:xfrm>
            <a:off x="6095613" y="4929055"/>
            <a:ext cx="5624362" cy="1597981"/>
          </a:xfrm>
        </p:spPr>
        <p:txBody>
          <a:bodyPr>
            <a:normAutofit/>
          </a:bodyPr>
          <a:lstStyle/>
          <a:p>
            <a:r>
              <a:rPr lang="en-US" dirty="0"/>
              <a:t>Christina Kasprzak </a:t>
            </a:r>
          </a:p>
          <a:p>
            <a:r>
              <a:rPr lang="en-US" dirty="0"/>
              <a:t>Larry Edelman </a:t>
            </a:r>
          </a:p>
          <a:p>
            <a:r>
              <a:rPr lang="en-US" dirty="0"/>
              <a:t>Andy Gomm</a:t>
            </a:r>
          </a:p>
        </p:txBody>
      </p:sp>
      <p:pic>
        <p:nvPicPr>
          <p:cNvPr id="7" name="Picture 6" descr="A screen shot of an open computer sitting on top of a table&#10;&#10;Description automatically generated">
            <a:extLst>
              <a:ext uri="{FF2B5EF4-FFF2-40B4-BE49-F238E27FC236}">
                <a16:creationId xmlns:a16="http://schemas.microsoft.com/office/drawing/2014/main" id="{493F8A9E-1AB4-D048-90F7-9CC691BDE42B}"/>
              </a:ext>
            </a:extLst>
          </p:cNvPr>
          <p:cNvPicPr>
            <a:picLocks noChangeAspect="1"/>
          </p:cNvPicPr>
          <p:nvPr/>
        </p:nvPicPr>
        <p:blipFill rotWithShape="1">
          <a:blip r:embed="rId3"/>
          <a:srcRect l="7965" r="3659"/>
          <a:stretch/>
        </p:blipFill>
        <p:spPr>
          <a:xfrm>
            <a:off x="399393" y="1918874"/>
            <a:ext cx="5302469" cy="3354140"/>
          </a:xfrm>
          <a:prstGeom prst="rect">
            <a:avLst/>
          </a:prstGeom>
        </p:spPr>
      </p:pic>
    </p:spTree>
    <p:custDataLst>
      <p:tags r:id="rId1"/>
    </p:custDataLst>
    <p:extLst>
      <p:ext uri="{BB962C8B-B14F-4D97-AF65-F5344CB8AC3E}">
        <p14:creationId xmlns:p14="http://schemas.microsoft.com/office/powerpoint/2010/main" val="547558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Recent Headline</a:t>
            </a:r>
          </a:p>
        </p:txBody>
      </p:sp>
      <p:sp>
        <p:nvSpPr>
          <p:cNvPr id="4" name="Slide Number Placeholder 3"/>
          <p:cNvSpPr>
            <a:spLocks noGrp="1"/>
          </p:cNvSpPr>
          <p:nvPr>
            <p:ph type="sldNum" sz="quarter" idx="4"/>
          </p:nvPr>
        </p:nvSpPr>
        <p:spPr/>
        <p:txBody>
          <a:bodyPr/>
          <a:lstStyle/>
          <a:p>
            <a:fld id="{8FF8BE51-C3B0-9B4F-9A06-4F809A9A7941}" type="slidenum">
              <a:rPr lang="en-US" smtClean="0"/>
              <a:pPr/>
              <a:t>10</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994" y="1007566"/>
            <a:ext cx="9623124" cy="4466288"/>
          </a:xfrm>
          <a:prstGeom prst="rect">
            <a:avLst/>
          </a:prstGeom>
          <a:ln>
            <a:solidFill>
              <a:schemeClr val="tx1"/>
            </a:solidFill>
          </a:ln>
        </p:spPr>
      </p:pic>
    </p:spTree>
    <p:custDataLst>
      <p:tags r:id="rId1"/>
    </p:custDataLst>
    <p:extLst>
      <p:ext uri="{BB962C8B-B14F-4D97-AF65-F5344CB8AC3E}">
        <p14:creationId xmlns:p14="http://schemas.microsoft.com/office/powerpoint/2010/main" val="163007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Policy and Regulations-</a:t>
            </a:r>
            <a:br>
              <a:rPr lang="en-US" dirty="0"/>
            </a:br>
            <a:r>
              <a:rPr lang="en-US" dirty="0"/>
              <a:t>HIPAA, FERPA, and IDEA </a:t>
            </a:r>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4"/>
          </p:nvPr>
        </p:nvSpPr>
        <p:spPr/>
        <p:txBody>
          <a:bodyPr/>
          <a:lstStyle/>
          <a:p>
            <a:fld id="{8FF8BE51-C3B0-9B4F-9A06-4F809A9A7941}" type="slidenum">
              <a:rPr lang="en-US" smtClean="0"/>
              <a:pPr/>
              <a:t>11</a:t>
            </a:fld>
            <a:endParaRPr lang="en-US"/>
          </a:p>
        </p:txBody>
      </p:sp>
    </p:spTree>
    <p:custDataLst>
      <p:tags r:id="rId1"/>
    </p:custDataLst>
    <p:extLst>
      <p:ext uri="{BB962C8B-B14F-4D97-AF65-F5344CB8AC3E}">
        <p14:creationId xmlns:p14="http://schemas.microsoft.com/office/powerpoint/2010/main" val="1408316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358C-28C3-2F48-A9A3-D5A738315193}"/>
              </a:ext>
            </a:extLst>
          </p:cNvPr>
          <p:cNvSpPr>
            <a:spLocks noGrp="1"/>
          </p:cNvSpPr>
          <p:nvPr>
            <p:ph type="title"/>
          </p:nvPr>
        </p:nvSpPr>
        <p:spPr>
          <a:xfrm>
            <a:off x="587827" y="115409"/>
            <a:ext cx="11005457" cy="914400"/>
          </a:xfrm>
        </p:spPr>
        <p:txBody>
          <a:bodyPr>
            <a:normAutofit fontScale="90000"/>
          </a:bodyPr>
          <a:lstStyle/>
          <a:p>
            <a:r>
              <a:rPr lang="en-US" dirty="0"/>
              <a:t>Office of Special Education and Rehabilitation Services (OSERS) – Supplemental Fact Sheet (March 21, 2020)</a:t>
            </a:r>
          </a:p>
        </p:txBody>
      </p:sp>
      <p:sp>
        <p:nvSpPr>
          <p:cNvPr id="3" name="Content Placeholder 2">
            <a:extLst>
              <a:ext uri="{FF2B5EF4-FFF2-40B4-BE49-F238E27FC236}">
                <a16:creationId xmlns:a16="http://schemas.microsoft.com/office/drawing/2014/main" id="{CF9B434D-9753-5F4B-AC0C-135DCEAA1555}"/>
              </a:ext>
            </a:extLst>
          </p:cNvPr>
          <p:cNvSpPr>
            <a:spLocks noGrp="1"/>
          </p:cNvSpPr>
          <p:nvPr>
            <p:ph idx="1"/>
          </p:nvPr>
        </p:nvSpPr>
        <p:spPr>
          <a:xfrm>
            <a:off x="587828" y="1029809"/>
            <a:ext cx="11005457" cy="5024762"/>
          </a:xfrm>
        </p:spPr>
        <p:txBody>
          <a:bodyPr>
            <a:normAutofit lnSpcReduction="10000"/>
          </a:bodyPr>
          <a:lstStyle/>
          <a:p>
            <a:r>
              <a:rPr lang="en-US" dirty="0"/>
              <a:t>As school districts nationwide take necessary steps to protect the health and safety of their students, many are moving to virtual or online education (distance instruction). Some educators, however, have been reluctant to provide any distance instruction because they believe that federal disability law presents insurmountable barriers to remote education. </a:t>
            </a:r>
            <a:r>
              <a:rPr lang="en-US" u="sng" dirty="0"/>
              <a:t>This is simply not true</a:t>
            </a:r>
            <a:r>
              <a:rPr lang="en-US" dirty="0"/>
              <a:t>. </a:t>
            </a:r>
            <a:r>
              <a:rPr lang="en-US" b="1" i="1" dirty="0"/>
              <a:t>We remind schools they should not opt to close or decline to provide distance instruction,</a:t>
            </a:r>
            <a:r>
              <a:rPr lang="en-US" i="1" dirty="0"/>
              <a:t> </a:t>
            </a:r>
            <a:r>
              <a:rPr lang="en-US" dirty="0"/>
              <a:t>at the expense of students, to address matters pertaining to services for students with disabilities. </a:t>
            </a:r>
          </a:p>
          <a:p>
            <a:r>
              <a:rPr lang="en-US" dirty="0"/>
              <a:t>To be clear: ensuring compliance with the Individuals with Disabilities Education Act (IDEA), Section 504 of the Rehabilitation Act (Section 504), and Title II of the Americans with Disabilities Act </a:t>
            </a:r>
            <a:r>
              <a:rPr lang="en-US" b="1" i="1" dirty="0"/>
              <a:t>should not prevent any school from offering educational programs through distance instruction. </a:t>
            </a:r>
          </a:p>
          <a:p>
            <a:r>
              <a:rPr lang="en-US" dirty="0"/>
              <a:t>FAPE may include, as appropriate, special education and related services provided through </a:t>
            </a:r>
            <a:r>
              <a:rPr lang="en-US" b="1" i="1" dirty="0"/>
              <a:t>distance instruction provided virtually, online, or telephonically</a:t>
            </a:r>
            <a:r>
              <a:rPr lang="en-US" b="1" dirty="0"/>
              <a:t>. </a:t>
            </a:r>
          </a:p>
        </p:txBody>
      </p:sp>
      <p:sp>
        <p:nvSpPr>
          <p:cNvPr id="4" name="Slide Number Placeholder 3">
            <a:extLst>
              <a:ext uri="{FF2B5EF4-FFF2-40B4-BE49-F238E27FC236}">
                <a16:creationId xmlns:a16="http://schemas.microsoft.com/office/drawing/2014/main" id="{47593655-C0AE-304A-ACEC-4A9E90749E85}"/>
              </a:ext>
            </a:extLst>
          </p:cNvPr>
          <p:cNvSpPr>
            <a:spLocks noGrp="1"/>
          </p:cNvSpPr>
          <p:nvPr>
            <p:ph type="sldNum" sz="quarter" idx="4"/>
          </p:nvPr>
        </p:nvSpPr>
        <p:spPr/>
        <p:txBody>
          <a:bodyPr/>
          <a:lstStyle/>
          <a:p>
            <a:fld id="{8FF8BE51-C3B0-9B4F-9A06-4F809A9A7941}" type="slidenum">
              <a:rPr lang="en-US" smtClean="0"/>
              <a:pPr/>
              <a:t>12</a:t>
            </a:fld>
            <a:endParaRPr lang="en-US"/>
          </a:p>
        </p:txBody>
      </p:sp>
    </p:spTree>
    <p:custDataLst>
      <p:tags r:id="rId1"/>
    </p:custDataLst>
    <p:extLst>
      <p:ext uri="{BB962C8B-B14F-4D97-AF65-F5344CB8AC3E}">
        <p14:creationId xmlns:p14="http://schemas.microsoft.com/office/powerpoint/2010/main" val="1899213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358C-28C3-2F48-A9A3-D5A738315193}"/>
              </a:ext>
            </a:extLst>
          </p:cNvPr>
          <p:cNvSpPr>
            <a:spLocks noGrp="1"/>
          </p:cNvSpPr>
          <p:nvPr>
            <p:ph type="title"/>
          </p:nvPr>
        </p:nvSpPr>
        <p:spPr>
          <a:xfrm>
            <a:off x="587827" y="115409"/>
            <a:ext cx="11005457" cy="914400"/>
          </a:xfrm>
        </p:spPr>
        <p:txBody>
          <a:bodyPr>
            <a:normAutofit fontScale="90000"/>
          </a:bodyPr>
          <a:lstStyle/>
          <a:p>
            <a:r>
              <a:rPr lang="en-US" dirty="0"/>
              <a:t>Office of Special Education and Rehabilitation Services (OSERS) – Supplemental Fact Sheet (March 21, 2020) – Cont.</a:t>
            </a:r>
          </a:p>
        </p:txBody>
      </p:sp>
      <p:sp>
        <p:nvSpPr>
          <p:cNvPr id="3" name="Content Placeholder 2">
            <a:extLst>
              <a:ext uri="{FF2B5EF4-FFF2-40B4-BE49-F238E27FC236}">
                <a16:creationId xmlns:a16="http://schemas.microsoft.com/office/drawing/2014/main" id="{CF9B434D-9753-5F4B-AC0C-135DCEAA1555}"/>
              </a:ext>
            </a:extLst>
          </p:cNvPr>
          <p:cNvSpPr>
            <a:spLocks noGrp="1"/>
          </p:cNvSpPr>
          <p:nvPr>
            <p:ph idx="1"/>
          </p:nvPr>
        </p:nvSpPr>
        <p:spPr>
          <a:xfrm>
            <a:off x="587828" y="1029809"/>
            <a:ext cx="11005457" cy="5024762"/>
          </a:xfrm>
        </p:spPr>
        <p:txBody>
          <a:bodyPr>
            <a:normAutofit/>
          </a:bodyPr>
          <a:lstStyle/>
          <a:p>
            <a:r>
              <a:rPr lang="en-US" dirty="0"/>
              <a:t>It is important to emphasize that federal disability law </a:t>
            </a:r>
            <a:r>
              <a:rPr lang="en-US" b="1" i="1" dirty="0"/>
              <a:t>allows for flexibility in determining how to meet the individual needs of students with disabilities.</a:t>
            </a:r>
          </a:p>
          <a:p>
            <a:r>
              <a:rPr lang="en-US" dirty="0"/>
              <a:t>The Department encourages parents, educators, and administrators to collaborate creatively to continue to meet the needs of students with disabilities. </a:t>
            </a:r>
            <a:r>
              <a:rPr lang="en-US" b="1" i="1" dirty="0"/>
              <a:t>Consider practices such as distance instruction, teletherapy and tele-intervention, meetings held on digital platforms</a:t>
            </a:r>
            <a:r>
              <a:rPr lang="en-US" i="1" dirty="0"/>
              <a:t>, </a:t>
            </a:r>
            <a:r>
              <a:rPr lang="en-US" dirty="0"/>
              <a:t>online options for data tracking, and documentation. </a:t>
            </a:r>
          </a:p>
          <a:p>
            <a:pPr marL="0" indent="0">
              <a:buNone/>
            </a:pPr>
            <a:endParaRPr lang="en-US" dirty="0"/>
          </a:p>
          <a:p>
            <a:pPr marL="0" indent="0">
              <a:buNone/>
            </a:pPr>
            <a:r>
              <a:rPr lang="en-US" b="1" dirty="0">
                <a:solidFill>
                  <a:srgbClr val="0070C0"/>
                </a:solidFill>
                <a:hlinkClick r:id="rId3">
                  <a:extLst>
                    <a:ext uri="{A12FA001-AC4F-418D-AE19-62706E023703}">
                      <ahyp:hlinkClr xmlns:ahyp="http://schemas.microsoft.com/office/drawing/2018/hyperlinkcolor" val="tx"/>
                    </a:ext>
                  </a:extLst>
                </a:hlinkClick>
              </a:rPr>
              <a:t>OSERS Supplemental Fact Sheet Addressing the Risk of COVID-19 in Preschool, Elementary and Secondary Schools While Serving Children with Disabilities (March 21, 2020)</a:t>
            </a:r>
            <a:endParaRPr lang="en-US" b="1" dirty="0">
              <a:solidFill>
                <a:srgbClr val="0070C0"/>
              </a:solidFill>
            </a:endParaRPr>
          </a:p>
        </p:txBody>
      </p:sp>
      <p:sp>
        <p:nvSpPr>
          <p:cNvPr id="4" name="Slide Number Placeholder 3">
            <a:extLst>
              <a:ext uri="{FF2B5EF4-FFF2-40B4-BE49-F238E27FC236}">
                <a16:creationId xmlns:a16="http://schemas.microsoft.com/office/drawing/2014/main" id="{47593655-C0AE-304A-ACEC-4A9E90749E85}"/>
              </a:ext>
            </a:extLst>
          </p:cNvPr>
          <p:cNvSpPr>
            <a:spLocks noGrp="1"/>
          </p:cNvSpPr>
          <p:nvPr>
            <p:ph type="sldNum" sz="quarter" idx="4"/>
          </p:nvPr>
        </p:nvSpPr>
        <p:spPr/>
        <p:txBody>
          <a:bodyPr/>
          <a:lstStyle/>
          <a:p>
            <a:fld id="{8FF8BE51-C3B0-9B4F-9A06-4F809A9A7941}" type="slidenum">
              <a:rPr lang="en-US" smtClean="0"/>
              <a:pPr/>
              <a:t>13</a:t>
            </a:fld>
            <a:endParaRPr lang="en-US"/>
          </a:p>
        </p:txBody>
      </p:sp>
    </p:spTree>
    <p:custDataLst>
      <p:tags r:id="rId1"/>
    </p:custDataLst>
    <p:extLst>
      <p:ext uri="{BB962C8B-B14F-4D97-AF65-F5344CB8AC3E}">
        <p14:creationId xmlns:p14="http://schemas.microsoft.com/office/powerpoint/2010/main" val="513878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HIPPA – What do we know?</a:t>
            </a:r>
          </a:p>
        </p:txBody>
      </p:sp>
      <p:sp>
        <p:nvSpPr>
          <p:cNvPr id="3" name="Subtitle 2"/>
          <p:cNvSpPr>
            <a:spLocks noGrp="1"/>
          </p:cNvSpPr>
          <p:nvPr>
            <p:ph idx="1"/>
          </p:nvPr>
        </p:nvSpPr>
        <p:spPr>
          <a:xfrm>
            <a:off x="598715" y="816746"/>
            <a:ext cx="11005457" cy="4998128"/>
          </a:xfrm>
        </p:spPr>
        <p:txBody>
          <a:bodyPr>
            <a:normAutofit fontScale="92500" lnSpcReduction="10000"/>
          </a:bodyPr>
          <a:lstStyle/>
          <a:p>
            <a:pPr marL="0" indent="0">
              <a:buNone/>
            </a:pPr>
            <a:r>
              <a:rPr lang="en-US" sz="2200" b="1" dirty="0"/>
              <a:t>Department of Health and Human Services, Office of Civil Rights </a:t>
            </a:r>
            <a:r>
              <a:rPr lang="en-US" sz="2200" b="1" dirty="0">
                <a:solidFill>
                  <a:srgbClr val="0070C0"/>
                </a:solidFill>
                <a:hlinkClick r:id="rId3">
                  <a:extLst>
                    <a:ext uri="{A12FA001-AC4F-418D-AE19-62706E023703}">
                      <ahyp:hlinkClr xmlns:ahyp="http://schemas.microsoft.com/office/drawing/2018/hyperlinkcolor" val="tx"/>
                    </a:ext>
                  </a:extLst>
                </a:hlinkClick>
              </a:rPr>
              <a:t>Notification of Enforcement Discretion for telehealth remote communications during the COVID-19 nationwide public health emergency (March 17, 2020):</a:t>
            </a:r>
            <a:endParaRPr lang="en-US" sz="2200" b="1" dirty="0">
              <a:solidFill>
                <a:srgbClr val="0070C0"/>
              </a:solidFill>
            </a:endParaRPr>
          </a:p>
          <a:p>
            <a:r>
              <a:rPr lang="en-US" sz="2400" dirty="0"/>
              <a:t>During the COVID-19 national emergency, which also constitutes a nationwide public health emergency, covered health care providers subject to the HIPAA Rules may </a:t>
            </a:r>
            <a:r>
              <a:rPr lang="en-US" sz="2400" b="1" dirty="0"/>
              <a:t>seek to communicate with patients, and provide telehealth services, through remote communications technologies</a:t>
            </a:r>
            <a:r>
              <a:rPr lang="en-US" sz="2400" dirty="0"/>
              <a:t>.  </a:t>
            </a:r>
          </a:p>
          <a:p>
            <a:r>
              <a:rPr lang="en-US" sz="2400" dirty="0"/>
              <a:t>OCR will exercise its enforcement discretion and </a:t>
            </a:r>
            <a:r>
              <a:rPr lang="en-US" sz="2400" b="1" dirty="0"/>
              <a:t>will not impose penalties for noncompliance with the regulatory requirements under the HIPAA Rules </a:t>
            </a:r>
            <a:r>
              <a:rPr lang="en-US" sz="2400" dirty="0"/>
              <a:t>against covered health care providers in connection with the </a:t>
            </a:r>
            <a:r>
              <a:rPr lang="en-US" sz="2400" b="1" dirty="0"/>
              <a:t>good faith </a:t>
            </a:r>
            <a:r>
              <a:rPr lang="en-US" sz="2400" dirty="0"/>
              <a:t>provision of telehealth during the COVID-19 nationwide public health emergency. This notification is effective immediately. </a:t>
            </a:r>
          </a:p>
          <a:p>
            <a:endParaRPr lang="en-US" sz="2400" dirty="0"/>
          </a:p>
          <a:p>
            <a:endParaRPr lang="en-US" dirty="0"/>
          </a:p>
        </p:txBody>
      </p:sp>
      <p:sp>
        <p:nvSpPr>
          <p:cNvPr id="4" name="Slide Number Placeholder 3">
            <a:extLst>
              <a:ext uri="{FF2B5EF4-FFF2-40B4-BE49-F238E27FC236}">
                <a16:creationId xmlns:a16="http://schemas.microsoft.com/office/drawing/2014/main" id="{6CC5BC4F-D2B2-439C-AD64-B9C082C50865}"/>
              </a:ext>
            </a:extLst>
          </p:cNvPr>
          <p:cNvSpPr>
            <a:spLocks noGrp="1"/>
          </p:cNvSpPr>
          <p:nvPr>
            <p:ph type="sldNum" sz="quarter" idx="4"/>
          </p:nvPr>
        </p:nvSpPr>
        <p:spPr/>
        <p:txBody>
          <a:bodyPr/>
          <a:lstStyle/>
          <a:p>
            <a:fld id="{8FF8BE51-C3B0-9B4F-9A06-4F809A9A7941}" type="slidenum">
              <a:rPr lang="en-US" smtClean="0"/>
              <a:pPr/>
              <a:t>14</a:t>
            </a:fld>
            <a:endParaRPr lang="en-US"/>
          </a:p>
        </p:txBody>
      </p:sp>
    </p:spTree>
    <p:custDataLst>
      <p:tags r:id="rId1"/>
    </p:custDataLst>
    <p:extLst>
      <p:ext uri="{BB962C8B-B14F-4D97-AF65-F5344CB8AC3E}">
        <p14:creationId xmlns:p14="http://schemas.microsoft.com/office/powerpoint/2010/main" val="322660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HIPPA – What do we know?</a:t>
            </a:r>
          </a:p>
        </p:txBody>
      </p:sp>
      <p:sp>
        <p:nvSpPr>
          <p:cNvPr id="3" name="Subtitle 2"/>
          <p:cNvSpPr>
            <a:spLocks noGrp="1"/>
          </p:cNvSpPr>
          <p:nvPr>
            <p:ph idx="1"/>
          </p:nvPr>
        </p:nvSpPr>
        <p:spPr>
          <a:xfrm>
            <a:off x="408373" y="816746"/>
            <a:ext cx="11390050" cy="5246704"/>
          </a:xfrm>
        </p:spPr>
        <p:txBody>
          <a:bodyPr>
            <a:normAutofit/>
          </a:bodyPr>
          <a:lstStyle/>
          <a:p>
            <a:pPr marL="0" indent="0">
              <a:buNone/>
            </a:pPr>
            <a:r>
              <a:rPr lang="en-US" b="1" dirty="0"/>
              <a:t>HHS – OCR Notification (March 17, 2020) </a:t>
            </a:r>
            <a:r>
              <a:rPr lang="en-US" dirty="0"/>
              <a:t>- </a:t>
            </a:r>
            <a:r>
              <a:rPr lang="en-US" dirty="0" err="1"/>
              <a:t>Cont</a:t>
            </a:r>
            <a:r>
              <a:rPr lang="en-US" dirty="0"/>
              <a:t>:</a:t>
            </a:r>
          </a:p>
          <a:p>
            <a:r>
              <a:rPr lang="en-US" dirty="0"/>
              <a:t>A covered health care provider that wants to use audio or video communication technology to provide telehealth to patients during the COVID-19 nationwide public health emergency </a:t>
            </a:r>
            <a:r>
              <a:rPr lang="en-US" b="1" dirty="0"/>
              <a:t>can use any non-public facing remote communication product that is available to communicate with patients. </a:t>
            </a:r>
          </a:p>
          <a:p>
            <a:r>
              <a:rPr lang="en-US" dirty="0"/>
              <a:t>Under this Notice, covered health care providers </a:t>
            </a:r>
            <a:r>
              <a:rPr lang="en-US" b="1" dirty="0"/>
              <a:t>may use popular applications that allow for video chats</a:t>
            </a:r>
            <a:r>
              <a:rPr lang="en-US" dirty="0"/>
              <a:t>, including Apple FaceTime, Facebook Messenger video chat, Google Hangouts video, or Skype, to provide telehealth without risk that OCR might seek to impose a penalty for noncompliance with the HIPAA Rules related to the good faith provision of telehealth…</a:t>
            </a:r>
          </a:p>
          <a:p>
            <a:r>
              <a:rPr lang="en-US" dirty="0"/>
              <a:t>Covered health care providers that seek additional privacy protections for telehealth while using video communication products should provide such services through technology vendors that are HIPAA compliant and will enter into HIPAA business associate agreements (BAAs)…</a:t>
            </a:r>
          </a:p>
        </p:txBody>
      </p:sp>
      <p:sp>
        <p:nvSpPr>
          <p:cNvPr id="4" name="Slide Number Placeholder 3">
            <a:extLst>
              <a:ext uri="{FF2B5EF4-FFF2-40B4-BE49-F238E27FC236}">
                <a16:creationId xmlns:a16="http://schemas.microsoft.com/office/drawing/2014/main" id="{6CC5BC4F-D2B2-439C-AD64-B9C082C50865}"/>
              </a:ext>
            </a:extLst>
          </p:cNvPr>
          <p:cNvSpPr>
            <a:spLocks noGrp="1"/>
          </p:cNvSpPr>
          <p:nvPr>
            <p:ph type="sldNum" sz="quarter" idx="4"/>
          </p:nvPr>
        </p:nvSpPr>
        <p:spPr/>
        <p:txBody>
          <a:bodyPr/>
          <a:lstStyle/>
          <a:p>
            <a:fld id="{8FF8BE51-C3B0-9B4F-9A06-4F809A9A7941}" type="slidenum">
              <a:rPr lang="en-US" smtClean="0"/>
              <a:pPr/>
              <a:t>15</a:t>
            </a:fld>
            <a:endParaRPr lang="en-US"/>
          </a:p>
        </p:txBody>
      </p:sp>
    </p:spTree>
    <p:custDataLst>
      <p:tags r:id="rId1"/>
    </p:custDataLst>
    <p:extLst>
      <p:ext uri="{BB962C8B-B14F-4D97-AF65-F5344CB8AC3E}">
        <p14:creationId xmlns:p14="http://schemas.microsoft.com/office/powerpoint/2010/main" val="3307119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FERPA – What do we know?</a:t>
            </a:r>
          </a:p>
        </p:txBody>
      </p:sp>
      <p:sp>
        <p:nvSpPr>
          <p:cNvPr id="3" name="Subtitle 2"/>
          <p:cNvSpPr>
            <a:spLocks noGrp="1"/>
          </p:cNvSpPr>
          <p:nvPr>
            <p:ph idx="1"/>
          </p:nvPr>
        </p:nvSpPr>
        <p:spPr/>
        <p:txBody>
          <a:bodyPr/>
          <a:lstStyle/>
          <a:p>
            <a:r>
              <a:rPr lang="en-US" sz="2200" dirty="0"/>
              <a:t>FERPA covers recorded video (and photos) that are considered part of the child’s record – but does not address live video that that is not recorded.</a:t>
            </a:r>
          </a:p>
          <a:p>
            <a:r>
              <a:rPr lang="en-US" sz="2200" dirty="0"/>
              <a:t>Student Privacy Policy Office </a:t>
            </a:r>
            <a:r>
              <a:rPr lang="en-US" sz="2200" b="1" dirty="0">
                <a:solidFill>
                  <a:srgbClr val="0070C0"/>
                </a:solidFill>
                <a:hlinkClick r:id="rId3">
                  <a:extLst>
                    <a:ext uri="{A12FA001-AC4F-418D-AE19-62706E023703}">
                      <ahyp:hlinkClr xmlns:ahyp="http://schemas.microsoft.com/office/drawing/2018/hyperlinkcolor" val="tx"/>
                    </a:ext>
                  </a:extLst>
                </a:hlinkClick>
              </a:rPr>
              <a:t>‘FERPA and Virtual Learning Related Resources’</a:t>
            </a:r>
            <a:r>
              <a:rPr lang="en-US" sz="2200" b="1" u="sng" dirty="0">
                <a:solidFill>
                  <a:srgbClr val="0070C0"/>
                </a:solidFill>
                <a:hlinkClick r:id="rId3">
                  <a:extLst>
                    <a:ext uri="{A12FA001-AC4F-418D-AE19-62706E023703}">
                      <ahyp:hlinkClr xmlns:ahyp="http://schemas.microsoft.com/office/drawing/2018/hyperlinkcolor" val="tx"/>
                    </a:ext>
                  </a:extLst>
                </a:hlinkClick>
              </a:rPr>
              <a:t> </a:t>
            </a:r>
            <a:r>
              <a:rPr lang="en-US" sz="2200" dirty="0"/>
              <a:t>(March 2020) correspondence states:</a:t>
            </a:r>
          </a:p>
          <a:p>
            <a:pPr marL="457200" lvl="1" indent="0">
              <a:buNone/>
            </a:pPr>
            <a:r>
              <a:rPr lang="en-US" sz="2200" i="1" dirty="0"/>
              <a:t>“With regard to videos and virtual classrooms, to the extent videos are </a:t>
            </a:r>
            <a:r>
              <a:rPr lang="en-US" sz="2200" i="1" u="sng" dirty="0"/>
              <a:t>recorded and maintained as education records</a:t>
            </a:r>
            <a:r>
              <a:rPr lang="en-US" sz="2200" i="1" dirty="0"/>
              <a:t>, the </a:t>
            </a:r>
            <a:r>
              <a:rPr lang="en-US" sz="2200" b="1" i="1" dirty="0">
                <a:solidFill>
                  <a:srgbClr val="0070C0"/>
                </a:solidFill>
                <a:hlinkClick r:id="rId4">
                  <a:extLst>
                    <a:ext uri="{A12FA001-AC4F-418D-AE19-62706E023703}">
                      <ahyp:hlinkClr xmlns:ahyp="http://schemas.microsoft.com/office/drawing/2018/hyperlinkcolor" val="tx"/>
                    </a:ext>
                  </a:extLst>
                </a:hlinkClick>
              </a:rPr>
              <a:t>FAQs on Photos and Videos under FERPA </a:t>
            </a:r>
            <a:r>
              <a:rPr lang="en-US" sz="2200" i="1" dirty="0"/>
              <a:t>might be useful”. </a:t>
            </a:r>
          </a:p>
          <a:p>
            <a:pPr marL="457200" lvl="1" indent="0">
              <a:buNone/>
            </a:pPr>
            <a:r>
              <a:rPr lang="en-US" sz="2200" dirty="0"/>
              <a:t>[emphasis added]</a:t>
            </a:r>
          </a:p>
          <a:p>
            <a:endParaRPr lang="en-US" dirty="0"/>
          </a:p>
        </p:txBody>
      </p:sp>
      <p:sp>
        <p:nvSpPr>
          <p:cNvPr id="4" name="Slide Number Placeholder 3">
            <a:extLst>
              <a:ext uri="{FF2B5EF4-FFF2-40B4-BE49-F238E27FC236}">
                <a16:creationId xmlns:a16="http://schemas.microsoft.com/office/drawing/2014/main" id="{0D8BFCE7-CAD9-4606-BBCC-03C2A834C1F1}"/>
              </a:ext>
            </a:extLst>
          </p:cNvPr>
          <p:cNvSpPr>
            <a:spLocks noGrp="1"/>
          </p:cNvSpPr>
          <p:nvPr>
            <p:ph type="sldNum" sz="quarter" idx="4"/>
          </p:nvPr>
        </p:nvSpPr>
        <p:spPr/>
        <p:txBody>
          <a:bodyPr/>
          <a:lstStyle/>
          <a:p>
            <a:fld id="{8FF8BE51-C3B0-9B4F-9A06-4F809A9A7941}" type="slidenum">
              <a:rPr lang="en-US" smtClean="0"/>
              <a:pPr/>
              <a:t>16</a:t>
            </a:fld>
            <a:endParaRPr lang="en-US"/>
          </a:p>
        </p:txBody>
      </p:sp>
    </p:spTree>
    <p:custDataLst>
      <p:tags r:id="rId1"/>
    </p:custDataLst>
    <p:extLst>
      <p:ext uri="{BB962C8B-B14F-4D97-AF65-F5344CB8AC3E}">
        <p14:creationId xmlns:p14="http://schemas.microsoft.com/office/powerpoint/2010/main" val="1765373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Consent / Prior Written Notice – what do we know?</a:t>
            </a:r>
          </a:p>
        </p:txBody>
      </p:sp>
      <p:sp>
        <p:nvSpPr>
          <p:cNvPr id="3" name="Subtitle 2"/>
          <p:cNvSpPr>
            <a:spLocks noGrp="1"/>
          </p:cNvSpPr>
          <p:nvPr>
            <p:ph idx="1"/>
          </p:nvPr>
        </p:nvSpPr>
        <p:spPr/>
        <p:txBody>
          <a:bodyPr/>
          <a:lstStyle/>
          <a:p>
            <a:r>
              <a:rPr lang="en-US" b="1" dirty="0"/>
              <a:t>IDEA: </a:t>
            </a:r>
          </a:p>
          <a:p>
            <a:pPr lvl="1"/>
            <a:r>
              <a:rPr lang="en-US" dirty="0"/>
              <a:t>Regarding the delivery of IFSP services using strategies such video conferencing: to date, we have not seen guidance from OSEP requiring consent or prior written notice in addition to what has previously been obtained from the family</a:t>
            </a:r>
          </a:p>
          <a:p>
            <a:r>
              <a:rPr lang="en-US" b="1" dirty="0"/>
              <a:t>Medicaid: </a:t>
            </a:r>
          </a:p>
          <a:p>
            <a:pPr lvl="1"/>
            <a:r>
              <a:rPr lang="en-US" dirty="0"/>
              <a:t>If you are not certain whether or not your state has some sort of informed consent requirement for Medicaid, contact your state’s Medicaid office.</a:t>
            </a:r>
          </a:p>
          <a:p>
            <a:endParaRPr lang="en-US" dirty="0"/>
          </a:p>
        </p:txBody>
      </p:sp>
      <p:sp>
        <p:nvSpPr>
          <p:cNvPr id="4" name="Slide Number Placeholder 3">
            <a:extLst>
              <a:ext uri="{FF2B5EF4-FFF2-40B4-BE49-F238E27FC236}">
                <a16:creationId xmlns:a16="http://schemas.microsoft.com/office/drawing/2014/main" id="{2EDFF925-083A-4638-AB2A-6C54AFA25796}"/>
              </a:ext>
            </a:extLst>
          </p:cNvPr>
          <p:cNvSpPr>
            <a:spLocks noGrp="1"/>
          </p:cNvSpPr>
          <p:nvPr>
            <p:ph type="sldNum" sz="quarter" idx="4"/>
          </p:nvPr>
        </p:nvSpPr>
        <p:spPr/>
        <p:txBody>
          <a:bodyPr/>
          <a:lstStyle/>
          <a:p>
            <a:fld id="{8FF8BE51-C3B0-9B4F-9A06-4F809A9A7941}" type="slidenum">
              <a:rPr lang="en-US" smtClean="0"/>
              <a:pPr/>
              <a:t>17</a:t>
            </a:fld>
            <a:endParaRPr lang="en-US"/>
          </a:p>
        </p:txBody>
      </p:sp>
    </p:spTree>
    <p:custDataLst>
      <p:tags r:id="rId1"/>
    </p:custDataLst>
    <p:extLst>
      <p:ext uri="{BB962C8B-B14F-4D97-AF65-F5344CB8AC3E}">
        <p14:creationId xmlns:p14="http://schemas.microsoft.com/office/powerpoint/2010/main" val="1919940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Policy and Regulations- Possible Next Steps</a:t>
            </a:r>
          </a:p>
        </p:txBody>
      </p:sp>
      <p:sp>
        <p:nvSpPr>
          <p:cNvPr id="3" name="Subtitle 2"/>
          <p:cNvSpPr>
            <a:spLocks noGrp="1"/>
          </p:cNvSpPr>
          <p:nvPr>
            <p:ph idx="1"/>
          </p:nvPr>
        </p:nvSpPr>
        <p:spPr>
          <a:xfrm>
            <a:off x="551043" y="1047793"/>
            <a:ext cx="11005457" cy="4943104"/>
          </a:xfrm>
        </p:spPr>
        <p:txBody>
          <a:bodyPr>
            <a:normAutofit fontScale="92500" lnSpcReduction="20000"/>
          </a:bodyPr>
          <a:lstStyle/>
          <a:p>
            <a:pPr lvl="1"/>
            <a:r>
              <a:rPr lang="en-US" sz="2800" dirty="0"/>
              <a:t>If needed get an expedited legal opinion from your state legal council, including sending links / copies of the cited documents</a:t>
            </a:r>
          </a:p>
          <a:p>
            <a:pPr lvl="1"/>
            <a:r>
              <a:rPr lang="en-US" sz="2800" dirty="0"/>
              <a:t>Determine if your state will obtain family consent to utilize tele-intervention, whether legally required or not. </a:t>
            </a:r>
          </a:p>
          <a:p>
            <a:pPr lvl="1"/>
            <a:r>
              <a:rPr lang="en-US" sz="2800" dirty="0"/>
              <a:t>Examples of details that might be included in consent forms:</a:t>
            </a:r>
          </a:p>
          <a:p>
            <a:pPr lvl="2"/>
            <a:r>
              <a:rPr lang="en-US" sz="2800" dirty="0"/>
              <a:t>The video platform to be used</a:t>
            </a:r>
          </a:p>
          <a:p>
            <a:pPr lvl="2"/>
            <a:r>
              <a:rPr lang="en-US" sz="2800" dirty="0"/>
              <a:t>Statement how any recordings will only be made with family consent and will specify purposes/uses of the video (e.g., practice-based coaching, transdisciplinary teaming, IFSP / transition meetings)</a:t>
            </a:r>
          </a:p>
          <a:p>
            <a:pPr lvl="2"/>
            <a:r>
              <a:rPr lang="en-US" sz="2800" dirty="0"/>
              <a:t>Who is responsible for data costs / Wi-Fi</a:t>
            </a:r>
          </a:p>
          <a:p>
            <a:pPr marL="0" indent="0">
              <a:buNone/>
            </a:pPr>
            <a:endParaRPr lang="en-US" dirty="0"/>
          </a:p>
        </p:txBody>
      </p:sp>
      <p:sp>
        <p:nvSpPr>
          <p:cNvPr id="4" name="Slide Number Placeholder 3">
            <a:extLst>
              <a:ext uri="{FF2B5EF4-FFF2-40B4-BE49-F238E27FC236}">
                <a16:creationId xmlns:a16="http://schemas.microsoft.com/office/drawing/2014/main" id="{BF4F012E-90A2-4804-BF14-38487E5BA818}"/>
              </a:ext>
            </a:extLst>
          </p:cNvPr>
          <p:cNvSpPr>
            <a:spLocks noGrp="1"/>
          </p:cNvSpPr>
          <p:nvPr>
            <p:ph type="sldNum" sz="quarter" idx="4"/>
          </p:nvPr>
        </p:nvSpPr>
        <p:spPr/>
        <p:txBody>
          <a:bodyPr/>
          <a:lstStyle/>
          <a:p>
            <a:fld id="{8FF8BE51-C3B0-9B4F-9A06-4F809A9A7941}" type="slidenum">
              <a:rPr lang="en-US" smtClean="0"/>
              <a:pPr/>
              <a:t>18</a:t>
            </a:fld>
            <a:endParaRPr lang="en-US"/>
          </a:p>
        </p:txBody>
      </p:sp>
    </p:spTree>
    <p:custDataLst>
      <p:tags r:id="rId1"/>
    </p:custDataLst>
    <p:extLst>
      <p:ext uri="{BB962C8B-B14F-4D97-AF65-F5344CB8AC3E}">
        <p14:creationId xmlns:p14="http://schemas.microsoft.com/office/powerpoint/2010/main" val="1567894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Chat Box: </a:t>
            </a:r>
            <a:br>
              <a:rPr lang="en-US" dirty="0"/>
            </a:br>
            <a:r>
              <a:rPr lang="en-US" dirty="0"/>
              <a:t>Sharing, questions, examples and resources</a:t>
            </a:r>
          </a:p>
        </p:txBody>
      </p:sp>
      <p:pic>
        <p:nvPicPr>
          <p:cNvPr id="4" name="Picture 3">
            <a:extLst>
              <a:ext uri="{FF2B5EF4-FFF2-40B4-BE49-F238E27FC236}">
                <a16:creationId xmlns:a16="http://schemas.microsoft.com/office/drawing/2014/main" id="{BCAA36E0-3825-4275-AFAC-2D122E6DD7A8}"/>
              </a:ext>
            </a:extLst>
          </p:cNvPr>
          <p:cNvPicPr>
            <a:picLocks noChangeAspect="1"/>
          </p:cNvPicPr>
          <p:nvPr/>
        </p:nvPicPr>
        <p:blipFill>
          <a:blip r:embed="rId3"/>
          <a:stretch>
            <a:fillRect/>
          </a:stretch>
        </p:blipFill>
        <p:spPr>
          <a:xfrm>
            <a:off x="4002459" y="1794750"/>
            <a:ext cx="4029637" cy="3553321"/>
          </a:xfrm>
          <a:prstGeom prst="rect">
            <a:avLst/>
          </a:prstGeom>
        </p:spPr>
      </p:pic>
      <p:sp>
        <p:nvSpPr>
          <p:cNvPr id="3" name="Slide Number Placeholder 2">
            <a:extLst>
              <a:ext uri="{FF2B5EF4-FFF2-40B4-BE49-F238E27FC236}">
                <a16:creationId xmlns:a16="http://schemas.microsoft.com/office/drawing/2014/main" id="{D3A4D2C4-EE90-43E6-A45F-F6811CE47099}"/>
              </a:ext>
            </a:extLst>
          </p:cNvPr>
          <p:cNvSpPr>
            <a:spLocks noGrp="1"/>
          </p:cNvSpPr>
          <p:nvPr>
            <p:ph type="sldNum" sz="quarter" idx="4"/>
          </p:nvPr>
        </p:nvSpPr>
        <p:spPr/>
        <p:txBody>
          <a:bodyPr/>
          <a:lstStyle/>
          <a:p>
            <a:fld id="{8FF8BE51-C3B0-9B4F-9A06-4F809A9A7941}" type="slidenum">
              <a:rPr lang="en-US" smtClean="0"/>
              <a:pPr/>
              <a:t>19</a:t>
            </a:fld>
            <a:endParaRPr lang="en-US"/>
          </a:p>
        </p:txBody>
      </p:sp>
    </p:spTree>
    <p:custDataLst>
      <p:tags r:id="rId1"/>
    </p:custDataLst>
    <p:extLst>
      <p:ext uri="{BB962C8B-B14F-4D97-AF65-F5344CB8AC3E}">
        <p14:creationId xmlns:p14="http://schemas.microsoft.com/office/powerpoint/2010/main" val="854297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Subtitle 2"/>
          <p:cNvSpPr>
            <a:spLocks noGrp="1"/>
          </p:cNvSpPr>
          <p:nvPr>
            <p:ph idx="1"/>
          </p:nvPr>
        </p:nvSpPr>
        <p:spPr>
          <a:xfrm>
            <a:off x="587829" y="1141381"/>
            <a:ext cx="11005457" cy="4691248"/>
          </a:xfrm>
        </p:spPr>
        <p:txBody>
          <a:bodyPr>
            <a:normAutofit lnSpcReduction="10000"/>
          </a:bodyPr>
          <a:lstStyle/>
          <a:p>
            <a:r>
              <a:rPr lang="en-US" sz="2400" b="1" dirty="0"/>
              <a:t>Welcome and Housekeeping</a:t>
            </a:r>
          </a:p>
          <a:p>
            <a:pPr lvl="0"/>
            <a:r>
              <a:rPr lang="en-US" sz="2400" b="1" dirty="0"/>
              <a:t>What is “Tele-Intervention”?</a:t>
            </a:r>
          </a:p>
          <a:p>
            <a:pPr lvl="0"/>
            <a:r>
              <a:rPr lang="en-US" sz="2400" b="1" dirty="0"/>
              <a:t>Policy and Regulations- HIPAA, FERPA, and IDEA </a:t>
            </a:r>
          </a:p>
          <a:p>
            <a:pPr lvl="1"/>
            <a:r>
              <a:rPr lang="en-US" sz="2400" dirty="0"/>
              <a:t>Chat Box: questions, examples, and resources</a:t>
            </a:r>
            <a:endParaRPr lang="en-US" sz="2400" b="1" dirty="0"/>
          </a:p>
          <a:p>
            <a:pPr lvl="0"/>
            <a:r>
              <a:rPr lang="en-US" sz="2400" b="1" dirty="0"/>
              <a:t>Funding Strategies - Medicaid and Private Insurance</a:t>
            </a:r>
          </a:p>
          <a:p>
            <a:pPr lvl="1"/>
            <a:r>
              <a:rPr lang="en-US" sz="2400" dirty="0"/>
              <a:t>Chat Box: questions, examples, and resources</a:t>
            </a:r>
            <a:endParaRPr lang="en-US" sz="2400" b="1" dirty="0"/>
          </a:p>
          <a:p>
            <a:pPr lvl="0"/>
            <a:r>
              <a:rPr lang="en-US" sz="2400" b="1" dirty="0"/>
              <a:t>Video Conferencing - Technology and Considerations</a:t>
            </a:r>
          </a:p>
          <a:p>
            <a:pPr lvl="1"/>
            <a:r>
              <a:rPr lang="en-US" sz="2400" dirty="0"/>
              <a:t>Chat Box: questions, examples, and resources</a:t>
            </a:r>
            <a:endParaRPr lang="en-US" sz="2400" b="1" dirty="0"/>
          </a:p>
          <a:p>
            <a:r>
              <a:rPr lang="en-US" sz="2400" b="1" dirty="0"/>
              <a:t>Future webinars</a:t>
            </a:r>
          </a:p>
          <a:p>
            <a:endParaRPr lang="en-US" dirty="0"/>
          </a:p>
        </p:txBody>
      </p:sp>
      <p:sp>
        <p:nvSpPr>
          <p:cNvPr id="4" name="Slide Number Placeholder 3">
            <a:extLst>
              <a:ext uri="{FF2B5EF4-FFF2-40B4-BE49-F238E27FC236}">
                <a16:creationId xmlns:a16="http://schemas.microsoft.com/office/drawing/2014/main" id="{20FBE1BC-5DA8-4401-8CA4-06E0A4B56139}"/>
              </a:ext>
            </a:extLst>
          </p:cNvPr>
          <p:cNvSpPr>
            <a:spLocks noGrp="1"/>
          </p:cNvSpPr>
          <p:nvPr>
            <p:ph type="sldNum" sz="quarter" idx="4"/>
          </p:nvPr>
        </p:nvSpPr>
        <p:spPr/>
        <p:txBody>
          <a:bodyPr/>
          <a:lstStyle/>
          <a:p>
            <a:fld id="{8FF8BE51-C3B0-9B4F-9A06-4F809A9A7941}" type="slidenum">
              <a:rPr lang="en-US" smtClean="0"/>
              <a:pPr/>
              <a:t>2</a:t>
            </a:fld>
            <a:endParaRPr lang="en-US"/>
          </a:p>
        </p:txBody>
      </p:sp>
      <p:sp>
        <p:nvSpPr>
          <p:cNvPr id="5" name="TextBox 4">
            <a:extLst>
              <a:ext uri="{FF2B5EF4-FFF2-40B4-BE49-F238E27FC236}">
                <a16:creationId xmlns:a16="http://schemas.microsoft.com/office/drawing/2014/main" id="{96F257F2-1AC9-CA4D-8A0B-B8246068A17B}"/>
              </a:ext>
            </a:extLst>
          </p:cNvPr>
          <p:cNvSpPr txBox="1"/>
          <p:nvPr/>
        </p:nvSpPr>
        <p:spPr>
          <a:xfrm>
            <a:off x="9543393" y="4750676"/>
            <a:ext cx="2558143" cy="1169551"/>
          </a:xfrm>
          <a:prstGeom prst="rect">
            <a:avLst/>
          </a:prstGeom>
          <a:solidFill>
            <a:schemeClr val="bg2">
              <a:lumMod val="90000"/>
            </a:schemeClr>
          </a:solidFill>
        </p:spPr>
        <p:txBody>
          <a:bodyPr wrap="square" rtlCol="0">
            <a:spAutoFit/>
          </a:bodyPr>
          <a:lstStyle/>
          <a:p>
            <a:pPr algn="ctr"/>
            <a:r>
              <a:rPr lang="en-US" sz="1400" dirty="0"/>
              <a:t>Photos in this presentation by Larry Edelman </a:t>
            </a:r>
          </a:p>
          <a:p>
            <a:pPr algn="ctr"/>
            <a:r>
              <a:rPr lang="en-US" sz="1400" dirty="0"/>
              <a:t>Courtesy of the Ohio Developmental Disabilities Council © 2016</a:t>
            </a:r>
          </a:p>
        </p:txBody>
      </p:sp>
    </p:spTree>
    <p:custDataLst>
      <p:tags r:id="rId1"/>
    </p:custDataLst>
    <p:extLst>
      <p:ext uri="{BB962C8B-B14F-4D97-AF65-F5344CB8AC3E}">
        <p14:creationId xmlns:p14="http://schemas.microsoft.com/office/powerpoint/2010/main" val="844130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Strategies</a:t>
            </a:r>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4"/>
          </p:nvPr>
        </p:nvSpPr>
        <p:spPr/>
        <p:txBody>
          <a:bodyPr/>
          <a:lstStyle/>
          <a:p>
            <a:fld id="{8FF8BE51-C3B0-9B4F-9A06-4F809A9A7941}" type="slidenum">
              <a:rPr lang="en-US" smtClean="0"/>
              <a:pPr/>
              <a:t>20</a:t>
            </a:fld>
            <a:endParaRPr lang="en-US"/>
          </a:p>
        </p:txBody>
      </p:sp>
    </p:spTree>
    <p:custDataLst>
      <p:tags r:id="rId1"/>
    </p:custDataLst>
    <p:extLst>
      <p:ext uri="{BB962C8B-B14F-4D97-AF65-F5344CB8AC3E}">
        <p14:creationId xmlns:p14="http://schemas.microsoft.com/office/powerpoint/2010/main" val="1017555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Medicaid &amp; Private Insurance – what do we know?</a:t>
            </a:r>
          </a:p>
        </p:txBody>
      </p:sp>
      <p:sp>
        <p:nvSpPr>
          <p:cNvPr id="3" name="Subtitle 2"/>
          <p:cNvSpPr>
            <a:spLocks noGrp="1"/>
          </p:cNvSpPr>
          <p:nvPr>
            <p:ph idx="1"/>
          </p:nvPr>
        </p:nvSpPr>
        <p:spPr>
          <a:xfrm>
            <a:off x="587829" y="2183906"/>
            <a:ext cx="11005457" cy="3915053"/>
          </a:xfrm>
        </p:spPr>
        <p:txBody>
          <a:bodyPr>
            <a:normAutofit fontScale="92500"/>
          </a:bodyPr>
          <a:lstStyle/>
          <a:p>
            <a:pPr>
              <a:buFont typeface="Wingdings" panose="05000000000000000000" pitchFamily="2" charset="2"/>
              <a:buChar char="ü"/>
            </a:pPr>
            <a:r>
              <a:rPr lang="en-US" sz="2200" dirty="0"/>
              <a:t>All Fifty states and Washington, DC provide reimbursement for some form of live video in Medicaid fee-for-service. </a:t>
            </a:r>
          </a:p>
          <a:p>
            <a:pPr>
              <a:buFont typeface="Wingdings" panose="05000000000000000000" pitchFamily="2" charset="2"/>
              <a:buChar char="ü"/>
            </a:pPr>
            <a:r>
              <a:rPr lang="en-US" sz="2200" dirty="0"/>
              <a:t>Forty states and DC currently have a law that governs private payer telehealth reimbursement policy.</a:t>
            </a:r>
          </a:p>
          <a:p>
            <a:pPr>
              <a:buFont typeface="Wingdings" panose="05000000000000000000" pitchFamily="2" charset="2"/>
              <a:buChar char="ü"/>
            </a:pPr>
            <a:r>
              <a:rPr lang="en-US" sz="2200" dirty="0"/>
              <a:t>Twenty-three states have some limit type of services, type of provider / practitioner, or location of patient (family) – ‘originating site.’ </a:t>
            </a:r>
          </a:p>
          <a:p>
            <a:pPr>
              <a:buFont typeface="Wingdings" panose="05000000000000000000" pitchFamily="2" charset="2"/>
              <a:buChar char="ü"/>
            </a:pPr>
            <a:r>
              <a:rPr lang="en-US" sz="2200" dirty="0"/>
              <a:t>Thirty-four state Medicaid programs offer a transmission or facility fee when telehealth is used.</a:t>
            </a:r>
          </a:p>
          <a:p>
            <a:pPr>
              <a:buFont typeface="Wingdings" panose="05000000000000000000" pitchFamily="2" charset="2"/>
              <a:buChar char="ü"/>
            </a:pPr>
            <a:r>
              <a:rPr lang="en-US" sz="2200" dirty="0"/>
              <a:t>Nineteen states explicitly allow home and schools to serve as originating sites.</a:t>
            </a:r>
          </a:p>
          <a:p>
            <a:endParaRPr lang="en-US" dirty="0"/>
          </a:p>
        </p:txBody>
      </p:sp>
      <p:sp>
        <p:nvSpPr>
          <p:cNvPr id="4" name="TextBox 3">
            <a:extLst>
              <a:ext uri="{FF2B5EF4-FFF2-40B4-BE49-F238E27FC236}">
                <a16:creationId xmlns:a16="http://schemas.microsoft.com/office/drawing/2014/main" id="{11FE54A5-07F4-4DAF-BBE2-F54E24ADE542}"/>
              </a:ext>
            </a:extLst>
          </p:cNvPr>
          <p:cNvSpPr txBox="1"/>
          <p:nvPr/>
        </p:nvSpPr>
        <p:spPr>
          <a:xfrm>
            <a:off x="1398307" y="1401033"/>
            <a:ext cx="2240560" cy="523220"/>
          </a:xfrm>
          <a:prstGeom prst="rect">
            <a:avLst/>
          </a:prstGeom>
          <a:noFill/>
        </p:spPr>
        <p:txBody>
          <a:bodyPr wrap="square" rtlCol="0">
            <a:spAutoFit/>
          </a:bodyPr>
          <a:lstStyle/>
          <a:p>
            <a:r>
              <a:rPr lang="en-US" sz="2800" dirty="0">
                <a:solidFill>
                  <a:prstClr val="black"/>
                </a:solidFill>
                <a:latin typeface="Calibri" panose="020F0502020204030204"/>
              </a:rPr>
              <a:t>According to:</a:t>
            </a:r>
          </a:p>
        </p:txBody>
      </p:sp>
      <p:pic>
        <p:nvPicPr>
          <p:cNvPr id="5" name="Picture 4">
            <a:extLst>
              <a:ext uri="{FF2B5EF4-FFF2-40B4-BE49-F238E27FC236}">
                <a16:creationId xmlns:a16="http://schemas.microsoft.com/office/drawing/2014/main" id="{48235CD5-0236-4428-89F3-7D6B9F87A989}"/>
              </a:ext>
            </a:extLst>
          </p:cNvPr>
          <p:cNvPicPr>
            <a:picLocks noChangeAspect="1"/>
          </p:cNvPicPr>
          <p:nvPr/>
        </p:nvPicPr>
        <p:blipFill>
          <a:blip r:embed="rId3"/>
          <a:stretch>
            <a:fillRect/>
          </a:stretch>
        </p:blipFill>
        <p:spPr>
          <a:xfrm>
            <a:off x="4096959" y="983221"/>
            <a:ext cx="3080291" cy="1200685"/>
          </a:xfrm>
          <a:prstGeom prst="rect">
            <a:avLst/>
          </a:prstGeom>
        </p:spPr>
      </p:pic>
      <p:sp>
        <p:nvSpPr>
          <p:cNvPr id="6" name="Slide Number Placeholder 5">
            <a:extLst>
              <a:ext uri="{FF2B5EF4-FFF2-40B4-BE49-F238E27FC236}">
                <a16:creationId xmlns:a16="http://schemas.microsoft.com/office/drawing/2014/main" id="{79BE06B5-167E-4708-AF74-D36F1ECB1ED0}"/>
              </a:ext>
            </a:extLst>
          </p:cNvPr>
          <p:cNvSpPr>
            <a:spLocks noGrp="1"/>
          </p:cNvSpPr>
          <p:nvPr>
            <p:ph type="sldNum" sz="quarter" idx="4"/>
          </p:nvPr>
        </p:nvSpPr>
        <p:spPr/>
        <p:txBody>
          <a:bodyPr/>
          <a:lstStyle/>
          <a:p>
            <a:fld id="{8FF8BE51-C3B0-9B4F-9A06-4F809A9A7941}" type="slidenum">
              <a:rPr lang="en-US" smtClean="0"/>
              <a:pPr/>
              <a:t>21</a:t>
            </a:fld>
            <a:endParaRPr lang="en-US"/>
          </a:p>
        </p:txBody>
      </p:sp>
    </p:spTree>
    <p:custDataLst>
      <p:tags r:id="rId1"/>
    </p:custDataLst>
    <p:extLst>
      <p:ext uri="{BB962C8B-B14F-4D97-AF65-F5344CB8AC3E}">
        <p14:creationId xmlns:p14="http://schemas.microsoft.com/office/powerpoint/2010/main" val="2855847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Medicaid &amp; Private Insurance – what do we know?</a:t>
            </a:r>
          </a:p>
        </p:txBody>
      </p:sp>
      <p:sp>
        <p:nvSpPr>
          <p:cNvPr id="3" name="Subtitle 2"/>
          <p:cNvSpPr>
            <a:spLocks noGrp="1"/>
          </p:cNvSpPr>
          <p:nvPr>
            <p:ph idx="1"/>
          </p:nvPr>
        </p:nvSpPr>
        <p:spPr>
          <a:xfrm>
            <a:off x="587829" y="1368358"/>
            <a:ext cx="4951837" cy="4097988"/>
          </a:xfrm>
        </p:spPr>
        <p:txBody>
          <a:bodyPr>
            <a:normAutofit fontScale="92500"/>
          </a:bodyPr>
          <a:lstStyle/>
          <a:p>
            <a:r>
              <a:rPr lang="en-US" dirty="0"/>
              <a:t>Center for Connected Health Policy (CCHP) has published:</a:t>
            </a:r>
            <a:br>
              <a:rPr lang="en-US" dirty="0"/>
            </a:br>
            <a:r>
              <a:rPr lang="en-US" b="1" dirty="0">
                <a:solidFill>
                  <a:srgbClr val="0070C0"/>
                </a:solidFill>
                <a:hlinkClick r:id="rId3">
                  <a:extLst>
                    <a:ext uri="{A12FA001-AC4F-418D-AE19-62706E023703}">
                      <ahyp:hlinkClr xmlns:ahyp="http://schemas.microsoft.com/office/drawing/2018/hyperlinkcolor" val="tx"/>
                    </a:ext>
                  </a:extLst>
                </a:hlinkClick>
              </a:rPr>
              <a:t>50 State Telehealth Laws and Reimbursement Policies Report Fall 2019 FINAL.pdf </a:t>
            </a:r>
            <a:endParaRPr lang="en-US" b="1" dirty="0">
              <a:solidFill>
                <a:srgbClr val="0070C0"/>
              </a:solidFill>
            </a:endParaRPr>
          </a:p>
          <a:p>
            <a:r>
              <a:rPr lang="en-US" dirty="0"/>
              <a:t>The CCHP website includes an interactive map to link to the policies for each states for both Medicaid and Private Insurance</a:t>
            </a:r>
            <a:br>
              <a:rPr lang="en-US" dirty="0"/>
            </a:br>
            <a:r>
              <a:rPr lang="en-US" b="1" dirty="0">
                <a:solidFill>
                  <a:srgbClr val="0070C0"/>
                </a:solidFill>
                <a:hlinkClick r:id="rId4">
                  <a:extLst>
                    <a:ext uri="{A12FA001-AC4F-418D-AE19-62706E023703}">
                      <ahyp:hlinkClr xmlns:ahyp="http://schemas.microsoft.com/office/drawing/2018/hyperlinkcolor" val="tx"/>
                    </a:ext>
                  </a:extLst>
                </a:hlinkClick>
              </a:rPr>
              <a:t>https://www.cchpca.org/telehealth-policy/current-state-laws-and-reimbursement-policies</a:t>
            </a:r>
            <a:endParaRPr lang="en-US" b="1" dirty="0">
              <a:solidFill>
                <a:srgbClr val="0070C0"/>
              </a:solidFill>
            </a:endParaRPr>
          </a:p>
          <a:p>
            <a:endParaRPr lang="en-US" dirty="0"/>
          </a:p>
        </p:txBody>
      </p:sp>
      <p:pic>
        <p:nvPicPr>
          <p:cNvPr id="4" name="Picture 3">
            <a:extLst>
              <a:ext uri="{FF2B5EF4-FFF2-40B4-BE49-F238E27FC236}">
                <a16:creationId xmlns:a16="http://schemas.microsoft.com/office/drawing/2014/main" id="{F6EC851F-ED22-4770-88FA-9CF30FFB2F3E}"/>
              </a:ext>
            </a:extLst>
          </p:cNvPr>
          <p:cNvPicPr>
            <a:picLocks noChangeAspect="1"/>
          </p:cNvPicPr>
          <p:nvPr/>
        </p:nvPicPr>
        <p:blipFill>
          <a:blip r:embed="rId5"/>
          <a:stretch>
            <a:fillRect/>
          </a:stretch>
        </p:blipFill>
        <p:spPr>
          <a:xfrm>
            <a:off x="5539666" y="1663945"/>
            <a:ext cx="6467241" cy="3254283"/>
          </a:xfrm>
          <a:prstGeom prst="rect">
            <a:avLst/>
          </a:prstGeom>
          <a:ln w="12700">
            <a:solidFill>
              <a:schemeClr val="tx1"/>
            </a:solidFill>
          </a:ln>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9B6FA7FE-C035-4F26-9A09-908C7D5EF383}"/>
              </a:ext>
            </a:extLst>
          </p:cNvPr>
          <p:cNvSpPr>
            <a:spLocks noGrp="1"/>
          </p:cNvSpPr>
          <p:nvPr>
            <p:ph type="sldNum" sz="quarter" idx="4"/>
          </p:nvPr>
        </p:nvSpPr>
        <p:spPr/>
        <p:txBody>
          <a:bodyPr/>
          <a:lstStyle/>
          <a:p>
            <a:fld id="{8FF8BE51-C3B0-9B4F-9A06-4F809A9A7941}" type="slidenum">
              <a:rPr lang="en-US" smtClean="0"/>
              <a:pPr/>
              <a:t>22</a:t>
            </a:fld>
            <a:endParaRPr lang="en-US"/>
          </a:p>
        </p:txBody>
      </p:sp>
    </p:spTree>
    <p:custDataLst>
      <p:tags r:id="rId1"/>
    </p:custDataLst>
    <p:extLst>
      <p:ext uri="{BB962C8B-B14F-4D97-AF65-F5344CB8AC3E}">
        <p14:creationId xmlns:p14="http://schemas.microsoft.com/office/powerpoint/2010/main" val="1579930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Medicaid &amp; Private Insurance – what do we know?</a:t>
            </a:r>
          </a:p>
        </p:txBody>
      </p:sp>
      <p:sp>
        <p:nvSpPr>
          <p:cNvPr id="3" name="Subtitle 2"/>
          <p:cNvSpPr>
            <a:spLocks noGrp="1"/>
          </p:cNvSpPr>
          <p:nvPr>
            <p:ph idx="1"/>
          </p:nvPr>
        </p:nvSpPr>
        <p:spPr>
          <a:xfrm>
            <a:off x="587829" y="994299"/>
            <a:ext cx="11005457" cy="4918229"/>
          </a:xfrm>
        </p:spPr>
        <p:txBody>
          <a:bodyPr>
            <a:noAutofit/>
          </a:bodyPr>
          <a:lstStyle/>
          <a:p>
            <a:pPr marL="0" indent="0">
              <a:buNone/>
            </a:pPr>
            <a:r>
              <a:rPr lang="en-US" sz="2200" b="1" dirty="0">
                <a:solidFill>
                  <a:srgbClr val="0070C0"/>
                </a:solidFill>
              </a:rPr>
              <a:t>Let’s talk billing</a:t>
            </a:r>
          </a:p>
          <a:p>
            <a:r>
              <a:rPr lang="en-US" sz="2200" dirty="0"/>
              <a:t>Fee-for-service:</a:t>
            </a:r>
          </a:p>
          <a:p>
            <a:pPr lvl="1"/>
            <a:r>
              <a:rPr lang="en-US" sz="2200" dirty="0"/>
              <a:t>Some state policy includes that the reimbursement rate be equal to the amount that would have been reimbursed had the same service been delivered in-person</a:t>
            </a:r>
          </a:p>
          <a:p>
            <a:pPr lvl="1"/>
            <a:r>
              <a:rPr lang="en-US" sz="2200" dirty="0"/>
              <a:t>Thirty-four states reimburse either a transmission, facility fee, or both. Of these, the facility fee is the most common.</a:t>
            </a:r>
          </a:p>
          <a:p>
            <a:pPr lvl="1"/>
            <a:r>
              <a:rPr lang="en-US" sz="2200" dirty="0"/>
              <a:t>State policy may require reimbursement at center rather than home-based rate</a:t>
            </a:r>
          </a:p>
          <a:p>
            <a:r>
              <a:rPr lang="en-US" sz="2200" dirty="0"/>
              <a:t>Bundled rate:</a:t>
            </a:r>
          </a:p>
          <a:p>
            <a:pPr lvl="1"/>
            <a:r>
              <a:rPr lang="en-US" sz="2200" dirty="0"/>
              <a:t>Determine if telehealth visit can count towards minimum service delivery to bill the bundled rate.</a:t>
            </a:r>
          </a:p>
        </p:txBody>
      </p:sp>
      <p:sp>
        <p:nvSpPr>
          <p:cNvPr id="4" name="Slide Number Placeholder 3">
            <a:extLst>
              <a:ext uri="{FF2B5EF4-FFF2-40B4-BE49-F238E27FC236}">
                <a16:creationId xmlns:a16="http://schemas.microsoft.com/office/drawing/2014/main" id="{12E9D61E-BDA9-4F7C-9873-33E07CD08FCF}"/>
              </a:ext>
            </a:extLst>
          </p:cNvPr>
          <p:cNvSpPr>
            <a:spLocks noGrp="1"/>
          </p:cNvSpPr>
          <p:nvPr>
            <p:ph type="sldNum" sz="quarter" idx="4"/>
          </p:nvPr>
        </p:nvSpPr>
        <p:spPr/>
        <p:txBody>
          <a:bodyPr/>
          <a:lstStyle/>
          <a:p>
            <a:fld id="{8FF8BE51-C3B0-9B4F-9A06-4F809A9A7941}" type="slidenum">
              <a:rPr lang="en-US" smtClean="0"/>
              <a:pPr/>
              <a:t>23</a:t>
            </a:fld>
            <a:endParaRPr lang="en-US"/>
          </a:p>
        </p:txBody>
      </p:sp>
    </p:spTree>
    <p:custDataLst>
      <p:tags r:id="rId1"/>
    </p:custDataLst>
    <p:extLst>
      <p:ext uri="{BB962C8B-B14F-4D97-AF65-F5344CB8AC3E}">
        <p14:creationId xmlns:p14="http://schemas.microsoft.com/office/powerpoint/2010/main" val="1431189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Opportunities - Possible Next Steps:</a:t>
            </a:r>
          </a:p>
        </p:txBody>
      </p:sp>
      <p:sp>
        <p:nvSpPr>
          <p:cNvPr id="3" name="Subtitle 2"/>
          <p:cNvSpPr>
            <a:spLocks noGrp="1"/>
          </p:cNvSpPr>
          <p:nvPr>
            <p:ph idx="1"/>
          </p:nvPr>
        </p:nvSpPr>
        <p:spPr/>
        <p:txBody>
          <a:bodyPr/>
          <a:lstStyle/>
          <a:p>
            <a:r>
              <a:rPr lang="en-US" sz="2400" dirty="0"/>
              <a:t>Research your state policies and any limitations.</a:t>
            </a:r>
          </a:p>
          <a:p>
            <a:r>
              <a:rPr lang="en-US" sz="2400" dirty="0"/>
              <a:t>Reach out to your state Medicaid office liaison for IDEA services to work with them regarding what’s needed to implement – codes / modifiers etc.</a:t>
            </a:r>
          </a:p>
          <a:p>
            <a:r>
              <a:rPr lang="en-US" sz="2400" dirty="0"/>
              <a:t>Reach out to the private insurance authority </a:t>
            </a:r>
            <a:r>
              <a:rPr lang="en-US" sz="2400"/>
              <a:t>for your </a:t>
            </a:r>
            <a:r>
              <a:rPr lang="en-US" sz="2400" dirty="0"/>
              <a:t>state to work </a:t>
            </a:r>
            <a:r>
              <a:rPr lang="en-US" sz="2400"/>
              <a:t>with them </a:t>
            </a:r>
            <a:r>
              <a:rPr lang="en-US" sz="2400" dirty="0"/>
              <a:t>regarding what’s needed to implement – codes / modifiers etc.</a:t>
            </a:r>
          </a:p>
          <a:p>
            <a:r>
              <a:rPr lang="en-US" sz="2400" dirty="0"/>
              <a:t>Determine if changes are needed to database to capture tele-intervention to track utilization and / use for billing.</a:t>
            </a:r>
          </a:p>
          <a:p>
            <a:endParaRPr lang="en-US" dirty="0"/>
          </a:p>
        </p:txBody>
      </p:sp>
      <p:sp>
        <p:nvSpPr>
          <p:cNvPr id="4" name="Slide Number Placeholder 3">
            <a:extLst>
              <a:ext uri="{FF2B5EF4-FFF2-40B4-BE49-F238E27FC236}">
                <a16:creationId xmlns:a16="http://schemas.microsoft.com/office/drawing/2014/main" id="{8BC0B171-7B13-49E5-87D9-EF313BDB82C0}"/>
              </a:ext>
            </a:extLst>
          </p:cNvPr>
          <p:cNvSpPr>
            <a:spLocks noGrp="1"/>
          </p:cNvSpPr>
          <p:nvPr>
            <p:ph type="sldNum" sz="quarter" idx="4"/>
          </p:nvPr>
        </p:nvSpPr>
        <p:spPr/>
        <p:txBody>
          <a:bodyPr/>
          <a:lstStyle/>
          <a:p>
            <a:fld id="{8FF8BE51-C3B0-9B4F-9A06-4F809A9A7941}" type="slidenum">
              <a:rPr lang="en-US" smtClean="0"/>
              <a:pPr/>
              <a:t>24</a:t>
            </a:fld>
            <a:endParaRPr lang="en-US"/>
          </a:p>
        </p:txBody>
      </p:sp>
    </p:spTree>
    <p:custDataLst>
      <p:tags r:id="rId1"/>
    </p:custDataLst>
    <p:extLst>
      <p:ext uri="{BB962C8B-B14F-4D97-AF65-F5344CB8AC3E}">
        <p14:creationId xmlns:p14="http://schemas.microsoft.com/office/powerpoint/2010/main" val="35364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Chat Box: </a:t>
            </a:r>
            <a:br>
              <a:rPr lang="en-US" dirty="0"/>
            </a:br>
            <a:r>
              <a:rPr lang="en-US" dirty="0"/>
              <a:t>Sharing, questions, examples and resources</a:t>
            </a:r>
          </a:p>
        </p:txBody>
      </p:sp>
      <p:pic>
        <p:nvPicPr>
          <p:cNvPr id="4" name="Picture 3">
            <a:extLst>
              <a:ext uri="{FF2B5EF4-FFF2-40B4-BE49-F238E27FC236}">
                <a16:creationId xmlns:a16="http://schemas.microsoft.com/office/drawing/2014/main" id="{BCAA36E0-3825-4275-AFAC-2D122E6DD7A8}"/>
              </a:ext>
            </a:extLst>
          </p:cNvPr>
          <p:cNvPicPr>
            <a:picLocks noChangeAspect="1"/>
          </p:cNvPicPr>
          <p:nvPr/>
        </p:nvPicPr>
        <p:blipFill>
          <a:blip r:embed="rId3"/>
          <a:stretch>
            <a:fillRect/>
          </a:stretch>
        </p:blipFill>
        <p:spPr>
          <a:xfrm>
            <a:off x="4002459" y="1794750"/>
            <a:ext cx="4029637" cy="3553321"/>
          </a:xfrm>
          <a:prstGeom prst="rect">
            <a:avLst/>
          </a:prstGeom>
        </p:spPr>
      </p:pic>
      <p:sp>
        <p:nvSpPr>
          <p:cNvPr id="5" name="Slide Number Placeholder 4">
            <a:extLst>
              <a:ext uri="{FF2B5EF4-FFF2-40B4-BE49-F238E27FC236}">
                <a16:creationId xmlns:a16="http://schemas.microsoft.com/office/drawing/2014/main" id="{127207AB-B249-431D-A38A-3737317FA035}"/>
              </a:ext>
            </a:extLst>
          </p:cNvPr>
          <p:cNvSpPr>
            <a:spLocks noGrp="1"/>
          </p:cNvSpPr>
          <p:nvPr>
            <p:ph type="sldNum" sz="quarter" idx="4"/>
          </p:nvPr>
        </p:nvSpPr>
        <p:spPr/>
        <p:txBody>
          <a:bodyPr/>
          <a:lstStyle/>
          <a:p>
            <a:fld id="{8FF8BE51-C3B0-9B4F-9A06-4F809A9A7941}" type="slidenum">
              <a:rPr lang="en-US" smtClean="0"/>
              <a:pPr/>
              <a:t>25</a:t>
            </a:fld>
            <a:endParaRPr lang="en-US"/>
          </a:p>
        </p:txBody>
      </p:sp>
    </p:spTree>
    <p:custDataLst>
      <p:tags r:id="rId1"/>
    </p:custDataLst>
    <p:extLst>
      <p:ext uri="{BB962C8B-B14F-4D97-AF65-F5344CB8AC3E}">
        <p14:creationId xmlns:p14="http://schemas.microsoft.com/office/powerpoint/2010/main" val="2360060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Video Conferencing</a:t>
            </a:r>
            <a:br>
              <a:rPr lang="en-US" dirty="0"/>
            </a:br>
            <a:r>
              <a:rPr lang="en-US" dirty="0"/>
              <a:t>Technology and Considerations</a:t>
            </a:r>
          </a:p>
        </p:txBody>
      </p:sp>
      <p:sp>
        <p:nvSpPr>
          <p:cNvPr id="5" name="Slide Number Placeholder 4"/>
          <p:cNvSpPr>
            <a:spLocks noGrp="1"/>
          </p:cNvSpPr>
          <p:nvPr>
            <p:ph type="sldNum" sz="quarter" idx="4"/>
          </p:nvPr>
        </p:nvSpPr>
        <p:spPr/>
        <p:txBody>
          <a:bodyPr/>
          <a:lstStyle/>
          <a:p>
            <a:fld id="{8FF8BE51-C3B0-9B4F-9A06-4F809A9A7941}" type="slidenum">
              <a:rPr lang="en-US" smtClean="0"/>
              <a:pPr/>
              <a:t>26</a:t>
            </a:fld>
            <a:endParaRPr lang="en-US"/>
          </a:p>
        </p:txBody>
      </p:sp>
      <p:pic>
        <p:nvPicPr>
          <p:cNvPr id="6" name="Picture 5" descr="Two people looking at the camera&#10;&#10;Description automatically generated">
            <a:extLst>
              <a:ext uri="{FF2B5EF4-FFF2-40B4-BE49-F238E27FC236}">
                <a16:creationId xmlns:a16="http://schemas.microsoft.com/office/drawing/2014/main" id="{27D3E8DD-F6E7-434D-AD73-1794B9FE9144}"/>
              </a:ext>
            </a:extLst>
          </p:cNvPr>
          <p:cNvPicPr>
            <a:picLocks noChangeAspect="1"/>
          </p:cNvPicPr>
          <p:nvPr/>
        </p:nvPicPr>
        <p:blipFill>
          <a:blip r:embed="rId3"/>
          <a:stretch>
            <a:fillRect/>
          </a:stretch>
        </p:blipFill>
        <p:spPr>
          <a:xfrm>
            <a:off x="1941533" y="1422072"/>
            <a:ext cx="8179497" cy="4558365"/>
          </a:xfrm>
          <a:prstGeom prst="rect">
            <a:avLst/>
          </a:prstGeom>
        </p:spPr>
      </p:pic>
      <p:cxnSp>
        <p:nvCxnSpPr>
          <p:cNvPr id="7" name="Straight Connector 6">
            <a:extLst>
              <a:ext uri="{FF2B5EF4-FFF2-40B4-BE49-F238E27FC236}">
                <a16:creationId xmlns:a16="http://schemas.microsoft.com/office/drawing/2014/main" id="{9870D359-151F-2047-89EE-A835D2C7FDCA}"/>
              </a:ext>
            </a:extLst>
          </p:cNvPr>
          <p:cNvCxnSpPr/>
          <p:nvPr/>
        </p:nvCxnSpPr>
        <p:spPr>
          <a:xfrm>
            <a:off x="1913796" y="124663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17276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72" y="226980"/>
            <a:ext cx="11731082" cy="914400"/>
          </a:xfrm>
        </p:spPr>
        <p:txBody>
          <a:bodyPr>
            <a:normAutofit/>
          </a:bodyPr>
          <a:lstStyle/>
          <a:p>
            <a:r>
              <a:rPr lang="en-US" sz="2400" dirty="0"/>
              <a:t>Planning for the Use of Video Conferencing for</a:t>
            </a:r>
            <a:br>
              <a:rPr lang="en-US" sz="2400" dirty="0"/>
            </a:br>
            <a:r>
              <a:rPr lang="en-US" sz="2400" dirty="0"/>
              <a:t>Early Intervention Home Visits during the COVID-19 Pandemic</a:t>
            </a:r>
          </a:p>
        </p:txBody>
      </p:sp>
      <p:sp>
        <p:nvSpPr>
          <p:cNvPr id="4" name="Slide Number Placeholder 3">
            <a:extLst>
              <a:ext uri="{FF2B5EF4-FFF2-40B4-BE49-F238E27FC236}">
                <a16:creationId xmlns:a16="http://schemas.microsoft.com/office/drawing/2014/main" id="{F4E64E7C-41EC-46C1-A0E0-37DE23F27D3F}"/>
              </a:ext>
            </a:extLst>
          </p:cNvPr>
          <p:cNvSpPr>
            <a:spLocks noGrp="1"/>
          </p:cNvSpPr>
          <p:nvPr>
            <p:ph type="sldNum" sz="quarter" idx="4"/>
          </p:nvPr>
        </p:nvSpPr>
        <p:spPr/>
        <p:txBody>
          <a:bodyPr/>
          <a:lstStyle/>
          <a:p>
            <a:fld id="{8FF8BE51-C3B0-9B4F-9A06-4F809A9A7941}" type="slidenum">
              <a:rPr lang="en-US" smtClean="0"/>
              <a:pPr/>
              <a:t>27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437" y="1141380"/>
            <a:ext cx="4037652" cy="4643679"/>
          </a:xfrm>
          <a:prstGeom prst="rect">
            <a:avLst/>
          </a:prstGeom>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pic>
    </p:spTree>
    <p:custDataLst>
      <p:tags r:id="rId1"/>
    </p:custDataLst>
    <p:extLst>
      <p:ext uri="{BB962C8B-B14F-4D97-AF65-F5344CB8AC3E}">
        <p14:creationId xmlns:p14="http://schemas.microsoft.com/office/powerpoint/2010/main" val="4258568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0362" y="226980"/>
            <a:ext cx="11942956" cy="914400"/>
          </a:xfrm>
        </p:spPr>
        <p:txBody>
          <a:bodyPr>
            <a:normAutofit/>
          </a:bodyPr>
          <a:lstStyle/>
          <a:p>
            <a:r>
              <a:rPr lang="en-US" sz="2000" dirty="0"/>
              <a:t>The purpose of this document is to suggest key topics to be addressed and provide information and resources to assist in planning how to use video conferencing for home visiting</a:t>
            </a:r>
          </a:p>
        </p:txBody>
      </p:sp>
      <p:sp>
        <p:nvSpPr>
          <p:cNvPr id="5" name="Content Placeholder 4"/>
          <p:cNvSpPr>
            <a:spLocks noGrp="1"/>
          </p:cNvSpPr>
          <p:nvPr>
            <p:ph idx="1"/>
          </p:nvPr>
        </p:nvSpPr>
        <p:spPr>
          <a:xfrm>
            <a:off x="293539" y="991067"/>
            <a:ext cx="5831688" cy="5246895"/>
          </a:xfrm>
        </p:spPr>
        <p:txBody>
          <a:bodyPr>
            <a:normAutofit fontScale="85000" lnSpcReduction="10000"/>
          </a:bodyPr>
          <a:lstStyle/>
          <a:p>
            <a:pPr marL="0" indent="0">
              <a:buNone/>
            </a:pPr>
            <a:r>
              <a:rPr lang="en-US" sz="2600" b="1" dirty="0"/>
              <a:t>TOPICS:</a:t>
            </a:r>
          </a:p>
          <a:p>
            <a:r>
              <a:rPr lang="en-US" sz="2600" dirty="0"/>
              <a:t>Compliance/Regulations/Standards</a:t>
            </a:r>
          </a:p>
          <a:p>
            <a:r>
              <a:rPr lang="en-US" sz="2600" dirty="0"/>
              <a:t>Reimbursement</a:t>
            </a:r>
          </a:p>
          <a:p>
            <a:r>
              <a:rPr lang="en-US" sz="2600" dirty="0"/>
              <a:t>Equipment/software/licensing/bandwidth </a:t>
            </a:r>
          </a:p>
          <a:p>
            <a:r>
              <a:rPr lang="en-US" sz="2600" dirty="0"/>
              <a:t>Free resources</a:t>
            </a:r>
          </a:p>
          <a:p>
            <a:r>
              <a:rPr lang="en-US" sz="2600" dirty="0"/>
              <a:t>Skills sets </a:t>
            </a:r>
          </a:p>
          <a:p>
            <a:r>
              <a:rPr lang="en-US" sz="2600" dirty="0"/>
              <a:t>Desirable features for video platforms </a:t>
            </a:r>
          </a:p>
          <a:p>
            <a:r>
              <a:rPr lang="en-US" sz="2600" dirty="0"/>
              <a:t>Video conferencing applications</a:t>
            </a:r>
          </a:p>
          <a:p>
            <a:r>
              <a:rPr lang="en-US" sz="2600" dirty="0"/>
              <a:t>Resources</a:t>
            </a:r>
          </a:p>
          <a:p>
            <a:r>
              <a:rPr lang="en-US" sz="2600" dirty="0"/>
              <a:t>Illustrations</a:t>
            </a:r>
            <a:endParaRPr lang="en-US" dirty="0"/>
          </a:p>
          <a:p>
            <a:endParaRPr lang="en-US" dirty="0"/>
          </a:p>
          <a:p>
            <a:endParaRPr lang="en-US" dirty="0"/>
          </a:p>
        </p:txBody>
      </p:sp>
      <p:sp>
        <p:nvSpPr>
          <p:cNvPr id="3" name="Slide Number Placeholder 2"/>
          <p:cNvSpPr>
            <a:spLocks noGrp="1"/>
          </p:cNvSpPr>
          <p:nvPr>
            <p:ph type="sldNum" sz="quarter" idx="4"/>
          </p:nvPr>
        </p:nvSpPr>
        <p:spPr/>
        <p:txBody>
          <a:bodyPr/>
          <a:lstStyle/>
          <a:p>
            <a:fld id="{8FF8BE51-C3B0-9B4F-9A06-4F809A9A7941}" type="slidenum">
              <a:rPr lang="en-US" smtClean="0"/>
              <a:pPr/>
              <a:t>28</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227" y="1286345"/>
            <a:ext cx="5742452" cy="4266961"/>
          </a:xfrm>
          <a:prstGeom prst="rect">
            <a:avLst/>
          </a:prstGeom>
        </p:spPr>
      </p:pic>
    </p:spTree>
    <p:custDataLst>
      <p:tags r:id="rId1"/>
    </p:custDataLst>
    <p:extLst>
      <p:ext uri="{BB962C8B-B14F-4D97-AF65-F5344CB8AC3E}">
        <p14:creationId xmlns:p14="http://schemas.microsoft.com/office/powerpoint/2010/main" val="3996799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all committed to equity</a:t>
            </a:r>
          </a:p>
        </p:txBody>
      </p:sp>
      <p:sp>
        <p:nvSpPr>
          <p:cNvPr id="3" name="Content Placeholder 2"/>
          <p:cNvSpPr>
            <a:spLocks noGrp="1"/>
          </p:cNvSpPr>
          <p:nvPr>
            <p:ph idx="1"/>
          </p:nvPr>
        </p:nvSpPr>
        <p:spPr>
          <a:xfrm>
            <a:off x="1727689" y="4977416"/>
            <a:ext cx="8651278" cy="594171"/>
          </a:xfrm>
        </p:spPr>
        <p:txBody>
          <a:bodyPr>
            <a:normAutofit fontScale="92500"/>
          </a:bodyPr>
          <a:lstStyle/>
          <a:p>
            <a:pPr marL="0" indent="0">
              <a:buNone/>
            </a:pPr>
            <a:r>
              <a:rPr lang="en-US" sz="2800" dirty="0"/>
              <a:t>Seek out community partners, e.g., technology providers.</a:t>
            </a:r>
          </a:p>
        </p:txBody>
      </p:sp>
      <p:sp>
        <p:nvSpPr>
          <p:cNvPr id="4" name="Slide Number Placeholder 3"/>
          <p:cNvSpPr>
            <a:spLocks noGrp="1"/>
          </p:cNvSpPr>
          <p:nvPr>
            <p:ph type="sldNum" sz="quarter" idx="4"/>
          </p:nvPr>
        </p:nvSpPr>
        <p:spPr/>
        <p:txBody>
          <a:bodyPr/>
          <a:lstStyle/>
          <a:p>
            <a:fld id="{8FF8BE51-C3B0-9B4F-9A06-4F809A9A7941}" type="slidenum">
              <a:rPr lang="en-US" smtClean="0"/>
              <a:pPr/>
              <a:t>29</a:t>
            </a:fld>
            <a:endParaRPr lang="en-US"/>
          </a:p>
        </p:txBody>
      </p:sp>
      <p:pic>
        <p:nvPicPr>
          <p:cNvPr id="5" name="Picture 4" descr="A young boy using a computer sitting on top of a table&#10;&#10;Description automatically generated">
            <a:extLst>
              <a:ext uri="{FF2B5EF4-FFF2-40B4-BE49-F238E27FC236}">
                <a16:creationId xmlns:a16="http://schemas.microsoft.com/office/drawing/2014/main" id="{4E5526A6-90B7-9746-87A6-F148081FA6A3}"/>
              </a:ext>
            </a:extLst>
          </p:cNvPr>
          <p:cNvPicPr>
            <a:picLocks noChangeAspect="1"/>
          </p:cNvPicPr>
          <p:nvPr/>
        </p:nvPicPr>
        <p:blipFill>
          <a:blip r:embed="rId4"/>
          <a:stretch>
            <a:fillRect/>
          </a:stretch>
        </p:blipFill>
        <p:spPr>
          <a:xfrm>
            <a:off x="2253677" y="821151"/>
            <a:ext cx="7387809" cy="4129990"/>
          </a:xfrm>
          <a:prstGeom prst="rect">
            <a:avLst/>
          </a:prstGeom>
        </p:spPr>
      </p:pic>
    </p:spTree>
    <p:custDataLst>
      <p:tags r:id="rId1"/>
    </p:custDataLst>
    <p:extLst>
      <p:ext uri="{BB962C8B-B14F-4D97-AF65-F5344CB8AC3E}">
        <p14:creationId xmlns:p14="http://schemas.microsoft.com/office/powerpoint/2010/main" val="1151479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2CF4E-8F1C-FE42-85F2-074CF870DA9D}"/>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7CF410FD-30A7-CB44-B0D6-4D36B70BA164}"/>
              </a:ext>
            </a:extLst>
          </p:cNvPr>
          <p:cNvSpPr>
            <a:spLocks noGrp="1"/>
          </p:cNvSpPr>
          <p:nvPr>
            <p:ph idx="1"/>
          </p:nvPr>
        </p:nvSpPr>
        <p:spPr/>
        <p:txBody>
          <a:bodyPr>
            <a:normAutofit fontScale="92500" lnSpcReduction="20000"/>
          </a:bodyPr>
          <a:lstStyle/>
          <a:p>
            <a:r>
              <a:rPr lang="en-US" dirty="0">
                <a:latin typeface="Arial"/>
                <a:cs typeface="Arial"/>
              </a:rPr>
              <a:t>All participants are on </a:t>
            </a:r>
            <a:r>
              <a:rPr lang="en-US" b="1" dirty="0">
                <a:latin typeface="Arial"/>
                <a:cs typeface="Arial"/>
              </a:rPr>
              <a:t>mute</a:t>
            </a:r>
            <a:endParaRPr lang="en-US" b="1"/>
          </a:p>
          <a:p>
            <a:r>
              <a:rPr lang="en-US" dirty="0">
                <a:latin typeface="Arial"/>
                <a:cs typeface="Arial"/>
              </a:rPr>
              <a:t>When you use the "Chat" box – please select "panelists and </a:t>
            </a:r>
            <a:r>
              <a:rPr lang="en-US" b="1" dirty="0">
                <a:latin typeface="Arial"/>
                <a:cs typeface="Arial"/>
              </a:rPr>
              <a:t>all attendees</a:t>
            </a:r>
            <a:r>
              <a:rPr lang="en-US" dirty="0">
                <a:latin typeface="Arial"/>
                <a:cs typeface="Arial"/>
              </a:rPr>
              <a:t>" </a:t>
            </a:r>
          </a:p>
          <a:p>
            <a:r>
              <a:rPr lang="en-US" dirty="0">
                <a:latin typeface="Arial"/>
                <a:cs typeface="Arial"/>
              </a:rPr>
              <a:t>Participant list is not visible to all – we ask you to write in the chat:</a:t>
            </a:r>
          </a:p>
          <a:p>
            <a:pPr lvl="1"/>
            <a:r>
              <a:rPr lang="en-US" dirty="0">
                <a:latin typeface="Arial"/>
                <a:cs typeface="Arial"/>
              </a:rPr>
              <a:t>Your Name</a:t>
            </a:r>
          </a:p>
          <a:p>
            <a:pPr lvl="1"/>
            <a:r>
              <a:rPr lang="en-US" dirty="0">
                <a:latin typeface="Arial"/>
                <a:cs typeface="Arial"/>
              </a:rPr>
              <a:t>State</a:t>
            </a:r>
            <a:endParaRPr lang="en-US" dirty="0"/>
          </a:p>
          <a:p>
            <a:pPr lvl="1"/>
            <a:r>
              <a:rPr lang="en-US" dirty="0">
                <a:latin typeface="Arial"/>
                <a:cs typeface="Arial"/>
              </a:rPr>
              <a:t>Age Focus (e.g. 0-3)</a:t>
            </a:r>
            <a:endParaRPr lang="en-US" dirty="0"/>
          </a:p>
          <a:p>
            <a:pPr lvl="1"/>
            <a:r>
              <a:rPr lang="en-US" dirty="0">
                <a:latin typeface="Arial"/>
                <a:cs typeface="Arial"/>
              </a:rPr>
              <a:t>Role (e.g. State Part C Coordinator)</a:t>
            </a:r>
            <a:endParaRPr lang="en-US" dirty="0"/>
          </a:p>
          <a:p>
            <a:r>
              <a:rPr lang="en-US" dirty="0">
                <a:latin typeface="Arial"/>
                <a:cs typeface="Arial"/>
              </a:rPr>
              <a:t>Use the </a:t>
            </a:r>
            <a:r>
              <a:rPr lang="en-US" b="1" dirty="0">
                <a:latin typeface="Arial"/>
                <a:cs typeface="Arial"/>
              </a:rPr>
              <a:t>"Chat" box</a:t>
            </a:r>
            <a:r>
              <a:rPr lang="en-US" dirty="0">
                <a:latin typeface="Arial"/>
                <a:cs typeface="Arial"/>
              </a:rPr>
              <a:t> throughout the webinar today – to share questions, comments, strategies, resources</a:t>
            </a:r>
            <a:endParaRPr lang="en-US" dirty="0"/>
          </a:p>
          <a:p>
            <a:r>
              <a:rPr lang="en-US" dirty="0">
                <a:latin typeface="Arial"/>
                <a:cs typeface="Arial"/>
              </a:rPr>
              <a:t>The webinar will be </a:t>
            </a:r>
            <a:r>
              <a:rPr lang="en-US" b="1" dirty="0">
                <a:latin typeface="Arial"/>
                <a:cs typeface="Arial"/>
              </a:rPr>
              <a:t>recorded </a:t>
            </a:r>
            <a:r>
              <a:rPr lang="en-US" dirty="0">
                <a:latin typeface="Arial"/>
                <a:cs typeface="Arial"/>
              </a:rPr>
              <a:t>and key content including resources from the </a:t>
            </a:r>
            <a:r>
              <a:rPr lang="en-US" b="1" dirty="0">
                <a:latin typeface="Arial"/>
                <a:cs typeface="Arial"/>
              </a:rPr>
              <a:t>chat will be summarized</a:t>
            </a:r>
            <a:r>
              <a:rPr lang="en-US" dirty="0">
                <a:latin typeface="Arial"/>
                <a:cs typeface="Arial"/>
              </a:rPr>
              <a:t> and shared</a:t>
            </a:r>
            <a:endParaRPr lang="en-US" dirty="0"/>
          </a:p>
          <a:p>
            <a:endParaRPr lang="en-US" dirty="0"/>
          </a:p>
        </p:txBody>
      </p:sp>
      <p:sp>
        <p:nvSpPr>
          <p:cNvPr id="4" name="Slide Number Placeholder 3">
            <a:extLst>
              <a:ext uri="{FF2B5EF4-FFF2-40B4-BE49-F238E27FC236}">
                <a16:creationId xmlns:a16="http://schemas.microsoft.com/office/drawing/2014/main" id="{4B793DD5-BA65-0A4B-A075-284EB2D96F77}"/>
              </a:ext>
            </a:extLst>
          </p:cNvPr>
          <p:cNvSpPr>
            <a:spLocks noGrp="1"/>
          </p:cNvSpPr>
          <p:nvPr>
            <p:ph type="sldNum" sz="quarter" idx="4"/>
          </p:nvPr>
        </p:nvSpPr>
        <p:spPr/>
        <p:txBody>
          <a:bodyPr/>
          <a:lstStyle/>
          <a:p>
            <a:fld id="{8FF8BE51-C3B0-9B4F-9A06-4F809A9A7941}" type="slidenum">
              <a:rPr lang="en-US" smtClean="0"/>
              <a:pPr/>
              <a:t>3</a:t>
            </a:fld>
            <a:endParaRPr lang="en-US"/>
          </a:p>
        </p:txBody>
      </p:sp>
    </p:spTree>
    <p:extLst>
      <p:ext uri="{BB962C8B-B14F-4D97-AF65-F5344CB8AC3E}">
        <p14:creationId xmlns:p14="http://schemas.microsoft.com/office/powerpoint/2010/main" val="3793567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Video Conferencing - Technology &amp; Considerations</a:t>
            </a:r>
            <a:br>
              <a:rPr lang="en-US" dirty="0"/>
            </a:br>
            <a:r>
              <a:rPr lang="en-US" dirty="0"/>
              <a:t>Possible Next Steps:</a:t>
            </a:r>
          </a:p>
        </p:txBody>
      </p:sp>
      <p:sp>
        <p:nvSpPr>
          <p:cNvPr id="3" name="Subtitle 2"/>
          <p:cNvSpPr>
            <a:spLocks noGrp="1"/>
          </p:cNvSpPr>
          <p:nvPr>
            <p:ph idx="1"/>
          </p:nvPr>
        </p:nvSpPr>
        <p:spPr>
          <a:xfrm>
            <a:off x="587829" y="1368357"/>
            <a:ext cx="11005457" cy="4393615"/>
          </a:xfrm>
        </p:spPr>
        <p:txBody>
          <a:bodyPr>
            <a:normAutofit lnSpcReduction="10000"/>
          </a:bodyPr>
          <a:lstStyle/>
          <a:p>
            <a:r>
              <a:rPr lang="en-US" sz="2400" dirty="0"/>
              <a:t>Act now! Make planning discussions an immediate priority.</a:t>
            </a:r>
          </a:p>
          <a:p>
            <a:r>
              <a:rPr lang="en-US" sz="2400" dirty="0"/>
              <a:t>Decide which decisions will be made centrally and which can be made locally, e.g., video conferencing platforms used, consent forms, etc.</a:t>
            </a:r>
          </a:p>
          <a:p>
            <a:r>
              <a:rPr lang="en-US" sz="2400" dirty="0"/>
              <a:t>Address equity issues.</a:t>
            </a:r>
          </a:p>
          <a:p>
            <a:r>
              <a:rPr lang="en-US" sz="2400" dirty="0"/>
              <a:t>Seek out community partners, e.g., technology providers.</a:t>
            </a:r>
          </a:p>
          <a:p>
            <a:r>
              <a:rPr lang="en-US" sz="2400" dirty="0"/>
              <a:t>Provide adequate guidance to state consultants, local program leaders, supervisors, professional development specialists, coaches, and practitioners.</a:t>
            </a:r>
          </a:p>
          <a:p>
            <a:r>
              <a:rPr lang="en-US" sz="2400" dirty="0"/>
              <a:t>Embrace the balancing act - be thoughtful, yet at the same time act quickly and decisively, avoiding disrupting services to families and children.</a:t>
            </a:r>
            <a:endParaRPr lang="en-US" dirty="0"/>
          </a:p>
        </p:txBody>
      </p:sp>
      <p:sp>
        <p:nvSpPr>
          <p:cNvPr id="4" name="Slide Number Placeholder 3">
            <a:extLst>
              <a:ext uri="{FF2B5EF4-FFF2-40B4-BE49-F238E27FC236}">
                <a16:creationId xmlns:a16="http://schemas.microsoft.com/office/drawing/2014/main" id="{4C187020-8856-4EC8-AE1E-F789F8474C7A}"/>
              </a:ext>
            </a:extLst>
          </p:cNvPr>
          <p:cNvSpPr>
            <a:spLocks noGrp="1"/>
          </p:cNvSpPr>
          <p:nvPr>
            <p:ph type="sldNum" sz="quarter" idx="4"/>
          </p:nvPr>
        </p:nvSpPr>
        <p:spPr/>
        <p:txBody>
          <a:bodyPr/>
          <a:lstStyle/>
          <a:p>
            <a:fld id="{8FF8BE51-C3B0-9B4F-9A06-4F809A9A7941}" type="slidenum">
              <a:rPr lang="en-US" smtClean="0"/>
              <a:pPr/>
              <a:t>30</a:t>
            </a:fld>
            <a:endParaRPr lang="en-US"/>
          </a:p>
        </p:txBody>
      </p:sp>
    </p:spTree>
    <p:custDataLst>
      <p:tags r:id="rId1"/>
    </p:custDataLst>
    <p:extLst>
      <p:ext uri="{BB962C8B-B14F-4D97-AF65-F5344CB8AC3E}">
        <p14:creationId xmlns:p14="http://schemas.microsoft.com/office/powerpoint/2010/main" val="1134014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Chat Box: </a:t>
            </a:r>
            <a:br>
              <a:rPr lang="en-US" dirty="0"/>
            </a:br>
            <a:r>
              <a:rPr lang="en-US" dirty="0"/>
              <a:t>Sharing, questions, examples and resources</a:t>
            </a:r>
          </a:p>
        </p:txBody>
      </p:sp>
      <p:pic>
        <p:nvPicPr>
          <p:cNvPr id="4" name="Picture 3">
            <a:extLst>
              <a:ext uri="{FF2B5EF4-FFF2-40B4-BE49-F238E27FC236}">
                <a16:creationId xmlns:a16="http://schemas.microsoft.com/office/drawing/2014/main" id="{BCAA36E0-3825-4275-AFAC-2D122E6DD7A8}"/>
              </a:ext>
            </a:extLst>
          </p:cNvPr>
          <p:cNvPicPr>
            <a:picLocks noChangeAspect="1"/>
          </p:cNvPicPr>
          <p:nvPr/>
        </p:nvPicPr>
        <p:blipFill>
          <a:blip r:embed="rId3"/>
          <a:stretch>
            <a:fillRect/>
          </a:stretch>
        </p:blipFill>
        <p:spPr>
          <a:xfrm>
            <a:off x="4002459" y="1794750"/>
            <a:ext cx="4029637" cy="3553321"/>
          </a:xfrm>
          <a:prstGeom prst="rect">
            <a:avLst/>
          </a:prstGeom>
        </p:spPr>
      </p:pic>
      <p:sp>
        <p:nvSpPr>
          <p:cNvPr id="3" name="Slide Number Placeholder 2">
            <a:extLst>
              <a:ext uri="{FF2B5EF4-FFF2-40B4-BE49-F238E27FC236}">
                <a16:creationId xmlns:a16="http://schemas.microsoft.com/office/drawing/2014/main" id="{1A29B486-26BE-4BDE-8A50-ADDF53D23E13}"/>
              </a:ext>
            </a:extLst>
          </p:cNvPr>
          <p:cNvSpPr>
            <a:spLocks noGrp="1"/>
          </p:cNvSpPr>
          <p:nvPr>
            <p:ph type="sldNum" sz="quarter" idx="4"/>
          </p:nvPr>
        </p:nvSpPr>
        <p:spPr/>
        <p:txBody>
          <a:bodyPr/>
          <a:lstStyle/>
          <a:p>
            <a:fld id="{8FF8BE51-C3B0-9B4F-9A06-4F809A9A7941}" type="slidenum">
              <a:rPr lang="en-US" smtClean="0"/>
              <a:pPr/>
              <a:t>31</a:t>
            </a:fld>
            <a:endParaRPr lang="en-US"/>
          </a:p>
        </p:txBody>
      </p:sp>
    </p:spTree>
    <p:custDataLst>
      <p:tags r:id="rId1"/>
    </p:custDataLst>
    <p:extLst>
      <p:ext uri="{BB962C8B-B14F-4D97-AF65-F5344CB8AC3E}">
        <p14:creationId xmlns:p14="http://schemas.microsoft.com/office/powerpoint/2010/main" val="3748487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Webinars / Support?</a:t>
            </a:r>
          </a:p>
        </p:txBody>
      </p:sp>
      <p:sp>
        <p:nvSpPr>
          <p:cNvPr id="3" name="Subtitle 2"/>
          <p:cNvSpPr>
            <a:spLocks noGrp="1"/>
          </p:cNvSpPr>
          <p:nvPr>
            <p:ph idx="1"/>
          </p:nvPr>
        </p:nvSpPr>
        <p:spPr>
          <a:xfrm>
            <a:off x="337309" y="1130363"/>
            <a:ext cx="5311929" cy="4097988"/>
          </a:xfrm>
        </p:spPr>
        <p:txBody>
          <a:bodyPr>
            <a:normAutofit/>
          </a:bodyPr>
          <a:lstStyle/>
          <a:p>
            <a:r>
              <a:rPr lang="en-US" sz="2400" dirty="0"/>
              <a:t>What topics would you like to see addressed in future webinars about COVID-19 and the use of tele-intervention and other technologies to help provide services?</a:t>
            </a:r>
          </a:p>
          <a:p>
            <a:r>
              <a:rPr lang="en-US" sz="2400" dirty="0"/>
              <a:t>Link to survey: </a:t>
            </a:r>
            <a:r>
              <a:rPr lang="en-US" b="1" u="sng" dirty="0">
                <a:solidFill>
                  <a:srgbClr val="0070C0"/>
                </a:solidFill>
                <a:hlinkClick r:id="rId3">
                  <a:extLst>
                    <a:ext uri="{A12FA001-AC4F-418D-AE19-62706E023703}">
                      <ahyp:hlinkClr xmlns:ahyp="http://schemas.microsoft.com/office/drawing/2018/hyperlinkcolor" val="tx"/>
                    </a:ext>
                  </a:extLst>
                </a:hlinkClick>
              </a:rPr>
              <a:t>https://unc.az1.qualtrics.com/jfe/form/SV_43jlQNkbhjPxrc9</a:t>
            </a:r>
            <a:r>
              <a:rPr lang="en-US" b="1" dirty="0">
                <a:solidFill>
                  <a:srgbClr val="0070C0"/>
                </a:solidFill>
              </a:rPr>
              <a:t> </a:t>
            </a:r>
            <a:r>
              <a:rPr lang="en-US" dirty="0"/>
              <a:t> </a:t>
            </a:r>
            <a:endParaRPr lang="en-US" sz="2400" dirty="0">
              <a:solidFill>
                <a:srgbClr val="0070C0"/>
              </a:solidFill>
            </a:endParaRPr>
          </a:p>
        </p:txBody>
      </p:sp>
      <p:sp>
        <p:nvSpPr>
          <p:cNvPr id="4" name="Slide Number Placeholder 3">
            <a:extLst>
              <a:ext uri="{FF2B5EF4-FFF2-40B4-BE49-F238E27FC236}">
                <a16:creationId xmlns:a16="http://schemas.microsoft.com/office/drawing/2014/main" id="{DF4FAD76-49CF-4EB7-AB5F-5D2218F013F8}"/>
              </a:ext>
            </a:extLst>
          </p:cNvPr>
          <p:cNvSpPr>
            <a:spLocks noGrp="1"/>
          </p:cNvSpPr>
          <p:nvPr>
            <p:ph type="sldNum" sz="quarter" idx="4"/>
          </p:nvPr>
        </p:nvSpPr>
        <p:spPr/>
        <p:txBody>
          <a:bodyPr/>
          <a:lstStyle/>
          <a:p>
            <a:fld id="{8FF8BE51-C3B0-9B4F-9A06-4F809A9A7941}" type="slidenum">
              <a:rPr lang="en-US" smtClean="0"/>
              <a:pPr/>
              <a:t>32</a:t>
            </a:fld>
            <a:endParaRPr lang="en-US"/>
          </a:p>
        </p:txBody>
      </p:sp>
      <p:pic>
        <p:nvPicPr>
          <p:cNvPr id="6" name="Picture 5" descr="Two people looking at the camera&#10;&#10;Description automatically generated">
            <a:extLst>
              <a:ext uri="{FF2B5EF4-FFF2-40B4-BE49-F238E27FC236}">
                <a16:creationId xmlns:a16="http://schemas.microsoft.com/office/drawing/2014/main" id="{27F48AD7-860F-A945-88FA-4427B2215996}"/>
              </a:ext>
            </a:extLst>
          </p:cNvPr>
          <p:cNvPicPr>
            <a:picLocks noChangeAspect="1"/>
          </p:cNvPicPr>
          <p:nvPr/>
        </p:nvPicPr>
        <p:blipFill>
          <a:blip r:embed="rId4"/>
          <a:stretch>
            <a:fillRect/>
          </a:stretch>
        </p:blipFill>
        <p:spPr>
          <a:xfrm>
            <a:off x="5696954" y="1277655"/>
            <a:ext cx="5847867" cy="3269120"/>
          </a:xfrm>
          <a:prstGeom prst="rect">
            <a:avLst/>
          </a:prstGeom>
        </p:spPr>
      </p:pic>
    </p:spTree>
    <p:custDataLst>
      <p:tags r:id="rId1"/>
    </p:custDataLst>
    <p:extLst>
      <p:ext uri="{BB962C8B-B14F-4D97-AF65-F5344CB8AC3E}">
        <p14:creationId xmlns:p14="http://schemas.microsoft.com/office/powerpoint/2010/main" val="1448903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4"/>
          </p:nvPr>
        </p:nvSpPr>
        <p:spPr>
          <a:prstGeom prst="rect">
            <a:avLst/>
          </a:prstGeom>
        </p:spPr>
        <p:txBody>
          <a:bodyPr/>
          <a:lstStyle/>
          <a:p>
            <a:fld id="{8FF8BE51-C3B0-9B4F-9A06-4F809A9A7941}" type="slidenum">
              <a:rPr lang="en-US" smtClean="0"/>
              <a:t>33</a:t>
            </a:fld>
            <a:endParaRPr lang="en-US"/>
          </a:p>
        </p:txBody>
      </p:sp>
      <p:sp>
        <p:nvSpPr>
          <p:cNvPr id="2" name="Title 1"/>
          <p:cNvSpPr>
            <a:spLocks noGrp="1"/>
          </p:cNvSpPr>
          <p:nvPr>
            <p:ph type="title"/>
          </p:nvPr>
        </p:nvSpPr>
        <p:spPr/>
        <p:txBody>
          <a:bodyPr anchor="ctr" anchorCtr="0"/>
          <a:lstStyle/>
          <a:p>
            <a:r>
              <a:rPr lang="en-US" b="0"/>
              <a:t>Find out more at</a:t>
            </a:r>
            <a:r>
              <a:rPr lang="en-US"/>
              <a:t> </a:t>
            </a:r>
            <a:r>
              <a:rPr lang="en-US" err="1"/>
              <a:t>ectacenter.org</a:t>
            </a:r>
            <a:endParaRPr lang="en-US"/>
          </a:p>
        </p:txBody>
      </p:sp>
      <p:sp>
        <p:nvSpPr>
          <p:cNvPr id="3" name="Text Placeholder 2"/>
          <p:cNvSpPr>
            <a:spLocks noGrp="1"/>
          </p:cNvSpPr>
          <p:nvPr>
            <p:ph type="body" idx="1"/>
          </p:nvPr>
        </p:nvSpPr>
        <p:spPr/>
        <p:txBody>
          <a:bodyPr vert="horz" lIns="91440" tIns="45720" rIns="91440" bIns="45720" rtlCol="0" anchor="t">
            <a:noAutofit/>
          </a:bodyPr>
          <a:lstStyle/>
          <a:p>
            <a:pPr marL="0" indent="0">
              <a:buNone/>
            </a:pPr>
            <a:r>
              <a:rPr lang="en-US" sz="1200" dirty="0">
                <a:latin typeface="Arial"/>
                <a:cs typeface="Arial"/>
              </a:rPr>
              <a:t>The ECTA Center is a program of the FPG Child Development Institute of the University of North Carolina at Chapel Hill, funded through cooperative agreement number </a:t>
            </a:r>
            <a:r>
              <a:rPr lang="is-IS" sz="1200" dirty="0">
                <a:latin typeface="Arial"/>
                <a:cs typeface="Arial"/>
              </a:rPr>
              <a:t>H326P170001 </a:t>
            </a:r>
            <a:r>
              <a:rPr lang="en-US" sz="1200" dirty="0">
                <a:latin typeface="Arial"/>
                <a:cs typeface="Arial"/>
              </a:rPr>
              <a:t>from the Office of Special Education Programs, U.S. Department of Education. Opinions expressed herein do not necessarily represent the Department of Education's position or policy.</a:t>
            </a:r>
            <a:endParaRPr lang="en-US" dirty="0">
              <a:latin typeface="Arial"/>
              <a:cs typeface="Arial"/>
            </a:endParaRPr>
          </a:p>
        </p:txBody>
      </p:sp>
    </p:spTree>
    <p:custDataLst>
      <p:tags r:id="rId1"/>
    </p:custDataLst>
    <p:extLst>
      <p:ext uri="{BB962C8B-B14F-4D97-AF65-F5344CB8AC3E}">
        <p14:creationId xmlns:p14="http://schemas.microsoft.com/office/powerpoint/2010/main" val="1537928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“Tele-Intervention”?</a:t>
            </a:r>
          </a:p>
        </p:txBody>
      </p:sp>
      <p:sp>
        <p:nvSpPr>
          <p:cNvPr id="5" name="Slide Number Placeholder 4"/>
          <p:cNvSpPr>
            <a:spLocks noGrp="1"/>
          </p:cNvSpPr>
          <p:nvPr>
            <p:ph type="sldNum" sz="quarter" idx="4"/>
          </p:nvPr>
        </p:nvSpPr>
        <p:spPr/>
        <p:txBody>
          <a:bodyPr/>
          <a:lstStyle/>
          <a:p>
            <a:fld id="{8FF8BE51-C3B0-9B4F-9A06-4F809A9A7941}" type="slidenum">
              <a:rPr lang="en-US" smtClean="0"/>
              <a:pPr/>
              <a:t>4</a:t>
            </a:fld>
            <a:endParaRPr lang="en-US"/>
          </a:p>
        </p:txBody>
      </p:sp>
      <p:pic>
        <p:nvPicPr>
          <p:cNvPr id="10" name="Picture 9" descr="A picture containing person, indoor, child, young&#10;&#10;Description automatically generated">
            <a:extLst>
              <a:ext uri="{FF2B5EF4-FFF2-40B4-BE49-F238E27FC236}">
                <a16:creationId xmlns:a16="http://schemas.microsoft.com/office/drawing/2014/main" id="{4E2557BD-C9CB-6B40-A3B7-29920F29FEE0}"/>
              </a:ext>
            </a:extLst>
          </p:cNvPr>
          <p:cNvPicPr>
            <a:picLocks noChangeAspect="1"/>
          </p:cNvPicPr>
          <p:nvPr/>
        </p:nvPicPr>
        <p:blipFill>
          <a:blip r:embed="rId3"/>
          <a:stretch>
            <a:fillRect/>
          </a:stretch>
        </p:blipFill>
        <p:spPr>
          <a:xfrm>
            <a:off x="1828800" y="1003127"/>
            <a:ext cx="8370369" cy="4673454"/>
          </a:xfrm>
          <a:prstGeom prst="rect">
            <a:avLst/>
          </a:prstGeom>
        </p:spPr>
      </p:pic>
      <p:cxnSp>
        <p:nvCxnSpPr>
          <p:cNvPr id="11" name="Straight Connector 10">
            <a:extLst>
              <a:ext uri="{FF2B5EF4-FFF2-40B4-BE49-F238E27FC236}">
                <a16:creationId xmlns:a16="http://schemas.microsoft.com/office/drawing/2014/main" id="{5A0097BB-4A12-F444-B3FE-70AF105EBE7A}"/>
              </a:ext>
            </a:extLst>
          </p:cNvPr>
          <p:cNvCxnSpPr/>
          <p:nvPr/>
        </p:nvCxnSpPr>
        <p:spPr>
          <a:xfrm>
            <a:off x="1876218" y="883378"/>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6412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video conferencing for early intervention</a:t>
            </a:r>
            <a:br>
              <a:rPr lang="en-US" dirty="0"/>
            </a:br>
            <a:r>
              <a:rPr lang="en-US" dirty="0"/>
              <a:t>home visits is not new!</a:t>
            </a:r>
          </a:p>
        </p:txBody>
      </p:sp>
      <p:sp>
        <p:nvSpPr>
          <p:cNvPr id="4" name="Content Placeholder 3"/>
          <p:cNvSpPr>
            <a:spLocks noGrp="1"/>
          </p:cNvSpPr>
          <p:nvPr>
            <p:ph idx="1"/>
          </p:nvPr>
        </p:nvSpPr>
        <p:spPr>
          <a:xfrm>
            <a:off x="710492" y="1502173"/>
            <a:ext cx="4274103" cy="4097988"/>
          </a:xfrm>
        </p:spPr>
        <p:txBody>
          <a:bodyPr/>
          <a:lstStyle/>
          <a:p>
            <a:r>
              <a:rPr lang="en-US" dirty="0"/>
              <a:t>Shortage of personnel</a:t>
            </a:r>
          </a:p>
          <a:p>
            <a:r>
              <a:rPr lang="en-US" dirty="0"/>
              <a:t>Challenges to delivering services in vast rural areas</a:t>
            </a:r>
          </a:p>
          <a:p>
            <a:r>
              <a:rPr lang="en-US" dirty="0"/>
              <a:t>Children with compromised immunity</a:t>
            </a:r>
          </a:p>
          <a:p>
            <a:r>
              <a:rPr lang="en-US" dirty="0"/>
              <a:t>Increase frequency of contact</a:t>
            </a:r>
          </a:p>
          <a:p>
            <a:r>
              <a:rPr lang="en-US" dirty="0"/>
              <a:t>Supportive models</a:t>
            </a:r>
          </a:p>
          <a:p>
            <a:r>
              <a:rPr lang="en-US" dirty="0"/>
              <a:t>Enabling regulations</a:t>
            </a:r>
          </a:p>
          <a:p>
            <a:endParaRPr lang="en-US" dirty="0"/>
          </a:p>
          <a:p>
            <a:endParaRPr lang="en-US" dirty="0"/>
          </a:p>
        </p:txBody>
      </p:sp>
      <p:sp>
        <p:nvSpPr>
          <p:cNvPr id="3" name="Slide Number Placeholder 2"/>
          <p:cNvSpPr>
            <a:spLocks noGrp="1"/>
          </p:cNvSpPr>
          <p:nvPr>
            <p:ph type="sldNum" sz="quarter" idx="4"/>
          </p:nvPr>
        </p:nvSpPr>
        <p:spPr/>
        <p:txBody>
          <a:bodyPr/>
          <a:lstStyle/>
          <a:p>
            <a:fld id="{8FF8BE51-C3B0-9B4F-9A06-4F809A9A7941}" type="slidenum">
              <a:rPr lang="en-US" smtClean="0"/>
              <a:pPr/>
              <a:t>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078" y="1502173"/>
            <a:ext cx="6593777" cy="3668933"/>
          </a:xfrm>
          <a:prstGeom prst="rect">
            <a:avLst/>
          </a:prstGeom>
        </p:spPr>
      </p:pic>
    </p:spTree>
    <p:custDataLst>
      <p:tags r:id="rId1"/>
    </p:custDataLst>
    <p:extLst>
      <p:ext uri="{BB962C8B-B14F-4D97-AF65-F5344CB8AC3E}">
        <p14:creationId xmlns:p14="http://schemas.microsoft.com/office/powerpoint/2010/main" val="2696158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What’s in a name?</a:t>
            </a:r>
          </a:p>
        </p:txBody>
      </p:sp>
      <p:sp>
        <p:nvSpPr>
          <p:cNvPr id="5" name="Content Placeholder 4"/>
          <p:cNvSpPr>
            <a:spLocks noGrp="1"/>
          </p:cNvSpPr>
          <p:nvPr>
            <p:ph idx="1"/>
          </p:nvPr>
        </p:nvSpPr>
        <p:spPr>
          <a:xfrm>
            <a:off x="537725" y="954999"/>
            <a:ext cx="11005457" cy="4097988"/>
          </a:xfrm>
        </p:spPr>
        <p:txBody>
          <a:bodyPr>
            <a:normAutofit/>
          </a:bodyPr>
          <a:lstStyle/>
          <a:p>
            <a:pPr marL="0" indent="0">
              <a:buNone/>
            </a:pPr>
            <a:r>
              <a:rPr lang="en-US" sz="2400" dirty="0"/>
              <a:t>Many terms are used to describe similar, but not always identical services</a:t>
            </a:r>
            <a:br>
              <a:rPr lang="en-US" sz="2400" dirty="0"/>
            </a:br>
            <a:r>
              <a:rPr lang="en-US" sz="2400" dirty="0"/>
              <a:t>(with and without hyphenation!):</a:t>
            </a:r>
          </a:p>
          <a:p>
            <a:pPr marL="466725" lvl="1"/>
            <a:r>
              <a:rPr lang="en-US" sz="2400" dirty="0"/>
              <a:t>tele-intervention</a:t>
            </a:r>
          </a:p>
          <a:p>
            <a:pPr marL="466725" lvl="1"/>
            <a:r>
              <a:rPr lang="en-US" sz="2400" dirty="0"/>
              <a:t>tele-health</a:t>
            </a:r>
          </a:p>
          <a:p>
            <a:pPr marL="466725" lvl="1"/>
            <a:r>
              <a:rPr lang="en-US" sz="2400" dirty="0"/>
              <a:t>tele-medicine</a:t>
            </a:r>
          </a:p>
          <a:p>
            <a:pPr marL="466725" lvl="1"/>
            <a:r>
              <a:rPr lang="en-US" sz="2400" dirty="0"/>
              <a:t>tele-practice</a:t>
            </a:r>
          </a:p>
          <a:p>
            <a:pPr marL="466725" lvl="1"/>
            <a:r>
              <a:rPr lang="en-US" sz="2400" dirty="0"/>
              <a:t>tele-therapy</a:t>
            </a:r>
          </a:p>
          <a:p>
            <a:pPr marL="466725" lvl="1"/>
            <a:r>
              <a:rPr lang="en-US" sz="2400" dirty="0"/>
              <a:t>tele-EI </a:t>
            </a:r>
          </a:p>
        </p:txBody>
      </p:sp>
      <p:pic>
        <p:nvPicPr>
          <p:cNvPr id="3" name="Picture 2" descr="A small child sitting on a table&#10;&#10;Description automatically generated">
            <a:extLst>
              <a:ext uri="{FF2B5EF4-FFF2-40B4-BE49-F238E27FC236}">
                <a16:creationId xmlns:a16="http://schemas.microsoft.com/office/drawing/2014/main" id="{F95B511B-2BF0-F243-817E-CAE04D7EBA9D}"/>
              </a:ext>
            </a:extLst>
          </p:cNvPr>
          <p:cNvPicPr>
            <a:picLocks noChangeAspect="1"/>
          </p:cNvPicPr>
          <p:nvPr/>
        </p:nvPicPr>
        <p:blipFill>
          <a:blip r:embed="rId3"/>
          <a:stretch>
            <a:fillRect/>
          </a:stretch>
        </p:blipFill>
        <p:spPr>
          <a:xfrm>
            <a:off x="4899764" y="1879726"/>
            <a:ext cx="7037541" cy="3929293"/>
          </a:xfrm>
          <a:prstGeom prst="rect">
            <a:avLst/>
          </a:prstGeom>
        </p:spPr>
      </p:pic>
    </p:spTree>
    <p:custDataLst>
      <p:tags r:id="rId1"/>
    </p:custDataLst>
    <p:extLst>
      <p:ext uri="{BB962C8B-B14F-4D97-AF65-F5344CB8AC3E}">
        <p14:creationId xmlns:p14="http://schemas.microsoft.com/office/powerpoint/2010/main" val="274643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There are variety of conceptual ways to describe it</a:t>
            </a:r>
          </a:p>
        </p:txBody>
      </p:sp>
      <p:sp>
        <p:nvSpPr>
          <p:cNvPr id="3" name="Content Placeholder 2"/>
          <p:cNvSpPr>
            <a:spLocks noGrp="1"/>
          </p:cNvSpPr>
          <p:nvPr>
            <p:ph idx="1"/>
          </p:nvPr>
        </p:nvSpPr>
        <p:spPr>
          <a:xfrm>
            <a:off x="503746" y="1326316"/>
            <a:ext cx="11309881" cy="4097988"/>
          </a:xfrm>
        </p:spPr>
        <p:txBody>
          <a:bodyPr/>
          <a:lstStyle/>
          <a:p>
            <a:r>
              <a:rPr lang="en-US" dirty="0"/>
              <a:t>American Occupational Therapy Association (AOTA): Advisory Opinion for the Ethics Commission - Telehealth (2017)</a:t>
            </a:r>
          </a:p>
          <a:p>
            <a:pPr marL="457200" lvl="1" indent="0">
              <a:buNone/>
            </a:pPr>
            <a:r>
              <a:rPr lang="en-US" b="1" dirty="0">
                <a:solidFill>
                  <a:srgbClr val="0070C0"/>
                </a:solidFill>
                <a:hlinkClick r:id="rId3">
                  <a:extLst>
                    <a:ext uri="{A12FA001-AC4F-418D-AE19-62706E023703}">
                      <ahyp:hlinkClr xmlns:ahyp="http://schemas.microsoft.com/office/drawing/2018/hyperlinkcolor" val="tx"/>
                    </a:ext>
                  </a:extLst>
                </a:hlinkClick>
              </a:rPr>
              <a:t>https://www.aota.org/~/media/Corporate/Files/Practice/Ethics/Advisory/telehealth-advisory.pdf</a:t>
            </a:r>
            <a:endParaRPr lang="en-US" b="1" dirty="0">
              <a:solidFill>
                <a:srgbClr val="0070C0"/>
              </a:solidFill>
            </a:endParaRPr>
          </a:p>
          <a:p>
            <a:r>
              <a:rPr lang="en-US" dirty="0"/>
              <a:t>American Physical Therapy Association (APTA): Telehealth Position Statement (09/20/2019) </a:t>
            </a:r>
          </a:p>
          <a:p>
            <a:pPr marL="457200" lvl="1" indent="0">
              <a:buNone/>
            </a:pPr>
            <a:r>
              <a:rPr lang="en-US" b="1" dirty="0">
                <a:solidFill>
                  <a:srgbClr val="0070C0"/>
                </a:solidFill>
                <a:hlinkClick r:id="rId4">
                  <a:extLst>
                    <a:ext uri="{A12FA001-AC4F-418D-AE19-62706E023703}">
                      <ahyp:hlinkClr xmlns:ahyp="http://schemas.microsoft.com/office/drawing/2018/hyperlinkcolor" val="tx"/>
                    </a:ext>
                  </a:extLst>
                </a:hlinkClick>
              </a:rPr>
              <a:t>http://www.apta.org/uploadedFiles/APTAorg/About_Us/Policies/Practice/TelehealthHODPolicy.pdf</a:t>
            </a:r>
            <a:endParaRPr lang="en-US" b="1" dirty="0">
              <a:solidFill>
                <a:srgbClr val="0070C0"/>
              </a:solidFill>
            </a:endParaRPr>
          </a:p>
          <a:p>
            <a:r>
              <a:rPr lang="en-US" dirty="0"/>
              <a:t>American Speech-Language-Hearing Association (ASHA): Telepractice webpage</a:t>
            </a:r>
          </a:p>
          <a:p>
            <a:pPr marL="457200" lvl="1" indent="0">
              <a:buNone/>
            </a:pPr>
            <a:r>
              <a:rPr lang="en-US" b="1" dirty="0">
                <a:solidFill>
                  <a:srgbClr val="0070C0"/>
                </a:solidFill>
                <a:hlinkClick r:id="rId5">
                  <a:extLst>
                    <a:ext uri="{A12FA001-AC4F-418D-AE19-62706E023703}">
                      <ahyp:hlinkClr xmlns:ahyp="http://schemas.microsoft.com/office/drawing/2018/hyperlinkcolor" val="tx"/>
                    </a:ext>
                  </a:extLst>
                </a:hlinkClick>
              </a:rPr>
              <a:t>https://www.asha.org/PRPSpecificTopic.aspx?folderid=8589934956&amp;section=Overview</a:t>
            </a:r>
            <a:r>
              <a:rPr lang="en-US" b="1" dirty="0">
                <a:solidFill>
                  <a:srgbClr val="0070C0"/>
                </a:solidFill>
              </a:rPr>
              <a:t> </a:t>
            </a:r>
          </a:p>
          <a:p>
            <a:endParaRPr lang="en-US" dirty="0"/>
          </a:p>
          <a:p>
            <a:endParaRPr lang="en-US" dirty="0"/>
          </a:p>
        </p:txBody>
      </p:sp>
    </p:spTree>
    <p:custDataLst>
      <p:tags r:id="rId1"/>
    </p:custDataLst>
    <p:extLst>
      <p:ext uri="{BB962C8B-B14F-4D97-AF65-F5344CB8AC3E}">
        <p14:creationId xmlns:p14="http://schemas.microsoft.com/office/powerpoint/2010/main" val="1362647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Telehealth and Medicaid Reimbursement</a:t>
            </a:r>
          </a:p>
        </p:txBody>
      </p:sp>
      <p:sp>
        <p:nvSpPr>
          <p:cNvPr id="5" name="Content Placeholder 4"/>
          <p:cNvSpPr>
            <a:spLocks noGrp="1"/>
          </p:cNvSpPr>
          <p:nvPr>
            <p:ph idx="1"/>
          </p:nvPr>
        </p:nvSpPr>
        <p:spPr>
          <a:xfrm>
            <a:off x="579278" y="1185755"/>
            <a:ext cx="6660766" cy="1885763"/>
          </a:xfrm>
        </p:spPr>
        <p:txBody>
          <a:bodyPr>
            <a:normAutofit lnSpcReduction="10000"/>
          </a:bodyPr>
          <a:lstStyle/>
          <a:p>
            <a:r>
              <a:rPr lang="en-US" sz="2400" dirty="0"/>
              <a:t>No two states are alike in how telehealth is defined and regulated.</a:t>
            </a:r>
          </a:p>
          <a:p>
            <a:r>
              <a:rPr lang="en-US" sz="2400" dirty="0"/>
              <a:t>States alternate between using the term “telemedicine” or “telehealth.”</a:t>
            </a:r>
          </a:p>
          <a:p>
            <a:endParaRPr lang="en-US" dirty="0"/>
          </a:p>
          <a:p>
            <a:endParaRPr lang="en-US" dirty="0"/>
          </a:p>
        </p:txBody>
      </p:sp>
      <p:sp>
        <p:nvSpPr>
          <p:cNvPr id="6" name="Rectangle 5"/>
          <p:cNvSpPr/>
          <p:nvPr/>
        </p:nvSpPr>
        <p:spPr>
          <a:xfrm>
            <a:off x="525197" y="3844527"/>
            <a:ext cx="7027997" cy="1754326"/>
          </a:xfrm>
          <a:prstGeom prst="rect">
            <a:avLst/>
          </a:prstGeom>
        </p:spPr>
        <p:txBody>
          <a:bodyPr wrap="square">
            <a:spAutoFit/>
          </a:bodyPr>
          <a:lstStyle/>
          <a:p>
            <a:r>
              <a:rPr lang="en-US" b="1" dirty="0"/>
              <a:t>Reference:</a:t>
            </a:r>
          </a:p>
          <a:p>
            <a:r>
              <a:rPr lang="en-US" dirty="0"/>
              <a:t>The Center for Connected Health Policy’s (CCHP) Fall 2019 release of the “State Telehealth Laws and Reimbursement Policies”</a:t>
            </a:r>
          </a:p>
          <a:p>
            <a:r>
              <a:rPr lang="en-US" dirty="0">
                <a:solidFill>
                  <a:srgbClr val="0070C0"/>
                </a:solidFill>
                <a:hlinkClick r:id="rId3">
                  <a:extLst>
                    <a:ext uri="{A12FA001-AC4F-418D-AE19-62706E023703}">
                      <ahyp:hlinkClr xmlns:ahyp="http://schemas.microsoft.com/office/drawing/2018/hyperlinkcolor" val="tx"/>
                    </a:ext>
                  </a:extLst>
                </a:hlinkClick>
              </a:rPr>
              <a:t>https://www.cchpca.org/sites/default/files/2019-10/50%20State%20Telehalth%20Laws%20and%20Reibmursement%20Policies%20Report%20Fall%202019%20FINAL.pdf</a:t>
            </a:r>
            <a:endParaRPr lang="en-US" dirty="0">
              <a:solidFill>
                <a:srgbClr val="0070C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659" y="1014606"/>
            <a:ext cx="3547989" cy="4636641"/>
          </a:xfrm>
          <a:prstGeom prst="rect">
            <a:avLst/>
          </a:prstGeom>
          <a:ln>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20638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68" y="455469"/>
            <a:ext cx="11005457" cy="1163409"/>
          </a:xfrm>
        </p:spPr>
        <p:txBody>
          <a:bodyPr>
            <a:noAutofit/>
          </a:bodyPr>
          <a:lstStyle/>
          <a:p>
            <a:r>
              <a:rPr lang="en-US" sz="2400" dirty="0"/>
              <a:t>Any term or definition is only as useful as the</a:t>
            </a:r>
            <a:br>
              <a:rPr lang="en-US" sz="2400" dirty="0"/>
            </a:br>
            <a:r>
              <a:rPr lang="en-US" sz="2400" dirty="0"/>
              <a:t>needs of whoever produces and/or uses the definition </a:t>
            </a:r>
          </a:p>
        </p:txBody>
      </p:sp>
      <p:sp>
        <p:nvSpPr>
          <p:cNvPr id="3" name="Content Placeholder 2"/>
          <p:cNvSpPr>
            <a:spLocks noGrp="1"/>
          </p:cNvSpPr>
          <p:nvPr>
            <p:ph idx="1"/>
          </p:nvPr>
        </p:nvSpPr>
        <p:spPr>
          <a:xfrm>
            <a:off x="274678" y="1618878"/>
            <a:ext cx="5914793" cy="4368563"/>
          </a:xfrm>
        </p:spPr>
        <p:txBody>
          <a:bodyPr>
            <a:normAutofit/>
          </a:bodyPr>
          <a:lstStyle/>
          <a:p>
            <a:r>
              <a:rPr lang="en-US" sz="2200" dirty="0"/>
              <a:t>There is no one universally understood and accepted definition of early intervention home visits delivered via video conferencing.</a:t>
            </a:r>
          </a:p>
          <a:p>
            <a:r>
              <a:rPr lang="en-US" sz="2200" dirty="0"/>
              <a:t>Regardless of the term we each prefer,</a:t>
            </a:r>
            <a:br>
              <a:rPr lang="en-US" sz="2200" dirty="0"/>
            </a:br>
            <a:r>
              <a:rPr lang="en-US" sz="2200" dirty="0"/>
              <a:t>let’s simply focus on:</a:t>
            </a:r>
          </a:p>
          <a:p>
            <a:pPr marL="457200" lvl="1" indent="0">
              <a:buNone/>
            </a:pPr>
            <a:r>
              <a:rPr lang="en-US" sz="2200" i="1" dirty="0"/>
              <a:t>“Using video conferencing to deliver IDEA Part C early intervention home visits.”</a:t>
            </a:r>
          </a:p>
          <a:p>
            <a:endParaRPr lang="en-US" dirty="0"/>
          </a:p>
        </p:txBody>
      </p:sp>
      <p:pic>
        <p:nvPicPr>
          <p:cNvPr id="5" name="Picture 4" descr="A young boy using a computer sitting on top of a table&#10;&#10;Description automatically generated">
            <a:extLst>
              <a:ext uri="{FF2B5EF4-FFF2-40B4-BE49-F238E27FC236}">
                <a16:creationId xmlns:a16="http://schemas.microsoft.com/office/drawing/2014/main" id="{B4A19806-DF44-EE42-A6E4-26F74AF299CE}"/>
              </a:ext>
            </a:extLst>
          </p:cNvPr>
          <p:cNvPicPr>
            <a:picLocks noChangeAspect="1"/>
          </p:cNvPicPr>
          <p:nvPr/>
        </p:nvPicPr>
        <p:blipFill>
          <a:blip r:embed="rId4"/>
          <a:stretch>
            <a:fillRect/>
          </a:stretch>
        </p:blipFill>
        <p:spPr>
          <a:xfrm>
            <a:off x="6300983" y="1719120"/>
            <a:ext cx="5632900" cy="3598797"/>
          </a:xfrm>
          <a:prstGeom prst="rect">
            <a:avLst/>
          </a:prstGeom>
        </p:spPr>
      </p:pic>
    </p:spTree>
    <p:custDataLst>
      <p:tags r:id="rId1"/>
    </p:custDataLst>
    <p:extLst>
      <p:ext uri="{BB962C8B-B14F-4D97-AF65-F5344CB8AC3E}">
        <p14:creationId xmlns:p14="http://schemas.microsoft.com/office/powerpoint/2010/main" val="11929571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GALLERY" val="coGGtzrD"/>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11" ma:contentTypeDescription="Create a new document." ma:contentTypeScope="" ma:versionID="e1b20d3fa2f84900e76f6057e6c59973">
  <xsd:schema xmlns:xsd="http://www.w3.org/2001/XMLSchema" xmlns:xs="http://www.w3.org/2001/XMLSchema" xmlns:p="http://schemas.microsoft.com/office/2006/metadata/properties" xmlns:ns2="8d8b1221-cb47-43e5-997b-7d0bdebf637a" xmlns:ns3="09c8a845-e7a6-41fb-9590-158bae58e4d1" targetNamespace="http://schemas.microsoft.com/office/2006/metadata/properties" ma:root="true" ma:fieldsID="d6a805ab112e715c366eaa5f8e71252f" ns2:_="" ns3:_="">
    <xsd:import namespace="8d8b1221-cb47-43e5-997b-7d0bdebf637a"/>
    <xsd:import namespace="09c8a845-e7a6-41fb-9590-158bae58e4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d8b1221-cb47-43e5-997b-7d0bdebf637a">
      <UserInfo>
        <DisplayName>Lucas, Anne</DisplayName>
        <AccountId>38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EDAF2B-9E48-4375-9616-DA06EAB1F4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1221-cb47-43e5-997b-7d0bdebf637a"/>
    <ds:schemaRef ds:uri="09c8a845-e7a6-41fb-9590-158bae58e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DED297-0F05-48E1-B0A1-BC6FF0CA07F2}">
  <ds:schemaRefs>
    <ds:schemaRef ds:uri="http://schemas.microsoft.com/office/2006/metadata/properties"/>
    <ds:schemaRef ds:uri="http://schemas.microsoft.com/office/infopath/2007/PartnerControls"/>
    <ds:schemaRef ds:uri="8d8b1221-cb47-43e5-997b-7d0bdebf637a"/>
  </ds:schemaRefs>
</ds:datastoreItem>
</file>

<file path=customXml/itemProps3.xml><?xml version="1.0" encoding="utf-8"?>
<ds:datastoreItem xmlns:ds="http://schemas.openxmlformats.org/officeDocument/2006/customXml" ds:itemID="{C3CF6B7A-E5E0-4877-B6CF-8A79427AF9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572</TotalTime>
  <Words>2192</Words>
  <Application>Microsoft Office PowerPoint</Application>
  <PresentationFormat>Widescreen</PresentationFormat>
  <Paragraphs>182</Paragraphs>
  <Slides>33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Wingdings</vt:lpstr>
      <vt:lpstr>Gallery</vt:lpstr>
      <vt:lpstr>Use of Tele-intervention in Early Intervention (IDEA Part C) – Strategies for providing services under the COVID-19 public health emergency  March 24, 2020</vt:lpstr>
      <vt:lpstr>Agenda</vt:lpstr>
      <vt:lpstr>Housekeeping</vt:lpstr>
      <vt:lpstr>What is “Tele-Intervention”?</vt:lpstr>
      <vt:lpstr>Using video conferencing for early intervention home visits is not new!</vt:lpstr>
      <vt:lpstr>What’s in a name?</vt:lpstr>
      <vt:lpstr>There are variety of conceptual ways to describe it</vt:lpstr>
      <vt:lpstr>Telehealth and Medicaid Reimbursement</vt:lpstr>
      <vt:lpstr>Any term or definition is only as useful as the needs of whoever produces and/or uses the definition </vt:lpstr>
      <vt:lpstr>Recent Headline</vt:lpstr>
      <vt:lpstr>Policy and Regulations- HIPAA, FERPA, and IDEA </vt:lpstr>
      <vt:lpstr>Office of Special Education and Rehabilitation Services (OSERS) – Supplemental Fact Sheet (March 21, 2020)</vt:lpstr>
      <vt:lpstr>Office of Special Education and Rehabilitation Services (OSERS) – Supplemental Fact Sheet (March 21, 2020) – Cont.</vt:lpstr>
      <vt:lpstr>HIPPA – What do we know?</vt:lpstr>
      <vt:lpstr>HIPPA – What do we know?</vt:lpstr>
      <vt:lpstr>FERPA – What do we know?</vt:lpstr>
      <vt:lpstr>Consent / Prior Written Notice – what do we know?</vt:lpstr>
      <vt:lpstr>Policy and Regulations- Possible Next Steps</vt:lpstr>
      <vt:lpstr>Chat Box:  Sharing, questions, examples and resources</vt:lpstr>
      <vt:lpstr>Funding Strategies</vt:lpstr>
      <vt:lpstr>Medicaid &amp; Private Insurance – what do we know?</vt:lpstr>
      <vt:lpstr>Medicaid &amp; Private Insurance – what do we know?</vt:lpstr>
      <vt:lpstr>Medicaid &amp; Private Insurance – what do we know?</vt:lpstr>
      <vt:lpstr>Funding Opportunities - Possible Next Steps:</vt:lpstr>
      <vt:lpstr>Chat Box:  Sharing, questions, examples and resources</vt:lpstr>
      <vt:lpstr>Video Conferencing Technology and Considerations</vt:lpstr>
      <vt:lpstr>Planning for the Use of Video Conferencing for Early Intervention Home Visits during the COVID-19 Pandemic</vt:lpstr>
      <vt:lpstr>The purpose of this document is to suggest key topics to be addressed and provide information and resources to assist in planning how to use video conferencing for home visiting</vt:lpstr>
      <vt:lpstr>We are all committed to equity</vt:lpstr>
      <vt:lpstr>Video Conferencing - Technology &amp; Considerations Possible Next Steps:</vt:lpstr>
      <vt:lpstr>Chat Box:  Sharing, questions, examples and resources</vt:lpstr>
      <vt:lpstr>Future Webinars / Support?</vt:lpstr>
      <vt:lpstr>Find out more at ectacenter.org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 Design</dc:title>
  <dc:creator>Jonathan Green</dc:creator>
  <cp:lastModifiedBy>Jonathan Green</cp:lastModifiedBy>
  <cp:revision>81</cp:revision>
  <dcterms:modified xsi:type="dcterms:W3CDTF">2020-03-24T11:57:46Z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y fmtid="{D5CDD505-2E9C-101B-9397-08002B2CF9AE}" pid="3" name="ArticulateGUID">
    <vt:lpwstr>45884D6D-B9C1-40D1-AADE-B73812C06CCF</vt:lpwstr>
  </property>
  <property fmtid="{D5CDD505-2E9C-101B-9397-08002B2CF9AE}" pid="4" name="ArticulatePath">
    <vt:lpwstr>Use of Tele-intervention in Early Intervention (IDEA Part C) 03-21-20</vt:lpwstr>
  </property>
</Properties>
</file>