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0"/>
  </p:notesMasterIdLst>
  <p:handoutMasterIdLst>
    <p:handoutMasterId r:id="rId31"/>
  </p:handoutMasterIdLst>
  <p:sldIdLst>
    <p:sldId id="323" r:id="rId5"/>
    <p:sldId id="338" r:id="rId6"/>
    <p:sldId id="341" r:id="rId7"/>
    <p:sldId id="324" r:id="rId8"/>
    <p:sldId id="343" r:id="rId9"/>
    <p:sldId id="344" r:id="rId10"/>
    <p:sldId id="365" r:id="rId11"/>
    <p:sldId id="346" r:id="rId12"/>
    <p:sldId id="347" r:id="rId13"/>
    <p:sldId id="348" r:id="rId14"/>
    <p:sldId id="349" r:id="rId15"/>
    <p:sldId id="350" r:id="rId16"/>
    <p:sldId id="326" r:id="rId17"/>
    <p:sldId id="351" r:id="rId18"/>
    <p:sldId id="352" r:id="rId19"/>
    <p:sldId id="353" r:id="rId20"/>
    <p:sldId id="335" r:id="rId21"/>
    <p:sldId id="354" r:id="rId22"/>
    <p:sldId id="355" r:id="rId23"/>
    <p:sldId id="366" r:id="rId24"/>
    <p:sldId id="367" r:id="rId25"/>
    <p:sldId id="358" r:id="rId26"/>
    <p:sldId id="359" r:id="rId27"/>
    <p:sldId id="360" r:id="rId28"/>
    <p:sldId id="257" r:id="rId29"/>
  </p:sldIdLst>
  <p:sldSz cx="12192000" cy="6858000"/>
  <p:notesSz cx="7023100"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Hebbeler" initials="KH" lastIdx="1" clrIdx="0">
    <p:extLst>
      <p:ext uri="{19B8F6BF-5375-455C-9EA6-DF929625EA0E}">
        <p15:presenceInfo xmlns:p15="http://schemas.microsoft.com/office/powerpoint/2012/main" userId="S::kathleen.hebbeler@sri.com::ab888f2c-2578-4ec8-8bae-d4289c90528e" providerId="AD"/>
      </p:ext>
    </p:extLst>
  </p:cmAuthor>
  <p:cmAuthor id="2" name="Haidee Bernstein" initials="HB" lastIdx="12" clrIdx="1">
    <p:extLst>
      <p:ext uri="{19B8F6BF-5375-455C-9EA6-DF929625EA0E}">
        <p15:presenceInfo xmlns:p15="http://schemas.microsoft.com/office/powerpoint/2012/main" userId="Haidee Bernstein" providerId="None"/>
      </p:ext>
    </p:extLst>
  </p:cmAuthor>
  <p:cmAuthor id="3" name="Nicholas Ortiz" initials="NO" lastIdx="1" clrIdx="2">
    <p:extLst>
      <p:ext uri="{19B8F6BF-5375-455C-9EA6-DF929625EA0E}">
        <p15:presenceInfo xmlns:p15="http://schemas.microsoft.com/office/powerpoint/2012/main" userId="S::nortiz@sriinternational.com::af58162c-f21a-4597-80ec-a459d8e41901" providerId="AD"/>
      </p:ext>
    </p:extLst>
  </p:cmAuthor>
  <p:cmAuthor id="4" name="Haidee Bernstein" initials="HB [2]" lastIdx="2" clrIdx="3">
    <p:extLst>
      <p:ext uri="{19B8F6BF-5375-455C-9EA6-DF929625EA0E}">
        <p15:presenceInfo xmlns:p15="http://schemas.microsoft.com/office/powerpoint/2012/main" userId="S::hbernstein@sriinternational.com::f8f7bdfc-3d0a-4f32-bd44-76afc9a220d1" providerId="AD"/>
      </p:ext>
    </p:extLst>
  </p:cmAuthor>
  <p:cmAuthor id="5" name="Nicholas Ortiz" initials="NO [2]" lastIdx="4" clrIdx="4">
    <p:extLst>
      <p:ext uri="{19B8F6BF-5375-455C-9EA6-DF929625EA0E}">
        <p15:presenceInfo xmlns:p15="http://schemas.microsoft.com/office/powerpoint/2012/main" userId="Nicholas Ort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083"/>
    <a:srgbClr val="185380"/>
    <a:srgbClr val="3CB45C"/>
    <a:srgbClr val="982C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EA8AA-8CB9-449D-890D-68F033B1BF9A}" v="980" dt="2021-12-17T21:55:16.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430" autoAdjust="0"/>
  </p:normalViewPr>
  <p:slideViewPr>
    <p:cSldViewPr snapToGrid="0">
      <p:cViewPr>
        <p:scale>
          <a:sx n="78" d="100"/>
          <a:sy n="78" d="100"/>
        </p:scale>
        <p:origin x="-168"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Ortiz" userId="S::nortiz@sriinternational.com::af58162c-f21a-4597-80ec-a459d8e41901" providerId="AD" clId="Web-{C5D94E09-DE3C-DEA7-BD18-CE3E6397FE1A}"/>
    <pc:docChg chg="modSld">
      <pc:chgData name="Nicholas Ortiz" userId="S::nortiz@sriinternational.com::af58162c-f21a-4597-80ec-a459d8e41901" providerId="AD" clId="Web-{C5D94E09-DE3C-DEA7-BD18-CE3E6397FE1A}" dt="2021-12-03T22:04:05.417" v="3" actId="20577"/>
      <pc:docMkLst>
        <pc:docMk/>
      </pc:docMkLst>
      <pc:sldChg chg="modSp">
        <pc:chgData name="Nicholas Ortiz" userId="S::nortiz@sriinternational.com::af58162c-f21a-4597-80ec-a459d8e41901" providerId="AD" clId="Web-{C5D94E09-DE3C-DEA7-BD18-CE3E6397FE1A}" dt="2021-12-03T22:04:05.417" v="3" actId="20577"/>
        <pc:sldMkLst>
          <pc:docMk/>
          <pc:sldMk cId="1464665514" sldId="366"/>
        </pc:sldMkLst>
        <pc:spChg chg="mod">
          <ac:chgData name="Nicholas Ortiz" userId="S::nortiz@sriinternational.com::af58162c-f21a-4597-80ec-a459d8e41901" providerId="AD" clId="Web-{C5D94E09-DE3C-DEA7-BD18-CE3E6397FE1A}" dt="2021-12-03T22:04:05.417" v="3" actId="20577"/>
          <ac:spMkLst>
            <pc:docMk/>
            <pc:sldMk cId="1464665514" sldId="366"/>
            <ac:spMk id="2" creationId="{0C0CDADC-23AB-4025-B9C7-EC085F0D290D}"/>
          </ac:spMkLst>
        </pc:spChg>
        <pc:graphicFrameChg chg="mod">
          <ac:chgData name="Nicholas Ortiz" userId="S::nortiz@sriinternational.com::af58162c-f21a-4597-80ec-a459d8e41901" providerId="AD" clId="Web-{C5D94E09-DE3C-DEA7-BD18-CE3E6397FE1A}" dt="2021-12-03T22:03:34.838" v="2" actId="14100"/>
          <ac:graphicFrameMkLst>
            <pc:docMk/>
            <pc:sldMk cId="1464665514" sldId="366"/>
            <ac:graphicFrameMk id="7" creationId="{422CD543-3276-496C-8E07-C96E2C9F1C51}"/>
          </ac:graphicFrameMkLst>
        </pc:graphicFrameChg>
      </pc:sldChg>
    </pc:docChg>
  </pc:docChgLst>
  <pc:docChgLst>
    <pc:chgData name="Haidee Bernstein" userId="S::hbernstein@sriinternational.com::f8f7bdfc-3d0a-4f32-bd44-76afc9a220d1" providerId="AD" clId="Web-{C77D1305-6F7A-4B07-00F9-D0BA0F555AF6}"/>
    <pc:docChg chg="modSld">
      <pc:chgData name="Haidee Bernstein" userId="S::hbernstein@sriinternational.com::f8f7bdfc-3d0a-4f32-bd44-76afc9a220d1" providerId="AD" clId="Web-{C77D1305-6F7A-4B07-00F9-D0BA0F555AF6}" dt="2021-12-01T19:42:19.498" v="104" actId="14100"/>
      <pc:docMkLst>
        <pc:docMk/>
      </pc:docMkLst>
      <pc:sldChg chg="modSp addCm">
        <pc:chgData name="Haidee Bernstein" userId="S::hbernstein@sriinternational.com::f8f7bdfc-3d0a-4f32-bd44-76afc9a220d1" providerId="AD" clId="Web-{C77D1305-6F7A-4B07-00F9-D0BA0F555AF6}" dt="2021-12-01T19:42:19.498" v="104" actId="14100"/>
        <pc:sldMkLst>
          <pc:docMk/>
          <pc:sldMk cId="3494856740" sldId="323"/>
        </pc:sldMkLst>
        <pc:spChg chg="mod">
          <ac:chgData name="Haidee Bernstein" userId="S::hbernstein@sriinternational.com::f8f7bdfc-3d0a-4f32-bd44-76afc9a220d1" providerId="AD" clId="Web-{C77D1305-6F7A-4B07-00F9-D0BA0F555AF6}" dt="2021-12-01T19:42:19.498" v="104" actId="14100"/>
          <ac:spMkLst>
            <pc:docMk/>
            <pc:sldMk cId="3494856740" sldId="323"/>
            <ac:spMk id="9" creationId="{00000000-0000-0000-0000-000000000000}"/>
          </ac:spMkLst>
        </pc:spChg>
        <pc:picChg chg="mod">
          <ac:chgData name="Haidee Bernstein" userId="S::hbernstein@sriinternational.com::f8f7bdfc-3d0a-4f32-bd44-76afc9a220d1" providerId="AD" clId="Web-{C77D1305-6F7A-4B07-00F9-D0BA0F555AF6}" dt="2021-12-01T19:41:26.138" v="100" actId="14100"/>
          <ac:picMkLst>
            <pc:docMk/>
            <pc:sldMk cId="3494856740" sldId="323"/>
            <ac:picMk id="11" creationId="{00000000-0000-0000-0000-000000000000}"/>
          </ac:picMkLst>
        </pc:picChg>
      </pc:sldChg>
      <pc:sldChg chg="modSp">
        <pc:chgData name="Haidee Bernstein" userId="S::hbernstein@sriinternational.com::f8f7bdfc-3d0a-4f32-bd44-76afc9a220d1" providerId="AD" clId="Web-{C77D1305-6F7A-4B07-00F9-D0BA0F555AF6}" dt="2021-12-01T19:38:57.385" v="18" actId="20577"/>
        <pc:sldMkLst>
          <pc:docMk/>
          <pc:sldMk cId="397383147" sldId="338"/>
        </pc:sldMkLst>
        <pc:spChg chg="mod">
          <ac:chgData name="Haidee Bernstein" userId="S::hbernstein@sriinternational.com::f8f7bdfc-3d0a-4f32-bd44-76afc9a220d1" providerId="AD" clId="Web-{C77D1305-6F7A-4B07-00F9-D0BA0F555AF6}" dt="2021-12-01T19:38:57.385" v="18" actId="20577"/>
          <ac:spMkLst>
            <pc:docMk/>
            <pc:sldMk cId="397383147" sldId="338"/>
            <ac:spMk id="2" creationId="{00000000-0000-0000-0000-000000000000}"/>
          </ac:spMkLst>
        </pc:spChg>
      </pc:sldChg>
    </pc:docChg>
  </pc:docChgLst>
  <pc:docChgLst>
    <pc:chgData name="Nicholas Ortiz" userId="S::nortiz@sriinternational.com::af58162c-f21a-4597-80ec-a459d8e41901" providerId="AD" clId="Web-{BFE1100B-4312-5AD5-2E1C-3819FDFD43E5}"/>
    <pc:docChg chg="modSld">
      <pc:chgData name="Nicholas Ortiz" userId="S::nortiz@sriinternational.com::af58162c-f21a-4597-80ec-a459d8e41901" providerId="AD" clId="Web-{BFE1100B-4312-5AD5-2E1C-3819FDFD43E5}" dt="2021-12-06T21:38:19.394" v="147"/>
      <pc:docMkLst>
        <pc:docMk/>
      </pc:docMkLst>
      <pc:sldChg chg="modNotes">
        <pc:chgData name="Nicholas Ortiz" userId="S::nortiz@sriinternational.com::af58162c-f21a-4597-80ec-a459d8e41901" providerId="AD" clId="Web-{BFE1100B-4312-5AD5-2E1C-3819FDFD43E5}" dt="2021-12-06T21:12:40.419" v="3"/>
        <pc:sldMkLst>
          <pc:docMk/>
          <pc:sldMk cId="3494856740" sldId="323"/>
        </pc:sldMkLst>
      </pc:sldChg>
      <pc:sldChg chg="modNotes">
        <pc:chgData name="Nicholas Ortiz" userId="S::nortiz@sriinternational.com::af58162c-f21a-4597-80ec-a459d8e41901" providerId="AD" clId="Web-{BFE1100B-4312-5AD5-2E1C-3819FDFD43E5}" dt="2021-12-06T21:29:43.839" v="115"/>
        <pc:sldMkLst>
          <pc:docMk/>
          <pc:sldMk cId="3721102881" sldId="324"/>
        </pc:sldMkLst>
      </pc:sldChg>
      <pc:sldChg chg="modNotes">
        <pc:chgData name="Nicholas Ortiz" userId="S::nortiz@sriinternational.com::af58162c-f21a-4597-80ec-a459d8e41901" providerId="AD" clId="Web-{BFE1100B-4312-5AD5-2E1C-3819FDFD43E5}" dt="2021-12-06T21:16:34.531" v="12"/>
        <pc:sldMkLst>
          <pc:docMk/>
          <pc:sldMk cId="397383147" sldId="338"/>
        </pc:sldMkLst>
      </pc:sldChg>
      <pc:sldChg chg="modNotes">
        <pc:chgData name="Nicholas Ortiz" userId="S::nortiz@sriinternational.com::af58162c-f21a-4597-80ec-a459d8e41901" providerId="AD" clId="Web-{BFE1100B-4312-5AD5-2E1C-3819FDFD43E5}" dt="2021-12-06T21:23:56.069" v="48"/>
        <pc:sldMkLst>
          <pc:docMk/>
          <pc:sldMk cId="974894144" sldId="341"/>
        </pc:sldMkLst>
      </pc:sldChg>
      <pc:sldChg chg="modNotes">
        <pc:chgData name="Nicholas Ortiz" userId="S::nortiz@sriinternational.com::af58162c-f21a-4597-80ec-a459d8e41901" providerId="AD" clId="Web-{BFE1100B-4312-5AD5-2E1C-3819FDFD43E5}" dt="2021-12-06T21:38:19.394" v="147"/>
        <pc:sldMkLst>
          <pc:docMk/>
          <pc:sldMk cId="799037188" sldId="344"/>
        </pc:sldMkLst>
      </pc:sldChg>
    </pc:docChg>
  </pc:docChgLst>
  <pc:docChgLst>
    <pc:chgData name="Roxanne Jones" userId="eee357d1-15dd-4a73-981c-b7041387288c" providerId="ADAL" clId="{1ABEA8AA-8CB9-449D-890D-68F033B1BF9A}"/>
    <pc:docChg chg="modSld">
      <pc:chgData name="Roxanne Jones" userId="eee357d1-15dd-4a73-981c-b7041387288c" providerId="ADAL" clId="{1ABEA8AA-8CB9-449D-890D-68F033B1BF9A}" dt="2021-12-17T21:55:16.954" v="957" actId="962"/>
      <pc:docMkLst>
        <pc:docMk/>
      </pc:docMkLst>
      <pc:sldChg chg="modSp">
        <pc:chgData name="Roxanne Jones" userId="eee357d1-15dd-4a73-981c-b7041387288c" providerId="ADAL" clId="{1ABEA8AA-8CB9-449D-890D-68F033B1BF9A}" dt="2021-12-17T19:49:52.709" v="205"/>
        <pc:sldMkLst>
          <pc:docMk/>
          <pc:sldMk cId="1537928672" sldId="257"/>
        </pc:sldMkLst>
        <pc:spChg chg="mod">
          <ac:chgData name="Roxanne Jones" userId="eee357d1-15dd-4a73-981c-b7041387288c" providerId="ADAL" clId="{1ABEA8AA-8CB9-449D-890D-68F033B1BF9A}" dt="2021-12-17T19:49:52.709" v="205"/>
          <ac:spMkLst>
            <pc:docMk/>
            <pc:sldMk cId="1537928672" sldId="257"/>
            <ac:spMk id="6" creationId="{BC5B7CDC-F44C-40DE-8A86-0EF315BE9727}"/>
          </ac:spMkLst>
        </pc:spChg>
      </pc:sldChg>
      <pc:sldChg chg="modSp">
        <pc:chgData name="Roxanne Jones" userId="eee357d1-15dd-4a73-981c-b7041387288c" providerId="ADAL" clId="{1ABEA8AA-8CB9-449D-890D-68F033B1BF9A}" dt="2021-12-17T19:58:55.289" v="211" actId="962"/>
        <pc:sldMkLst>
          <pc:docMk/>
          <pc:sldMk cId="3494856740" sldId="323"/>
        </pc:sldMkLst>
        <pc:spChg chg="mod">
          <ac:chgData name="Roxanne Jones" userId="eee357d1-15dd-4a73-981c-b7041387288c" providerId="ADAL" clId="{1ABEA8AA-8CB9-449D-890D-68F033B1BF9A}" dt="2021-12-17T19:45:30.178" v="126"/>
          <ac:spMkLst>
            <pc:docMk/>
            <pc:sldMk cId="3494856740" sldId="323"/>
            <ac:spMk id="4" creationId="{00000000-0000-0000-0000-000000000000}"/>
          </ac:spMkLst>
        </pc:spChg>
        <pc:picChg chg="mod">
          <ac:chgData name="Roxanne Jones" userId="eee357d1-15dd-4a73-981c-b7041387288c" providerId="ADAL" clId="{1ABEA8AA-8CB9-449D-890D-68F033B1BF9A}" dt="2021-12-17T19:58:55.289" v="211" actId="962"/>
          <ac:picMkLst>
            <pc:docMk/>
            <pc:sldMk cId="3494856740" sldId="323"/>
            <ac:picMk id="11" creationId="{00000000-0000-0000-0000-000000000000}"/>
          </ac:picMkLst>
        </pc:picChg>
      </pc:sldChg>
      <pc:sldChg chg="delSp modSp">
        <pc:chgData name="Roxanne Jones" userId="eee357d1-15dd-4a73-981c-b7041387288c" providerId="ADAL" clId="{1ABEA8AA-8CB9-449D-890D-68F033B1BF9A}" dt="2021-12-17T19:59:21.147" v="217" actId="962"/>
        <pc:sldMkLst>
          <pc:docMk/>
          <pc:sldMk cId="3721102881" sldId="324"/>
        </pc:sldMkLst>
        <pc:spChg chg="mod">
          <ac:chgData name="Roxanne Jones" userId="eee357d1-15dd-4a73-981c-b7041387288c" providerId="ADAL" clId="{1ABEA8AA-8CB9-449D-890D-68F033B1BF9A}" dt="2021-12-17T19:45:49.228" v="134"/>
          <ac:spMkLst>
            <pc:docMk/>
            <pc:sldMk cId="3721102881" sldId="324"/>
            <ac:spMk id="6" creationId="{C7C0CB80-B570-4628-BD11-C2D0A83F5FAF}"/>
          </ac:spMkLst>
        </pc:spChg>
        <pc:picChg chg="del mod">
          <ac:chgData name="Roxanne Jones" userId="eee357d1-15dd-4a73-981c-b7041387288c" providerId="ADAL" clId="{1ABEA8AA-8CB9-449D-890D-68F033B1BF9A}" dt="2021-12-17T19:46:24.904" v="139" actId="478"/>
          <ac:picMkLst>
            <pc:docMk/>
            <pc:sldMk cId="3721102881" sldId="324"/>
            <ac:picMk id="3" creationId="{00000000-0000-0000-0000-000000000000}"/>
          </ac:picMkLst>
        </pc:picChg>
        <pc:picChg chg="mod">
          <ac:chgData name="Roxanne Jones" userId="eee357d1-15dd-4a73-981c-b7041387288c" providerId="ADAL" clId="{1ABEA8AA-8CB9-449D-890D-68F033B1BF9A}" dt="2021-12-17T19:59:21.147" v="217" actId="962"/>
          <ac:picMkLst>
            <pc:docMk/>
            <pc:sldMk cId="3721102881" sldId="324"/>
            <ac:picMk id="7" creationId="{00000000-0000-0000-0000-000000000000}"/>
          </ac:picMkLst>
        </pc:picChg>
      </pc:sldChg>
      <pc:sldChg chg="modSp">
        <pc:chgData name="Roxanne Jones" userId="eee357d1-15dd-4a73-981c-b7041387288c" providerId="ADAL" clId="{1ABEA8AA-8CB9-449D-890D-68F033B1BF9A}" dt="2021-12-17T21:52:23.003" v="633" actId="962"/>
        <pc:sldMkLst>
          <pc:docMk/>
          <pc:sldMk cId="3690137843" sldId="326"/>
        </pc:sldMkLst>
        <pc:spChg chg="mod">
          <ac:chgData name="Roxanne Jones" userId="eee357d1-15dd-4a73-981c-b7041387288c" providerId="ADAL" clId="{1ABEA8AA-8CB9-449D-890D-68F033B1BF9A}" dt="2021-12-17T19:48:21.118" v="169"/>
          <ac:spMkLst>
            <pc:docMk/>
            <pc:sldMk cId="3690137843" sldId="326"/>
            <ac:spMk id="4" creationId="{8F11F600-0CCA-45CC-8FEE-42650B1696FC}"/>
          </ac:spMkLst>
        </pc:spChg>
        <pc:graphicFrameChg chg="mod">
          <ac:chgData name="Roxanne Jones" userId="eee357d1-15dd-4a73-981c-b7041387288c" providerId="ADAL" clId="{1ABEA8AA-8CB9-449D-890D-68F033B1BF9A}" dt="2021-12-17T21:52:23.003" v="633" actId="962"/>
          <ac:graphicFrameMkLst>
            <pc:docMk/>
            <pc:sldMk cId="3690137843" sldId="326"/>
            <ac:graphicFrameMk id="5" creationId="{895B8527-B9EC-43C3-970F-461B1B0D169F}"/>
          </ac:graphicFrameMkLst>
        </pc:graphicFrameChg>
      </pc:sldChg>
      <pc:sldChg chg="modSp">
        <pc:chgData name="Roxanne Jones" userId="eee357d1-15dd-4a73-981c-b7041387288c" providerId="ADAL" clId="{1ABEA8AA-8CB9-449D-890D-68F033B1BF9A}" dt="2021-12-17T19:48:46.268" v="179"/>
        <pc:sldMkLst>
          <pc:docMk/>
          <pc:sldMk cId="2719073189" sldId="335"/>
        </pc:sldMkLst>
        <pc:spChg chg="mod">
          <ac:chgData name="Roxanne Jones" userId="eee357d1-15dd-4a73-981c-b7041387288c" providerId="ADAL" clId="{1ABEA8AA-8CB9-449D-890D-68F033B1BF9A}" dt="2021-12-17T19:48:46.268" v="179"/>
          <ac:spMkLst>
            <pc:docMk/>
            <pc:sldMk cId="2719073189" sldId="335"/>
            <ac:spMk id="6" creationId="{420799C2-A1A9-43D3-A5EF-9C453CCB0AC1}"/>
          </ac:spMkLst>
        </pc:spChg>
        <pc:spChg chg="mod">
          <ac:chgData name="Roxanne Jones" userId="eee357d1-15dd-4a73-981c-b7041387288c" providerId="ADAL" clId="{1ABEA8AA-8CB9-449D-890D-68F033B1BF9A}" dt="2021-12-17T19:41:53.808" v="20" actId="20577"/>
          <ac:spMkLst>
            <pc:docMk/>
            <pc:sldMk cId="2719073189" sldId="335"/>
            <ac:spMk id="9" creationId="{00000000-0000-0000-0000-000000000000}"/>
          </ac:spMkLst>
        </pc:spChg>
      </pc:sldChg>
      <pc:sldChg chg="modSp">
        <pc:chgData name="Roxanne Jones" userId="eee357d1-15dd-4a73-981c-b7041387288c" providerId="ADAL" clId="{1ABEA8AA-8CB9-449D-890D-68F033B1BF9A}" dt="2021-12-17T19:45:35.397" v="128"/>
        <pc:sldMkLst>
          <pc:docMk/>
          <pc:sldMk cId="397383147" sldId="338"/>
        </pc:sldMkLst>
        <pc:spChg chg="mod">
          <ac:chgData name="Roxanne Jones" userId="eee357d1-15dd-4a73-981c-b7041387288c" providerId="ADAL" clId="{1ABEA8AA-8CB9-449D-890D-68F033B1BF9A}" dt="2021-12-17T19:45:35.397" v="128"/>
          <ac:spMkLst>
            <pc:docMk/>
            <pc:sldMk cId="397383147" sldId="338"/>
            <ac:spMk id="4" creationId="{F3DA3C4C-AE0F-47DA-A9F8-7ED2BF4225B4}"/>
          </ac:spMkLst>
        </pc:spChg>
      </pc:sldChg>
      <pc:sldChg chg="modSp">
        <pc:chgData name="Roxanne Jones" userId="eee357d1-15dd-4a73-981c-b7041387288c" providerId="ADAL" clId="{1ABEA8AA-8CB9-449D-890D-68F033B1BF9A}" dt="2021-12-17T19:45:42.548" v="130"/>
        <pc:sldMkLst>
          <pc:docMk/>
          <pc:sldMk cId="974894144" sldId="341"/>
        </pc:sldMkLst>
        <pc:spChg chg="mod">
          <ac:chgData name="Roxanne Jones" userId="eee357d1-15dd-4a73-981c-b7041387288c" providerId="ADAL" clId="{1ABEA8AA-8CB9-449D-890D-68F033B1BF9A}" dt="2021-12-17T19:45:42.548" v="130"/>
          <ac:spMkLst>
            <pc:docMk/>
            <pc:sldMk cId="974894144" sldId="341"/>
            <ac:spMk id="6" creationId="{11E7BE80-588C-4ADB-B636-280A7819FAE8}"/>
          </ac:spMkLst>
        </pc:spChg>
      </pc:sldChg>
      <pc:sldChg chg="delSp modSp">
        <pc:chgData name="Roxanne Jones" userId="eee357d1-15dd-4a73-981c-b7041387288c" providerId="ADAL" clId="{1ABEA8AA-8CB9-449D-890D-68F033B1BF9A}" dt="2021-12-17T19:59:26.500" v="223" actId="962"/>
        <pc:sldMkLst>
          <pc:docMk/>
          <pc:sldMk cId="1559866851" sldId="343"/>
        </pc:sldMkLst>
        <pc:spChg chg="del mod">
          <ac:chgData name="Roxanne Jones" userId="eee357d1-15dd-4a73-981c-b7041387288c" providerId="ADAL" clId="{1ABEA8AA-8CB9-449D-890D-68F033B1BF9A}" dt="2021-12-17T19:47:06.738" v="141" actId="478"/>
          <ac:spMkLst>
            <pc:docMk/>
            <pc:sldMk cId="1559866851" sldId="343"/>
            <ac:spMk id="5" creationId="{00000000-0000-0000-0000-000000000000}"/>
          </ac:spMkLst>
        </pc:spChg>
        <pc:spChg chg="mod">
          <ac:chgData name="Roxanne Jones" userId="eee357d1-15dd-4a73-981c-b7041387288c" providerId="ADAL" clId="{1ABEA8AA-8CB9-449D-890D-68F033B1BF9A}" dt="2021-12-17T19:47:09.468" v="143"/>
          <ac:spMkLst>
            <pc:docMk/>
            <pc:sldMk cId="1559866851" sldId="343"/>
            <ac:spMk id="9" creationId="{48495A09-652E-4C49-ACE4-EA52641198E5}"/>
          </ac:spMkLst>
        </pc:spChg>
        <pc:picChg chg="mod">
          <ac:chgData name="Roxanne Jones" userId="eee357d1-15dd-4a73-981c-b7041387288c" providerId="ADAL" clId="{1ABEA8AA-8CB9-449D-890D-68F033B1BF9A}" dt="2021-12-17T19:59:26.500" v="223" actId="962"/>
          <ac:picMkLst>
            <pc:docMk/>
            <pc:sldMk cId="1559866851" sldId="343"/>
            <ac:picMk id="8" creationId="{00000000-0000-0000-0000-000000000000}"/>
          </ac:picMkLst>
        </pc:picChg>
      </pc:sldChg>
      <pc:sldChg chg="delSp modSp">
        <pc:chgData name="Roxanne Jones" userId="eee357d1-15dd-4a73-981c-b7041387288c" providerId="ADAL" clId="{1ABEA8AA-8CB9-449D-890D-68F033B1BF9A}" dt="2021-12-17T19:47:21.548" v="146"/>
        <pc:sldMkLst>
          <pc:docMk/>
          <pc:sldMk cId="799037188" sldId="344"/>
        </pc:sldMkLst>
        <pc:spChg chg="mod">
          <ac:chgData name="Roxanne Jones" userId="eee357d1-15dd-4a73-981c-b7041387288c" providerId="ADAL" clId="{1ABEA8AA-8CB9-449D-890D-68F033B1BF9A}" dt="2021-12-17T19:47:21.548" v="146"/>
          <ac:spMkLst>
            <pc:docMk/>
            <pc:sldMk cId="799037188" sldId="344"/>
            <ac:spMk id="5" creationId="{A1EDC79E-72CB-49AF-9013-0679CCE12C2B}"/>
          </ac:spMkLst>
        </pc:spChg>
        <pc:spChg chg="del">
          <ac:chgData name="Roxanne Jones" userId="eee357d1-15dd-4a73-981c-b7041387288c" providerId="ADAL" clId="{1ABEA8AA-8CB9-449D-890D-68F033B1BF9A}" dt="2021-12-17T19:47:19.468" v="144" actId="478"/>
          <ac:spMkLst>
            <pc:docMk/>
            <pc:sldMk cId="799037188" sldId="344"/>
            <ac:spMk id="6" creationId="{00000000-0000-0000-0000-000000000000}"/>
          </ac:spMkLst>
        </pc:spChg>
        <pc:spChg chg="mod">
          <ac:chgData name="Roxanne Jones" userId="eee357d1-15dd-4a73-981c-b7041387288c" providerId="ADAL" clId="{1ABEA8AA-8CB9-449D-890D-68F033B1BF9A}" dt="2021-12-17T19:41:29.018" v="2" actId="20577"/>
          <ac:spMkLst>
            <pc:docMk/>
            <pc:sldMk cId="799037188" sldId="344"/>
            <ac:spMk id="9" creationId="{00000000-0000-0000-0000-000000000000}"/>
          </ac:spMkLst>
        </pc:spChg>
      </pc:sldChg>
      <pc:sldChg chg="modSp">
        <pc:chgData name="Roxanne Jones" userId="eee357d1-15dd-4a73-981c-b7041387288c" providerId="ADAL" clId="{1ABEA8AA-8CB9-449D-890D-68F033B1BF9A}" dt="2021-12-17T20:23:39.213" v="231" actId="962"/>
        <pc:sldMkLst>
          <pc:docMk/>
          <pc:sldMk cId="111022661" sldId="346"/>
        </pc:sldMkLst>
        <pc:spChg chg="mod">
          <ac:chgData name="Roxanne Jones" userId="eee357d1-15dd-4a73-981c-b7041387288c" providerId="ADAL" clId="{1ABEA8AA-8CB9-449D-890D-68F033B1BF9A}" dt="2021-12-17T19:47:35.416" v="152"/>
          <ac:spMkLst>
            <pc:docMk/>
            <pc:sldMk cId="111022661" sldId="346"/>
            <ac:spMk id="7" creationId="{710F0E3A-90D2-4982-A37E-DA57D8D52308}"/>
          </ac:spMkLst>
        </pc:spChg>
        <pc:picChg chg="mod">
          <ac:chgData name="Roxanne Jones" userId="eee357d1-15dd-4a73-981c-b7041387288c" providerId="ADAL" clId="{1ABEA8AA-8CB9-449D-890D-68F033B1BF9A}" dt="2021-12-17T20:23:39.213" v="231" actId="962"/>
          <ac:picMkLst>
            <pc:docMk/>
            <pc:sldMk cId="111022661" sldId="346"/>
            <ac:picMk id="5" creationId="{00000000-0000-0000-0000-000000000000}"/>
          </ac:picMkLst>
        </pc:picChg>
      </pc:sldChg>
      <pc:sldChg chg="modSp">
        <pc:chgData name="Roxanne Jones" userId="eee357d1-15dd-4a73-981c-b7041387288c" providerId="ADAL" clId="{1ABEA8AA-8CB9-449D-890D-68F033B1BF9A}" dt="2021-12-17T19:47:43.899" v="155"/>
        <pc:sldMkLst>
          <pc:docMk/>
          <pc:sldMk cId="3880209395" sldId="347"/>
        </pc:sldMkLst>
        <pc:spChg chg="mod">
          <ac:chgData name="Roxanne Jones" userId="eee357d1-15dd-4a73-981c-b7041387288c" providerId="ADAL" clId="{1ABEA8AA-8CB9-449D-890D-68F033B1BF9A}" dt="2021-12-17T19:47:43.899" v="155"/>
          <ac:spMkLst>
            <pc:docMk/>
            <pc:sldMk cId="3880209395" sldId="347"/>
            <ac:spMk id="5" creationId="{9C93D2FD-5E01-4583-A778-86A6315B3147}"/>
          </ac:spMkLst>
        </pc:spChg>
        <pc:spChg chg="mod">
          <ac:chgData name="Roxanne Jones" userId="eee357d1-15dd-4a73-981c-b7041387288c" providerId="ADAL" clId="{1ABEA8AA-8CB9-449D-890D-68F033B1BF9A}" dt="2021-12-17T19:41:34.378" v="6" actId="20577"/>
          <ac:spMkLst>
            <pc:docMk/>
            <pc:sldMk cId="3880209395" sldId="347"/>
            <ac:spMk id="8" creationId="{00000000-0000-0000-0000-000000000000}"/>
          </ac:spMkLst>
        </pc:spChg>
      </pc:sldChg>
      <pc:sldChg chg="delSp modSp">
        <pc:chgData name="Roxanne Jones" userId="eee357d1-15dd-4a73-981c-b7041387288c" providerId="ADAL" clId="{1ABEA8AA-8CB9-449D-890D-68F033B1BF9A}" dt="2021-12-17T19:48:02.528" v="163" actId="478"/>
        <pc:sldMkLst>
          <pc:docMk/>
          <pc:sldMk cId="2794571789" sldId="348"/>
        </pc:sldMkLst>
        <pc:spChg chg="del">
          <ac:chgData name="Roxanne Jones" userId="eee357d1-15dd-4a73-981c-b7041387288c" providerId="ADAL" clId="{1ABEA8AA-8CB9-449D-890D-68F033B1BF9A}" dt="2021-12-17T19:47:57.498" v="161" actId="478"/>
          <ac:spMkLst>
            <pc:docMk/>
            <pc:sldMk cId="2794571789" sldId="348"/>
            <ac:spMk id="2" creationId="{00000000-0000-0000-0000-000000000000}"/>
          </ac:spMkLst>
        </pc:spChg>
        <pc:spChg chg="del">
          <ac:chgData name="Roxanne Jones" userId="eee357d1-15dd-4a73-981c-b7041387288c" providerId="ADAL" clId="{1ABEA8AA-8CB9-449D-890D-68F033B1BF9A}" dt="2021-12-17T19:48:00.548" v="162" actId="478"/>
          <ac:spMkLst>
            <pc:docMk/>
            <pc:sldMk cId="2794571789" sldId="348"/>
            <ac:spMk id="4" creationId="{00000000-0000-0000-0000-000000000000}"/>
          </ac:spMkLst>
        </pc:spChg>
        <pc:spChg chg="del">
          <ac:chgData name="Roxanne Jones" userId="eee357d1-15dd-4a73-981c-b7041387288c" providerId="ADAL" clId="{1ABEA8AA-8CB9-449D-890D-68F033B1BF9A}" dt="2021-12-17T19:48:02.528" v="163" actId="478"/>
          <ac:spMkLst>
            <pc:docMk/>
            <pc:sldMk cId="2794571789" sldId="348"/>
            <ac:spMk id="5" creationId="{00000000-0000-0000-0000-000000000000}"/>
          </ac:spMkLst>
        </pc:spChg>
        <pc:spChg chg="mod">
          <ac:chgData name="Roxanne Jones" userId="eee357d1-15dd-4a73-981c-b7041387288c" providerId="ADAL" clId="{1ABEA8AA-8CB9-449D-890D-68F033B1BF9A}" dt="2021-12-17T19:41:38.508" v="10" actId="20577"/>
          <ac:spMkLst>
            <pc:docMk/>
            <pc:sldMk cId="2794571789" sldId="348"/>
            <ac:spMk id="7" creationId="{00000000-0000-0000-0000-000000000000}"/>
          </ac:spMkLst>
        </pc:spChg>
        <pc:spChg chg="mod">
          <ac:chgData name="Roxanne Jones" userId="eee357d1-15dd-4a73-981c-b7041387288c" providerId="ADAL" clId="{1ABEA8AA-8CB9-449D-890D-68F033B1BF9A}" dt="2021-12-17T19:47:54.108" v="160"/>
          <ac:spMkLst>
            <pc:docMk/>
            <pc:sldMk cId="2794571789" sldId="348"/>
            <ac:spMk id="8" creationId="{FB391867-7B12-4C80-9EC7-D77CB1B124FF}"/>
          </ac:spMkLst>
        </pc:spChg>
      </pc:sldChg>
      <pc:sldChg chg="modSp">
        <pc:chgData name="Roxanne Jones" userId="eee357d1-15dd-4a73-981c-b7041387288c" providerId="ADAL" clId="{1ABEA8AA-8CB9-449D-890D-68F033B1BF9A}" dt="2021-12-17T20:23:48.353" v="237" actId="962"/>
        <pc:sldMkLst>
          <pc:docMk/>
          <pc:sldMk cId="4117172849" sldId="349"/>
        </pc:sldMkLst>
        <pc:spChg chg="mod">
          <ac:chgData name="Roxanne Jones" userId="eee357d1-15dd-4a73-981c-b7041387288c" providerId="ADAL" clId="{1ABEA8AA-8CB9-449D-890D-68F033B1BF9A}" dt="2021-12-17T19:48:08.418" v="165"/>
          <ac:spMkLst>
            <pc:docMk/>
            <pc:sldMk cId="4117172849" sldId="349"/>
            <ac:spMk id="4" creationId="{F0375EEC-A046-4B80-BE83-F193BD4191B6}"/>
          </ac:spMkLst>
        </pc:spChg>
        <pc:picChg chg="mod">
          <ac:chgData name="Roxanne Jones" userId="eee357d1-15dd-4a73-981c-b7041387288c" providerId="ADAL" clId="{1ABEA8AA-8CB9-449D-890D-68F033B1BF9A}" dt="2021-12-17T20:23:48.353" v="237" actId="962"/>
          <ac:picMkLst>
            <pc:docMk/>
            <pc:sldMk cId="4117172849" sldId="349"/>
            <ac:picMk id="5" creationId="{00000000-0000-0000-0000-000000000000}"/>
          </ac:picMkLst>
        </pc:picChg>
      </pc:sldChg>
      <pc:sldChg chg="modSp">
        <pc:chgData name="Roxanne Jones" userId="eee357d1-15dd-4a73-981c-b7041387288c" providerId="ADAL" clId="{1ABEA8AA-8CB9-449D-890D-68F033B1BF9A}" dt="2021-12-17T19:48:15.029" v="167"/>
        <pc:sldMkLst>
          <pc:docMk/>
          <pc:sldMk cId="2419957120" sldId="350"/>
        </pc:sldMkLst>
        <pc:spChg chg="mod">
          <ac:chgData name="Roxanne Jones" userId="eee357d1-15dd-4a73-981c-b7041387288c" providerId="ADAL" clId="{1ABEA8AA-8CB9-449D-890D-68F033B1BF9A}" dt="2021-12-17T19:48:15.029" v="167"/>
          <ac:spMkLst>
            <pc:docMk/>
            <pc:sldMk cId="2419957120" sldId="350"/>
            <ac:spMk id="4" creationId="{D80D563F-A509-4AD5-83E3-FF098E5C417B}"/>
          </ac:spMkLst>
        </pc:spChg>
        <pc:spChg chg="mod">
          <ac:chgData name="Roxanne Jones" userId="eee357d1-15dd-4a73-981c-b7041387288c" providerId="ADAL" clId="{1ABEA8AA-8CB9-449D-890D-68F033B1BF9A}" dt="2021-12-17T19:41:41.532" v="11" actId="20577"/>
          <ac:spMkLst>
            <pc:docMk/>
            <pc:sldMk cId="2419957120" sldId="350"/>
            <ac:spMk id="8" creationId="{00000000-0000-0000-0000-000000000000}"/>
          </ac:spMkLst>
        </pc:spChg>
      </pc:sldChg>
      <pc:sldChg chg="modSp">
        <pc:chgData name="Roxanne Jones" userId="eee357d1-15dd-4a73-981c-b7041387288c" providerId="ADAL" clId="{1ABEA8AA-8CB9-449D-890D-68F033B1BF9A}" dt="2021-12-17T19:48:26.448" v="172"/>
        <pc:sldMkLst>
          <pc:docMk/>
          <pc:sldMk cId="4228034933" sldId="351"/>
        </pc:sldMkLst>
        <pc:spChg chg="mod">
          <ac:chgData name="Roxanne Jones" userId="eee357d1-15dd-4a73-981c-b7041387288c" providerId="ADAL" clId="{1ABEA8AA-8CB9-449D-890D-68F033B1BF9A}" dt="2021-12-17T19:48:26.448" v="172"/>
          <ac:spMkLst>
            <pc:docMk/>
            <pc:sldMk cId="4228034933" sldId="351"/>
            <ac:spMk id="7" creationId="{08961AD9-94BE-474F-96B2-4BC1E4B49843}"/>
          </ac:spMkLst>
        </pc:spChg>
      </pc:sldChg>
      <pc:sldChg chg="modSp">
        <pc:chgData name="Roxanne Jones" userId="eee357d1-15dd-4a73-981c-b7041387288c" providerId="ADAL" clId="{1ABEA8AA-8CB9-449D-890D-68F033B1BF9A}" dt="2021-12-17T20:25:44.723" v="243" actId="962"/>
        <pc:sldMkLst>
          <pc:docMk/>
          <pc:sldMk cId="2749161742" sldId="352"/>
        </pc:sldMkLst>
        <pc:spChg chg="mod">
          <ac:chgData name="Roxanne Jones" userId="eee357d1-15dd-4a73-981c-b7041387288c" providerId="ADAL" clId="{1ABEA8AA-8CB9-449D-890D-68F033B1BF9A}" dt="2021-12-17T19:41:45.473" v="13" actId="20577"/>
          <ac:spMkLst>
            <pc:docMk/>
            <pc:sldMk cId="2749161742" sldId="352"/>
            <ac:spMk id="4" creationId="{00000000-0000-0000-0000-000000000000}"/>
          </ac:spMkLst>
        </pc:spChg>
        <pc:spChg chg="mod">
          <ac:chgData name="Roxanne Jones" userId="eee357d1-15dd-4a73-981c-b7041387288c" providerId="ADAL" clId="{1ABEA8AA-8CB9-449D-890D-68F033B1BF9A}" dt="2021-12-17T19:48:34.038" v="175"/>
          <ac:spMkLst>
            <pc:docMk/>
            <pc:sldMk cId="2749161742" sldId="352"/>
            <ac:spMk id="6" creationId="{39614062-BFB8-4D0C-81C5-0F590ACF6FB3}"/>
          </ac:spMkLst>
        </pc:spChg>
        <pc:picChg chg="mod">
          <ac:chgData name="Roxanne Jones" userId="eee357d1-15dd-4a73-981c-b7041387288c" providerId="ADAL" clId="{1ABEA8AA-8CB9-449D-890D-68F033B1BF9A}" dt="2021-12-17T20:25:44.723" v="243" actId="962"/>
          <ac:picMkLst>
            <pc:docMk/>
            <pc:sldMk cId="2749161742" sldId="352"/>
            <ac:picMk id="5" creationId="{00000000-0000-0000-0000-000000000000}"/>
          </ac:picMkLst>
        </pc:picChg>
      </pc:sldChg>
      <pc:sldChg chg="modSp">
        <pc:chgData name="Roxanne Jones" userId="eee357d1-15dd-4a73-981c-b7041387288c" providerId="ADAL" clId="{1ABEA8AA-8CB9-449D-890D-68F033B1BF9A}" dt="2021-12-17T19:48:39.778" v="177"/>
        <pc:sldMkLst>
          <pc:docMk/>
          <pc:sldMk cId="4062504745" sldId="353"/>
        </pc:sldMkLst>
        <pc:spChg chg="mod">
          <ac:chgData name="Roxanne Jones" userId="eee357d1-15dd-4a73-981c-b7041387288c" providerId="ADAL" clId="{1ABEA8AA-8CB9-449D-890D-68F033B1BF9A}" dt="2021-12-17T19:41:49.607" v="17" actId="20577"/>
          <ac:spMkLst>
            <pc:docMk/>
            <pc:sldMk cId="4062504745" sldId="353"/>
            <ac:spMk id="3" creationId="{00000000-0000-0000-0000-000000000000}"/>
          </ac:spMkLst>
        </pc:spChg>
        <pc:spChg chg="mod">
          <ac:chgData name="Roxanne Jones" userId="eee357d1-15dd-4a73-981c-b7041387288c" providerId="ADAL" clId="{1ABEA8AA-8CB9-449D-890D-68F033B1BF9A}" dt="2021-12-17T19:48:39.778" v="177"/>
          <ac:spMkLst>
            <pc:docMk/>
            <pc:sldMk cId="4062504745" sldId="353"/>
            <ac:spMk id="4" creationId="{CA351FC1-5004-4D5E-A8EF-0100142F09D1}"/>
          </ac:spMkLst>
        </pc:spChg>
      </pc:sldChg>
      <pc:sldChg chg="delSp modSp">
        <pc:chgData name="Roxanne Jones" userId="eee357d1-15dd-4a73-981c-b7041387288c" providerId="ADAL" clId="{1ABEA8AA-8CB9-449D-890D-68F033B1BF9A}" dt="2021-12-17T20:26:39.813" v="249" actId="962"/>
        <pc:sldMkLst>
          <pc:docMk/>
          <pc:sldMk cId="4219689802" sldId="354"/>
        </pc:sldMkLst>
        <pc:spChg chg="mod">
          <ac:chgData name="Roxanne Jones" userId="eee357d1-15dd-4a73-981c-b7041387288c" providerId="ADAL" clId="{1ABEA8AA-8CB9-449D-890D-68F033B1BF9A}" dt="2021-12-17T19:48:53.528" v="183"/>
          <ac:spMkLst>
            <pc:docMk/>
            <pc:sldMk cId="4219689802" sldId="354"/>
            <ac:spMk id="9" creationId="{14133A47-DC31-4BDF-ABDD-F11539F08477}"/>
          </ac:spMkLst>
        </pc:spChg>
        <pc:picChg chg="del">
          <ac:chgData name="Roxanne Jones" userId="eee357d1-15dd-4a73-981c-b7041387288c" providerId="ADAL" clId="{1ABEA8AA-8CB9-449D-890D-68F033B1BF9A}" dt="2021-12-17T19:48:56.498" v="184" actId="478"/>
          <ac:picMkLst>
            <pc:docMk/>
            <pc:sldMk cId="4219689802" sldId="354"/>
            <ac:picMk id="4" creationId="{00000000-0000-0000-0000-000000000000}"/>
          </ac:picMkLst>
        </pc:picChg>
        <pc:picChg chg="mod">
          <ac:chgData name="Roxanne Jones" userId="eee357d1-15dd-4a73-981c-b7041387288c" providerId="ADAL" clId="{1ABEA8AA-8CB9-449D-890D-68F033B1BF9A}" dt="2021-12-17T20:26:39.813" v="249" actId="962"/>
          <ac:picMkLst>
            <pc:docMk/>
            <pc:sldMk cId="4219689802" sldId="354"/>
            <ac:picMk id="6" creationId="{00000000-0000-0000-0000-000000000000}"/>
          </ac:picMkLst>
        </pc:picChg>
        <pc:picChg chg="del">
          <ac:chgData name="Roxanne Jones" userId="eee357d1-15dd-4a73-981c-b7041387288c" providerId="ADAL" clId="{1ABEA8AA-8CB9-449D-890D-68F033B1BF9A}" dt="2021-12-17T19:48:59.522" v="185" actId="478"/>
          <ac:picMkLst>
            <pc:docMk/>
            <pc:sldMk cId="4219689802" sldId="354"/>
            <ac:picMk id="7" creationId="{00000000-0000-0000-0000-000000000000}"/>
          </ac:picMkLst>
        </pc:picChg>
      </pc:sldChg>
      <pc:sldChg chg="modSp">
        <pc:chgData name="Roxanne Jones" userId="eee357d1-15dd-4a73-981c-b7041387288c" providerId="ADAL" clId="{1ABEA8AA-8CB9-449D-890D-68F033B1BF9A}" dt="2021-12-17T19:49:04.118" v="187"/>
        <pc:sldMkLst>
          <pc:docMk/>
          <pc:sldMk cId="1177372687" sldId="355"/>
        </pc:sldMkLst>
        <pc:spChg chg="mod">
          <ac:chgData name="Roxanne Jones" userId="eee357d1-15dd-4a73-981c-b7041387288c" providerId="ADAL" clId="{1ABEA8AA-8CB9-449D-890D-68F033B1BF9A}" dt="2021-12-17T19:41:58.240" v="22" actId="20577"/>
          <ac:spMkLst>
            <pc:docMk/>
            <pc:sldMk cId="1177372687" sldId="355"/>
            <ac:spMk id="3" creationId="{00000000-0000-0000-0000-000000000000}"/>
          </ac:spMkLst>
        </pc:spChg>
        <pc:spChg chg="mod">
          <ac:chgData name="Roxanne Jones" userId="eee357d1-15dd-4a73-981c-b7041387288c" providerId="ADAL" clId="{1ABEA8AA-8CB9-449D-890D-68F033B1BF9A}" dt="2021-12-17T19:49:04.118" v="187"/>
          <ac:spMkLst>
            <pc:docMk/>
            <pc:sldMk cId="1177372687" sldId="355"/>
            <ac:spMk id="4" creationId="{55C46FB5-2AFC-49EF-B8F6-E982B7EB8640}"/>
          </ac:spMkLst>
        </pc:spChg>
      </pc:sldChg>
      <pc:sldChg chg="delSp modSp">
        <pc:chgData name="Roxanne Jones" userId="eee357d1-15dd-4a73-981c-b7041387288c" providerId="ADAL" clId="{1ABEA8AA-8CB9-449D-890D-68F033B1BF9A}" dt="2021-12-17T20:55:27.897" v="323" actId="962"/>
        <pc:sldMkLst>
          <pc:docMk/>
          <pc:sldMk cId="4247537806" sldId="358"/>
        </pc:sldMkLst>
        <pc:spChg chg="mod">
          <ac:chgData name="Roxanne Jones" userId="eee357d1-15dd-4a73-981c-b7041387288c" providerId="ADAL" clId="{1ABEA8AA-8CB9-449D-890D-68F033B1BF9A}" dt="2021-12-17T19:44:40.448" v="76" actId="1036"/>
          <ac:spMkLst>
            <pc:docMk/>
            <pc:sldMk cId="4247537806" sldId="358"/>
            <ac:spMk id="2" creationId="{00000000-0000-0000-0000-000000000000}"/>
          </ac:spMkLst>
        </pc:spChg>
        <pc:spChg chg="del">
          <ac:chgData name="Roxanne Jones" userId="eee357d1-15dd-4a73-981c-b7041387288c" providerId="ADAL" clId="{1ABEA8AA-8CB9-449D-890D-68F033B1BF9A}" dt="2021-12-17T19:49:22.068" v="190" actId="478"/>
          <ac:spMkLst>
            <pc:docMk/>
            <pc:sldMk cId="4247537806" sldId="358"/>
            <ac:spMk id="4" creationId="{00000000-0000-0000-0000-000000000000}"/>
          </ac:spMkLst>
        </pc:spChg>
        <pc:spChg chg="mod">
          <ac:chgData name="Roxanne Jones" userId="eee357d1-15dd-4a73-981c-b7041387288c" providerId="ADAL" clId="{1ABEA8AA-8CB9-449D-890D-68F033B1BF9A}" dt="2021-12-17T19:49:24.578" v="194"/>
          <ac:spMkLst>
            <pc:docMk/>
            <pc:sldMk cId="4247537806" sldId="358"/>
            <ac:spMk id="7" creationId="{AD4DF4A9-F6EE-448E-BA0E-C9B7ABE0B68F}"/>
          </ac:spMkLst>
        </pc:spChg>
        <pc:picChg chg="mod">
          <ac:chgData name="Roxanne Jones" userId="eee357d1-15dd-4a73-981c-b7041387288c" providerId="ADAL" clId="{1ABEA8AA-8CB9-449D-890D-68F033B1BF9A}" dt="2021-12-17T20:27:01.433" v="255" actId="962"/>
          <ac:picMkLst>
            <pc:docMk/>
            <pc:sldMk cId="4247537806" sldId="358"/>
            <ac:picMk id="5" creationId="{00000000-0000-0000-0000-000000000000}"/>
          </ac:picMkLst>
        </pc:picChg>
        <pc:picChg chg="mod">
          <ac:chgData name="Roxanne Jones" userId="eee357d1-15dd-4a73-981c-b7041387288c" providerId="ADAL" clId="{1ABEA8AA-8CB9-449D-890D-68F033B1BF9A}" dt="2021-12-17T20:55:22.437" v="313" actId="962"/>
          <ac:picMkLst>
            <pc:docMk/>
            <pc:sldMk cId="4247537806" sldId="358"/>
            <ac:picMk id="9" creationId="{00000000-0000-0000-0000-000000000000}"/>
          </ac:picMkLst>
        </pc:picChg>
        <pc:picChg chg="mod">
          <ac:chgData name="Roxanne Jones" userId="eee357d1-15dd-4a73-981c-b7041387288c" providerId="ADAL" clId="{1ABEA8AA-8CB9-449D-890D-68F033B1BF9A}" dt="2021-12-17T20:55:27.897" v="323" actId="962"/>
          <ac:picMkLst>
            <pc:docMk/>
            <pc:sldMk cId="4247537806" sldId="358"/>
            <ac:picMk id="10" creationId="{00000000-0000-0000-0000-000000000000}"/>
          </ac:picMkLst>
        </pc:picChg>
      </pc:sldChg>
      <pc:sldChg chg="modSp">
        <pc:chgData name="Roxanne Jones" userId="eee357d1-15dd-4a73-981c-b7041387288c" providerId="ADAL" clId="{1ABEA8AA-8CB9-449D-890D-68F033B1BF9A}" dt="2021-12-17T19:49:33.219" v="196"/>
        <pc:sldMkLst>
          <pc:docMk/>
          <pc:sldMk cId="3010813878" sldId="359"/>
        </pc:sldMkLst>
        <pc:spChg chg="mod">
          <ac:chgData name="Roxanne Jones" userId="eee357d1-15dd-4a73-981c-b7041387288c" providerId="ADAL" clId="{1ABEA8AA-8CB9-449D-890D-68F033B1BF9A}" dt="2021-12-17T19:49:33.219" v="196"/>
          <ac:spMkLst>
            <pc:docMk/>
            <pc:sldMk cId="3010813878" sldId="359"/>
            <ac:spMk id="4" creationId="{15CAEE40-BBD6-4C72-8C8C-EF8B37DB8965}"/>
          </ac:spMkLst>
        </pc:spChg>
        <pc:spChg chg="mod">
          <ac:chgData name="Roxanne Jones" userId="eee357d1-15dd-4a73-981c-b7041387288c" providerId="ADAL" clId="{1ABEA8AA-8CB9-449D-890D-68F033B1BF9A}" dt="2021-12-17T19:44:53.448" v="79" actId="20577"/>
          <ac:spMkLst>
            <pc:docMk/>
            <pc:sldMk cId="3010813878" sldId="359"/>
            <ac:spMk id="6" creationId="{00000000-0000-0000-0000-000000000000}"/>
          </ac:spMkLst>
        </pc:spChg>
      </pc:sldChg>
      <pc:sldChg chg="delSp modSp">
        <pc:chgData name="Roxanne Jones" userId="eee357d1-15dd-4a73-981c-b7041387288c" providerId="ADAL" clId="{1ABEA8AA-8CB9-449D-890D-68F033B1BF9A}" dt="2021-12-17T20:54:28.547" v="261" actId="962"/>
        <pc:sldMkLst>
          <pc:docMk/>
          <pc:sldMk cId="3600649271" sldId="360"/>
        </pc:sldMkLst>
        <pc:spChg chg="mod">
          <ac:chgData name="Roxanne Jones" userId="eee357d1-15dd-4a73-981c-b7041387288c" providerId="ADAL" clId="{1ABEA8AA-8CB9-449D-890D-68F033B1BF9A}" dt="2021-12-17T19:44:57.368" v="80" actId="27636"/>
          <ac:spMkLst>
            <pc:docMk/>
            <pc:sldMk cId="3600649271" sldId="360"/>
            <ac:spMk id="2" creationId="{00000000-0000-0000-0000-000000000000}"/>
          </ac:spMkLst>
        </pc:spChg>
        <pc:spChg chg="mod">
          <ac:chgData name="Roxanne Jones" userId="eee357d1-15dd-4a73-981c-b7041387288c" providerId="ADAL" clId="{1ABEA8AA-8CB9-449D-890D-68F033B1BF9A}" dt="2021-12-17T19:45:16.378" v="125" actId="1035"/>
          <ac:spMkLst>
            <pc:docMk/>
            <pc:sldMk cId="3600649271" sldId="360"/>
            <ac:spMk id="3" creationId="{00000000-0000-0000-0000-000000000000}"/>
          </ac:spMkLst>
        </pc:spChg>
        <pc:spChg chg="del">
          <ac:chgData name="Roxanne Jones" userId="eee357d1-15dd-4a73-981c-b7041387288c" providerId="ADAL" clId="{1ABEA8AA-8CB9-449D-890D-68F033B1BF9A}" dt="2021-12-17T19:49:38.649" v="197" actId="478"/>
          <ac:spMkLst>
            <pc:docMk/>
            <pc:sldMk cId="3600649271" sldId="360"/>
            <ac:spMk id="4" creationId="{00000000-0000-0000-0000-000000000000}"/>
          </ac:spMkLst>
        </pc:spChg>
        <pc:spChg chg="mod">
          <ac:chgData name="Roxanne Jones" userId="eee357d1-15dd-4a73-981c-b7041387288c" providerId="ADAL" clId="{1ABEA8AA-8CB9-449D-890D-68F033B1BF9A}" dt="2021-12-17T19:49:41.908" v="201"/>
          <ac:spMkLst>
            <pc:docMk/>
            <pc:sldMk cId="3600649271" sldId="360"/>
            <ac:spMk id="8" creationId="{4C4F0D8F-DC19-4AFF-8BAE-0007D77A2408}"/>
          </ac:spMkLst>
        </pc:spChg>
        <pc:picChg chg="del">
          <ac:chgData name="Roxanne Jones" userId="eee357d1-15dd-4a73-981c-b7041387288c" providerId="ADAL" clId="{1ABEA8AA-8CB9-449D-890D-68F033B1BF9A}" dt="2021-12-17T19:49:47.009" v="202" actId="478"/>
          <ac:picMkLst>
            <pc:docMk/>
            <pc:sldMk cId="3600649271" sldId="360"/>
            <ac:picMk id="5" creationId="{00000000-0000-0000-0000-000000000000}"/>
          </ac:picMkLst>
        </pc:picChg>
        <pc:picChg chg="mod">
          <ac:chgData name="Roxanne Jones" userId="eee357d1-15dd-4a73-981c-b7041387288c" providerId="ADAL" clId="{1ABEA8AA-8CB9-449D-890D-68F033B1BF9A}" dt="2021-12-17T20:54:28.547" v="261" actId="962"/>
          <ac:picMkLst>
            <pc:docMk/>
            <pc:sldMk cId="3600649271" sldId="360"/>
            <ac:picMk id="7" creationId="{00000000-0000-0000-0000-000000000000}"/>
          </ac:picMkLst>
        </pc:picChg>
      </pc:sldChg>
      <pc:sldChg chg="modSp">
        <pc:chgData name="Roxanne Jones" userId="eee357d1-15dd-4a73-981c-b7041387288c" providerId="ADAL" clId="{1ABEA8AA-8CB9-449D-890D-68F033B1BF9A}" dt="2021-12-17T20:23:22.718" v="225" actId="962"/>
        <pc:sldMkLst>
          <pc:docMk/>
          <pc:sldMk cId="4049779711" sldId="365"/>
        </pc:sldMkLst>
        <pc:spChg chg="mod">
          <ac:chgData name="Roxanne Jones" userId="eee357d1-15dd-4a73-981c-b7041387288c" providerId="ADAL" clId="{1ABEA8AA-8CB9-449D-890D-68F033B1BF9A}" dt="2021-12-17T19:47:27.384" v="149"/>
          <ac:spMkLst>
            <pc:docMk/>
            <pc:sldMk cId="4049779711" sldId="365"/>
            <ac:spMk id="6" creationId="{8DCBE5B9-A33F-4BF3-BA79-AFD5B7ADE86F}"/>
          </ac:spMkLst>
        </pc:spChg>
        <pc:graphicFrameChg chg="mod">
          <ac:chgData name="Roxanne Jones" userId="eee357d1-15dd-4a73-981c-b7041387288c" providerId="ADAL" clId="{1ABEA8AA-8CB9-449D-890D-68F033B1BF9A}" dt="2021-12-17T20:23:22.718" v="225" actId="962"/>
          <ac:graphicFrameMkLst>
            <pc:docMk/>
            <pc:sldMk cId="4049779711" sldId="365"/>
            <ac:graphicFrameMk id="4" creationId="{7ABDB336-5894-4933-94E1-3794C1D06CD3}"/>
          </ac:graphicFrameMkLst>
        </pc:graphicFrameChg>
      </pc:sldChg>
      <pc:sldChg chg="addSp delSp modSp">
        <pc:chgData name="Roxanne Jones" userId="eee357d1-15dd-4a73-981c-b7041387288c" providerId="ADAL" clId="{1ABEA8AA-8CB9-449D-890D-68F033B1BF9A}" dt="2021-12-17T21:53:43.416" v="683" actId="962"/>
        <pc:sldMkLst>
          <pc:docMk/>
          <pc:sldMk cId="1464665514" sldId="366"/>
        </pc:sldMkLst>
        <pc:spChg chg="add del mod">
          <ac:chgData name="Roxanne Jones" userId="eee357d1-15dd-4a73-981c-b7041387288c" providerId="ADAL" clId="{1ABEA8AA-8CB9-449D-890D-68F033B1BF9A}" dt="2021-12-17T19:42:13.418" v="25"/>
          <ac:spMkLst>
            <pc:docMk/>
            <pc:sldMk cId="1464665514" sldId="366"/>
            <ac:spMk id="2" creationId="{E09DB4B8-B04F-4ECB-87FB-0FA5B7C3C74A}"/>
          </ac:spMkLst>
        </pc:spChg>
        <pc:spChg chg="add mod">
          <ac:chgData name="Roxanne Jones" userId="eee357d1-15dd-4a73-981c-b7041387288c" providerId="ADAL" clId="{1ABEA8AA-8CB9-449D-890D-68F033B1BF9A}" dt="2021-12-17T19:44:16.898" v="51" actId="20577"/>
          <ac:spMkLst>
            <pc:docMk/>
            <pc:sldMk cId="1464665514" sldId="366"/>
            <ac:spMk id="3" creationId="{B6B8CC76-1703-4E3C-B899-5AC5BE640360}"/>
          </ac:spMkLst>
        </pc:spChg>
        <pc:spChg chg="del mod">
          <ac:chgData name="Roxanne Jones" userId="eee357d1-15dd-4a73-981c-b7041387288c" providerId="ADAL" clId="{1ABEA8AA-8CB9-449D-890D-68F033B1BF9A}" dt="2021-12-17T19:44:04.813" v="46" actId="478"/>
          <ac:spMkLst>
            <pc:docMk/>
            <pc:sldMk cId="1464665514" sldId="366"/>
            <ac:spMk id="5" creationId="{E73E4450-82F6-4DF9-9F90-9029BC94E37D}"/>
          </ac:spMkLst>
        </pc:spChg>
        <pc:spChg chg="mod">
          <ac:chgData name="Roxanne Jones" userId="eee357d1-15dd-4a73-981c-b7041387288c" providerId="ADAL" clId="{1ABEA8AA-8CB9-449D-890D-68F033B1BF9A}" dt="2021-12-17T19:42:59.958" v="28"/>
          <ac:spMkLst>
            <pc:docMk/>
            <pc:sldMk cId="1464665514" sldId="366"/>
            <ac:spMk id="8" creationId="{85C69DC9-5D18-4F52-B733-A76748700B23}"/>
          </ac:spMkLst>
        </pc:spChg>
        <pc:graphicFrameChg chg="mod">
          <ac:chgData name="Roxanne Jones" userId="eee357d1-15dd-4a73-981c-b7041387288c" providerId="ADAL" clId="{1ABEA8AA-8CB9-449D-890D-68F033B1BF9A}" dt="2021-12-17T21:53:43.416" v="683" actId="962"/>
          <ac:graphicFrameMkLst>
            <pc:docMk/>
            <pc:sldMk cId="1464665514" sldId="366"/>
            <ac:graphicFrameMk id="7" creationId="{422CD543-3276-496C-8E07-C96E2C9F1C51}"/>
          </ac:graphicFrameMkLst>
        </pc:graphicFrameChg>
      </pc:sldChg>
      <pc:sldChg chg="modSp">
        <pc:chgData name="Roxanne Jones" userId="eee357d1-15dd-4a73-981c-b7041387288c" providerId="ADAL" clId="{1ABEA8AA-8CB9-449D-890D-68F033B1BF9A}" dt="2021-12-17T21:55:16.954" v="957" actId="962"/>
        <pc:sldMkLst>
          <pc:docMk/>
          <pc:sldMk cId="2788060096" sldId="367"/>
        </pc:sldMkLst>
        <pc:spChg chg="mod">
          <ac:chgData name="Roxanne Jones" userId="eee357d1-15dd-4a73-981c-b7041387288c" providerId="ADAL" clId="{1ABEA8AA-8CB9-449D-890D-68F033B1BF9A}" dt="2021-12-17T19:49:15.089" v="189"/>
          <ac:spMkLst>
            <pc:docMk/>
            <pc:sldMk cId="2788060096" sldId="367"/>
            <ac:spMk id="5" creationId="{11B95CCD-ECB4-4135-B5A9-0455943619BB}"/>
          </ac:spMkLst>
        </pc:spChg>
        <pc:graphicFrameChg chg="mod">
          <ac:chgData name="Roxanne Jones" userId="eee357d1-15dd-4a73-981c-b7041387288c" providerId="ADAL" clId="{1ABEA8AA-8CB9-449D-890D-68F033B1BF9A}" dt="2021-12-17T21:55:16.954" v="957" actId="962"/>
          <ac:graphicFrameMkLst>
            <pc:docMk/>
            <pc:sldMk cId="2788060096" sldId="367"/>
            <ac:graphicFrameMk id="7" creationId="{B99F815C-2362-47AA-B040-ED494EFAA31A}"/>
          </ac:graphicFrameMkLst>
        </pc:graphicFrameChg>
      </pc:sldChg>
    </pc:docChg>
  </pc:docChgLst>
  <pc:docChgLst>
    <pc:chgData name="Haidee Bernstein" userId="f8f7bdfc-3d0a-4f32-bd44-76afc9a220d1" providerId="ADAL" clId="{4BE98172-80D0-44D2-9D5A-F0A2EEB25AEA}"/>
    <pc:docChg chg="custSel modSld">
      <pc:chgData name="Haidee Bernstein" userId="f8f7bdfc-3d0a-4f32-bd44-76afc9a220d1" providerId="ADAL" clId="{4BE98172-80D0-44D2-9D5A-F0A2EEB25AEA}" dt="2021-12-03T20:51:05.701" v="390" actId="207"/>
      <pc:docMkLst>
        <pc:docMk/>
      </pc:docMkLst>
      <pc:sldChg chg="modCm">
        <pc:chgData name="Haidee Bernstein" userId="f8f7bdfc-3d0a-4f32-bd44-76afc9a220d1" providerId="ADAL" clId="{4BE98172-80D0-44D2-9D5A-F0A2EEB25AEA}" dt="2021-12-01T21:42:14.898" v="1"/>
        <pc:sldMkLst>
          <pc:docMk/>
          <pc:sldMk cId="3494856740" sldId="323"/>
        </pc:sldMkLst>
      </pc:sldChg>
      <pc:sldChg chg="delCm">
        <pc:chgData name="Haidee Bernstein" userId="f8f7bdfc-3d0a-4f32-bd44-76afc9a220d1" providerId="ADAL" clId="{4BE98172-80D0-44D2-9D5A-F0A2EEB25AEA}" dt="2021-12-01T21:47:15.992" v="2" actId="1592"/>
        <pc:sldMkLst>
          <pc:docMk/>
          <pc:sldMk cId="799037188" sldId="344"/>
        </pc:sldMkLst>
      </pc:sldChg>
      <pc:sldChg chg="addCm">
        <pc:chgData name="Haidee Bernstein" userId="f8f7bdfc-3d0a-4f32-bd44-76afc9a220d1" providerId="ADAL" clId="{4BE98172-80D0-44D2-9D5A-F0A2EEB25AEA}" dt="2021-12-01T21:48:26.146" v="3" actId="1589"/>
        <pc:sldMkLst>
          <pc:docMk/>
          <pc:sldMk cId="3880209395" sldId="347"/>
        </pc:sldMkLst>
      </pc:sldChg>
      <pc:sldChg chg="modSp mod">
        <pc:chgData name="Haidee Bernstein" userId="f8f7bdfc-3d0a-4f32-bd44-76afc9a220d1" providerId="ADAL" clId="{4BE98172-80D0-44D2-9D5A-F0A2EEB25AEA}" dt="2021-12-03T20:51:05.701" v="390" actId="207"/>
        <pc:sldMkLst>
          <pc:docMk/>
          <pc:sldMk cId="3010813878" sldId="359"/>
        </pc:sldMkLst>
        <pc:spChg chg="mod">
          <ac:chgData name="Haidee Bernstein" userId="f8f7bdfc-3d0a-4f32-bd44-76afc9a220d1" providerId="ADAL" clId="{4BE98172-80D0-44D2-9D5A-F0A2EEB25AEA}" dt="2021-12-03T20:51:05.701" v="390" actId="207"/>
          <ac:spMkLst>
            <pc:docMk/>
            <pc:sldMk cId="3010813878" sldId="359"/>
            <ac:spMk id="6" creationId="{00000000-0000-0000-0000-000000000000}"/>
          </ac:spMkLst>
        </pc:spChg>
      </pc:sldChg>
      <pc:sldChg chg="modCm">
        <pc:chgData name="Haidee Bernstein" userId="f8f7bdfc-3d0a-4f32-bd44-76afc9a220d1" providerId="ADAL" clId="{4BE98172-80D0-44D2-9D5A-F0A2EEB25AEA}" dt="2021-12-02T16:19:09.955" v="4"/>
        <pc:sldMkLst>
          <pc:docMk/>
          <pc:sldMk cId="4049779711" sldId="365"/>
        </pc:sldMkLst>
      </pc:sldChg>
      <pc:sldChg chg="addSp delSp modSp mod addCm modNotesTx">
        <pc:chgData name="Haidee Bernstein" userId="f8f7bdfc-3d0a-4f32-bd44-76afc9a220d1" providerId="ADAL" clId="{4BE98172-80D0-44D2-9D5A-F0A2EEB25AEA}" dt="2021-12-03T20:50:44.719" v="388" actId="1589"/>
        <pc:sldMkLst>
          <pc:docMk/>
          <pc:sldMk cId="2788060096" sldId="367"/>
        </pc:sldMkLst>
        <pc:spChg chg="add del mod">
          <ac:chgData name="Haidee Bernstein" userId="f8f7bdfc-3d0a-4f32-bd44-76afc9a220d1" providerId="ADAL" clId="{4BE98172-80D0-44D2-9D5A-F0A2EEB25AEA}" dt="2021-12-03T20:39:42.202" v="8"/>
          <ac:spMkLst>
            <pc:docMk/>
            <pc:sldMk cId="2788060096" sldId="367"/>
            <ac:spMk id="5" creationId="{83B78837-5FD4-4823-A770-7D3305162DD8}"/>
          </ac:spMkLst>
        </pc:spChg>
        <pc:graphicFrameChg chg="add mod">
          <ac:chgData name="Haidee Bernstein" userId="f8f7bdfc-3d0a-4f32-bd44-76afc9a220d1" providerId="ADAL" clId="{4BE98172-80D0-44D2-9D5A-F0A2EEB25AEA}" dt="2021-12-03T20:40:48.627" v="10" actId="207"/>
          <ac:graphicFrameMkLst>
            <pc:docMk/>
            <pc:sldMk cId="2788060096" sldId="367"/>
            <ac:graphicFrameMk id="7" creationId="{B99F815C-2362-47AA-B040-ED494EFAA31A}"/>
          </ac:graphicFrameMkLst>
        </pc:graphicFrameChg>
        <pc:graphicFrameChg chg="del">
          <ac:chgData name="Haidee Bernstein" userId="f8f7bdfc-3d0a-4f32-bd44-76afc9a220d1" providerId="ADAL" clId="{4BE98172-80D0-44D2-9D5A-F0A2EEB25AEA}" dt="2021-12-03T20:39:27.761" v="6" actId="478"/>
          <ac:graphicFrameMkLst>
            <pc:docMk/>
            <pc:sldMk cId="2788060096" sldId="367"/>
            <ac:graphicFrameMk id="8" creationId="{6F97453C-BE1D-4603-9F89-947D243D5823}"/>
          </ac:graphicFrameMkLst>
        </pc:graphicFrameChg>
      </pc:sldChg>
    </pc:docChg>
  </pc:docChgLst>
  <pc:docChgLst>
    <pc:chgData name="Haidee Bernstein" userId="S::hbernstein@sriinternational.com::f8f7bdfc-3d0a-4f32-bd44-76afc9a220d1" providerId="AD" clId="Web-{BBA24227-9FF4-00CD-CF4A-EB9EBD631BBF}"/>
    <pc:docChg chg="modSld">
      <pc:chgData name="Haidee Bernstein" userId="S::hbernstein@sriinternational.com::f8f7bdfc-3d0a-4f32-bd44-76afc9a220d1" providerId="AD" clId="Web-{BBA24227-9FF4-00CD-CF4A-EB9EBD631BBF}" dt="2021-12-02T16:18:47.559" v="2" actId="20577"/>
      <pc:docMkLst>
        <pc:docMk/>
      </pc:docMkLst>
      <pc:sldChg chg="modSp addCm">
        <pc:chgData name="Haidee Bernstein" userId="S::hbernstein@sriinternational.com::f8f7bdfc-3d0a-4f32-bd44-76afc9a220d1" providerId="AD" clId="Web-{BBA24227-9FF4-00CD-CF4A-EB9EBD631BBF}" dt="2021-12-02T16:18:47.559" v="2" actId="20577"/>
        <pc:sldMkLst>
          <pc:docMk/>
          <pc:sldMk cId="4049779711" sldId="365"/>
        </pc:sldMkLst>
        <pc:spChg chg="mod">
          <ac:chgData name="Haidee Bernstein" userId="S::hbernstein@sriinternational.com::f8f7bdfc-3d0a-4f32-bd44-76afc9a220d1" providerId="AD" clId="Web-{BBA24227-9FF4-00CD-CF4A-EB9EBD631BBF}" dt="2021-12-02T16:18:47.559" v="2" actId="20577"/>
          <ac:spMkLst>
            <pc:docMk/>
            <pc:sldMk cId="4049779711" sldId="365"/>
            <ac:spMk id="2" creationId="{07334BDF-390A-4C52-BD4C-C1F29AE4B8E0}"/>
          </ac:spMkLst>
        </pc:spChg>
      </pc:sldChg>
    </pc:docChg>
  </pc:docChgLst>
  <pc:docChgLst>
    <pc:chgData name="Nicholas Ortiz" userId="S::nortiz@sriinternational.com::af58162c-f21a-4597-80ec-a459d8e41901" providerId="AD" clId="Web-{ABD550AD-581D-F335-35E9-4ED3510F61CE}"/>
    <pc:docChg chg="modSld">
      <pc:chgData name="Nicholas Ortiz" userId="S::nortiz@sriinternational.com::af58162c-f21a-4597-80ec-a459d8e41901" providerId="AD" clId="Web-{ABD550AD-581D-F335-35E9-4ED3510F61CE}" dt="2021-12-09T21:05:24.081" v="16" actId="20577"/>
      <pc:docMkLst>
        <pc:docMk/>
      </pc:docMkLst>
      <pc:sldChg chg="modSp">
        <pc:chgData name="Nicholas Ortiz" userId="S::nortiz@sriinternational.com::af58162c-f21a-4597-80ec-a459d8e41901" providerId="AD" clId="Web-{ABD550AD-581D-F335-35E9-4ED3510F61CE}" dt="2021-12-09T21:05:24.081" v="16" actId="20577"/>
        <pc:sldMkLst>
          <pc:docMk/>
          <pc:sldMk cId="1537928672" sldId="257"/>
        </pc:sldMkLst>
        <pc:spChg chg="mod">
          <ac:chgData name="Nicholas Ortiz" userId="S::nortiz@sriinternational.com::af58162c-f21a-4597-80ec-a459d8e41901" providerId="AD" clId="Web-{ABD550AD-581D-F335-35E9-4ED3510F61CE}" dt="2021-12-09T21:05:24.081" v="16" actId="20577"/>
          <ac:spMkLst>
            <pc:docMk/>
            <pc:sldMk cId="1537928672" sldId="257"/>
            <ac:spMk id="4" creationId="{00000000-0000-0000-0000-000000000000}"/>
          </ac:spMkLst>
        </pc:spChg>
      </pc:sldChg>
    </pc:docChg>
  </pc:docChgLst>
  <pc:docChgLst>
    <pc:chgData name="Nicholas Ortiz" userId="af58162c-f21a-4597-80ec-a459d8e41901" providerId="ADAL" clId="{1C732594-5B3C-4EC5-8FF7-34FFF593A3E0}"/>
    <pc:docChg chg="undo redo custSel modSld sldOrd">
      <pc:chgData name="Nicholas Ortiz" userId="af58162c-f21a-4597-80ec-a459d8e41901" providerId="ADAL" clId="{1C732594-5B3C-4EC5-8FF7-34FFF593A3E0}" dt="2021-12-07T18:36:50.968" v="3640" actId="1592"/>
      <pc:docMkLst>
        <pc:docMk/>
      </pc:docMkLst>
      <pc:sldChg chg="addSp delSp modSp mod modNotesTx">
        <pc:chgData name="Nicholas Ortiz" userId="af58162c-f21a-4597-80ec-a459d8e41901" providerId="ADAL" clId="{1C732594-5B3C-4EC5-8FF7-34FFF593A3E0}" dt="2021-12-07T18:28:48.115" v="3514"/>
        <pc:sldMkLst>
          <pc:docMk/>
          <pc:sldMk cId="1537928672" sldId="257"/>
        </pc:sldMkLst>
        <pc:spChg chg="del">
          <ac:chgData name="Nicholas Ortiz" userId="af58162c-f21a-4597-80ec-a459d8e41901" providerId="ADAL" clId="{1C732594-5B3C-4EC5-8FF7-34FFF593A3E0}" dt="2021-12-07T18:28:47.967" v="3513" actId="478"/>
          <ac:spMkLst>
            <pc:docMk/>
            <pc:sldMk cId="1537928672" sldId="257"/>
            <ac:spMk id="5" creationId="{00000000-0000-0000-0000-000000000000}"/>
          </ac:spMkLst>
        </pc:spChg>
        <pc:spChg chg="add mod">
          <ac:chgData name="Nicholas Ortiz" userId="af58162c-f21a-4597-80ec-a459d8e41901" providerId="ADAL" clId="{1C732594-5B3C-4EC5-8FF7-34FFF593A3E0}" dt="2021-12-07T18:28:48.115" v="3514"/>
          <ac:spMkLst>
            <pc:docMk/>
            <pc:sldMk cId="1537928672" sldId="257"/>
            <ac:spMk id="6" creationId="{BC5B7CDC-F44C-40DE-8A86-0EF315BE9727}"/>
          </ac:spMkLst>
        </pc:spChg>
      </pc:sldChg>
      <pc:sldChg chg="addSp delSp modSp delCm">
        <pc:chgData name="Nicholas Ortiz" userId="af58162c-f21a-4597-80ec-a459d8e41901" providerId="ADAL" clId="{1C732594-5B3C-4EC5-8FF7-34FFF593A3E0}" dt="2021-12-07T18:27:26.895" v="3477"/>
        <pc:sldMkLst>
          <pc:docMk/>
          <pc:sldMk cId="3494856740" sldId="323"/>
        </pc:sldMkLst>
        <pc:spChg chg="add del mod">
          <ac:chgData name="Nicholas Ortiz" userId="af58162c-f21a-4597-80ec-a459d8e41901" providerId="ADAL" clId="{1C732594-5B3C-4EC5-8FF7-34FFF593A3E0}" dt="2021-12-07T18:27:26.895" v="3477"/>
          <ac:spMkLst>
            <pc:docMk/>
            <pc:sldMk cId="3494856740" sldId="323"/>
            <ac:spMk id="5" creationId="{F30078DA-9D9B-4448-A663-E0BBBD5E8685}"/>
          </ac:spMkLst>
        </pc:spChg>
      </pc:sldChg>
      <pc:sldChg chg="addSp modSp mod modNotesTx">
        <pc:chgData name="Nicholas Ortiz" userId="af58162c-f21a-4597-80ec-a459d8e41901" providerId="ADAL" clId="{1C732594-5B3C-4EC5-8FF7-34FFF593A3E0}" dt="2021-12-07T18:28:03.132" v="3486"/>
        <pc:sldMkLst>
          <pc:docMk/>
          <pc:sldMk cId="3721102881" sldId="324"/>
        </pc:sldMkLst>
        <pc:spChg chg="mod">
          <ac:chgData name="Nicholas Ortiz" userId="af58162c-f21a-4597-80ec-a459d8e41901" providerId="ADAL" clId="{1C732594-5B3C-4EC5-8FF7-34FFF593A3E0}" dt="2021-12-01T23:05:25.803" v="3079" actId="11"/>
          <ac:spMkLst>
            <pc:docMk/>
            <pc:sldMk cId="3721102881" sldId="324"/>
            <ac:spMk id="4" creationId="{00000000-0000-0000-0000-000000000000}"/>
          </ac:spMkLst>
        </pc:spChg>
        <pc:spChg chg="add mod">
          <ac:chgData name="Nicholas Ortiz" userId="af58162c-f21a-4597-80ec-a459d8e41901" providerId="ADAL" clId="{1C732594-5B3C-4EC5-8FF7-34FFF593A3E0}" dt="2021-12-07T18:28:03.132" v="3486"/>
          <ac:spMkLst>
            <pc:docMk/>
            <pc:sldMk cId="3721102881" sldId="324"/>
            <ac:spMk id="6" creationId="{C7C0CB80-B570-4628-BD11-C2D0A83F5FAF}"/>
          </ac:spMkLst>
        </pc:spChg>
      </pc:sldChg>
      <pc:sldChg chg="addSp modSp modNotesTx">
        <pc:chgData name="Nicholas Ortiz" userId="af58162c-f21a-4597-80ec-a459d8e41901" providerId="ADAL" clId="{1C732594-5B3C-4EC5-8FF7-34FFF593A3E0}" dt="2021-12-07T18:28:18.760" v="3496"/>
        <pc:sldMkLst>
          <pc:docMk/>
          <pc:sldMk cId="3690137843" sldId="326"/>
        </pc:sldMkLst>
        <pc:spChg chg="add mod">
          <ac:chgData name="Nicholas Ortiz" userId="af58162c-f21a-4597-80ec-a459d8e41901" providerId="ADAL" clId="{1C732594-5B3C-4EC5-8FF7-34FFF593A3E0}" dt="2021-12-07T18:28:18.760" v="3496"/>
          <ac:spMkLst>
            <pc:docMk/>
            <pc:sldMk cId="3690137843" sldId="326"/>
            <ac:spMk id="4" creationId="{8F11F600-0CCA-45CC-8FEE-42650B1696FC}"/>
          </ac:spMkLst>
        </pc:spChg>
        <pc:graphicFrameChg chg="mod">
          <ac:chgData name="Nicholas Ortiz" userId="af58162c-f21a-4597-80ec-a459d8e41901" providerId="ADAL" clId="{1C732594-5B3C-4EC5-8FF7-34FFF593A3E0}" dt="2021-12-01T22:59:08.419" v="2978"/>
          <ac:graphicFrameMkLst>
            <pc:docMk/>
            <pc:sldMk cId="3690137843" sldId="326"/>
            <ac:graphicFrameMk id="5" creationId="{895B8527-B9EC-43C3-970F-461B1B0D169F}"/>
          </ac:graphicFrameMkLst>
        </pc:graphicFrameChg>
      </pc:sldChg>
      <pc:sldChg chg="addSp delSp modSp mod ord modNotesTx">
        <pc:chgData name="Nicholas Ortiz" userId="af58162c-f21a-4597-80ec-a459d8e41901" providerId="ADAL" clId="{1C732594-5B3C-4EC5-8FF7-34FFF593A3E0}" dt="2021-12-07T18:28:28.172" v="3503"/>
        <pc:sldMkLst>
          <pc:docMk/>
          <pc:sldMk cId="2719073189" sldId="335"/>
        </pc:sldMkLst>
        <pc:spChg chg="del">
          <ac:chgData name="Nicholas Ortiz" userId="af58162c-f21a-4597-80ec-a459d8e41901" providerId="ADAL" clId="{1C732594-5B3C-4EC5-8FF7-34FFF593A3E0}" dt="2021-12-07T18:28:27.918" v="3502" actId="478"/>
          <ac:spMkLst>
            <pc:docMk/>
            <pc:sldMk cId="2719073189" sldId="335"/>
            <ac:spMk id="2" creationId="{C6DAA138-61A8-4DA4-A698-7BCCE1A880B0}"/>
          </ac:spMkLst>
        </pc:spChg>
        <pc:spChg chg="add del mod">
          <ac:chgData name="Nicholas Ortiz" userId="af58162c-f21a-4597-80ec-a459d8e41901" providerId="ADAL" clId="{1C732594-5B3C-4EC5-8FF7-34FFF593A3E0}" dt="2021-12-07T18:28:24.846" v="3501"/>
          <ac:spMkLst>
            <pc:docMk/>
            <pc:sldMk cId="2719073189" sldId="335"/>
            <ac:spMk id="5" creationId="{641A1DC3-3F83-484B-90A4-695865151721}"/>
          </ac:spMkLst>
        </pc:spChg>
        <pc:spChg chg="add mod">
          <ac:chgData name="Nicholas Ortiz" userId="af58162c-f21a-4597-80ec-a459d8e41901" providerId="ADAL" clId="{1C732594-5B3C-4EC5-8FF7-34FFF593A3E0}" dt="2021-12-07T18:28:28.172" v="3503"/>
          <ac:spMkLst>
            <pc:docMk/>
            <pc:sldMk cId="2719073189" sldId="335"/>
            <ac:spMk id="6" creationId="{420799C2-A1A9-43D3-A5EF-9C453CCB0AC1}"/>
          </ac:spMkLst>
        </pc:spChg>
        <pc:spChg chg="mod">
          <ac:chgData name="Nicholas Ortiz" userId="af58162c-f21a-4597-80ec-a459d8e41901" providerId="ADAL" clId="{1C732594-5B3C-4EC5-8FF7-34FFF593A3E0}" dt="2021-12-01T22:49:17.085" v="2733" actId="27636"/>
          <ac:spMkLst>
            <pc:docMk/>
            <pc:sldMk cId="2719073189" sldId="335"/>
            <ac:spMk id="7" creationId="{00000000-0000-0000-0000-000000000000}"/>
          </ac:spMkLst>
        </pc:spChg>
        <pc:spChg chg="mod">
          <ac:chgData name="Nicholas Ortiz" userId="af58162c-f21a-4597-80ec-a459d8e41901" providerId="ADAL" clId="{1C732594-5B3C-4EC5-8FF7-34FFF593A3E0}" dt="2021-12-07T18:20:27.718" v="3349" actId="20577"/>
          <ac:spMkLst>
            <pc:docMk/>
            <pc:sldMk cId="2719073189" sldId="335"/>
            <ac:spMk id="9" creationId="{00000000-0000-0000-0000-000000000000}"/>
          </ac:spMkLst>
        </pc:spChg>
      </pc:sldChg>
      <pc:sldChg chg="modNotesTx">
        <pc:chgData name="Nicholas Ortiz" userId="af58162c-f21a-4597-80ec-a459d8e41901" providerId="ADAL" clId="{1C732594-5B3C-4EC5-8FF7-34FFF593A3E0}" dt="2021-12-07T18:06:35.089" v="3282" actId="20577"/>
        <pc:sldMkLst>
          <pc:docMk/>
          <pc:sldMk cId="397383147" sldId="338"/>
        </pc:sldMkLst>
      </pc:sldChg>
      <pc:sldChg chg="addSp delSp modSp mod delCm modNotesTx">
        <pc:chgData name="Nicholas Ortiz" userId="af58162c-f21a-4597-80ec-a459d8e41901" providerId="ADAL" clId="{1C732594-5B3C-4EC5-8FF7-34FFF593A3E0}" dt="2021-12-07T18:30:40.703" v="3558" actId="20577"/>
        <pc:sldMkLst>
          <pc:docMk/>
          <pc:sldMk cId="974894144" sldId="341"/>
        </pc:sldMkLst>
        <pc:spChg chg="mod">
          <ac:chgData name="Nicholas Ortiz" userId="af58162c-f21a-4597-80ec-a459d8e41901" providerId="ADAL" clId="{1C732594-5B3C-4EC5-8FF7-34FFF593A3E0}" dt="2021-12-07T18:30:40.703" v="3558" actId="20577"/>
          <ac:spMkLst>
            <pc:docMk/>
            <pc:sldMk cId="974894144" sldId="341"/>
            <ac:spMk id="2" creationId="{00000000-0000-0000-0000-000000000000}"/>
          </ac:spMkLst>
        </pc:spChg>
        <pc:spChg chg="add del mod">
          <ac:chgData name="Nicholas Ortiz" userId="af58162c-f21a-4597-80ec-a459d8e41901" providerId="ADAL" clId="{1C732594-5B3C-4EC5-8FF7-34FFF593A3E0}" dt="2021-12-07T18:27:33.193" v="3479"/>
          <ac:spMkLst>
            <pc:docMk/>
            <pc:sldMk cId="974894144" sldId="341"/>
            <ac:spMk id="4" creationId="{C33F7306-895E-4708-B260-C59655797F18}"/>
          </ac:spMkLst>
        </pc:spChg>
        <pc:spChg chg="mod">
          <ac:chgData name="Nicholas Ortiz" userId="af58162c-f21a-4597-80ec-a459d8e41901" providerId="ADAL" clId="{1C732594-5B3C-4EC5-8FF7-34FFF593A3E0}" dt="2021-12-07T18:30:16.496" v="3553" actId="6549"/>
          <ac:spMkLst>
            <pc:docMk/>
            <pc:sldMk cId="974894144" sldId="341"/>
            <ac:spMk id="5" creationId="{00000000-0000-0000-0000-000000000000}"/>
          </ac:spMkLst>
        </pc:spChg>
        <pc:spChg chg="add mod">
          <ac:chgData name="Nicholas Ortiz" userId="af58162c-f21a-4597-80ec-a459d8e41901" providerId="ADAL" clId="{1C732594-5B3C-4EC5-8FF7-34FFF593A3E0}" dt="2021-12-07T18:27:59.958" v="3485" actId="255"/>
          <ac:spMkLst>
            <pc:docMk/>
            <pc:sldMk cId="974894144" sldId="341"/>
            <ac:spMk id="6" creationId="{11E7BE80-588C-4ADB-B636-280A7819FAE8}"/>
          </ac:spMkLst>
        </pc:spChg>
      </pc:sldChg>
      <pc:sldChg chg="addSp delSp modSp mod modNotesTx">
        <pc:chgData name="Nicholas Ortiz" userId="af58162c-f21a-4597-80ec-a459d8e41901" providerId="ADAL" clId="{1C732594-5B3C-4EC5-8FF7-34FFF593A3E0}" dt="2021-12-07T18:28:04.940" v="3487"/>
        <pc:sldMkLst>
          <pc:docMk/>
          <pc:sldMk cId="1559866851" sldId="343"/>
        </pc:sldMkLst>
        <pc:spChg chg="del">
          <ac:chgData name="Nicholas Ortiz" userId="af58162c-f21a-4597-80ec-a459d8e41901" providerId="ADAL" clId="{1C732594-5B3C-4EC5-8FF7-34FFF593A3E0}" dt="2021-12-07T16:40:41.138" v="3227" actId="478"/>
          <ac:spMkLst>
            <pc:docMk/>
            <pc:sldMk cId="1559866851" sldId="343"/>
            <ac:spMk id="7" creationId="{00000000-0000-0000-0000-000000000000}"/>
          </ac:spMkLst>
        </pc:spChg>
        <pc:spChg chg="add mod">
          <ac:chgData name="Nicholas Ortiz" userId="af58162c-f21a-4597-80ec-a459d8e41901" providerId="ADAL" clId="{1C732594-5B3C-4EC5-8FF7-34FFF593A3E0}" dt="2021-12-07T18:28:04.940" v="3487"/>
          <ac:spMkLst>
            <pc:docMk/>
            <pc:sldMk cId="1559866851" sldId="343"/>
            <ac:spMk id="9" creationId="{48495A09-652E-4C49-ACE4-EA52641198E5}"/>
          </ac:spMkLst>
        </pc:spChg>
      </pc:sldChg>
      <pc:sldChg chg="addSp modSp mod modNotes modNotesTx">
        <pc:chgData name="Nicholas Ortiz" userId="af58162c-f21a-4597-80ec-a459d8e41901" providerId="ADAL" clId="{1C732594-5B3C-4EC5-8FF7-34FFF593A3E0}" dt="2021-12-07T18:31:37.071" v="3589" actId="20577"/>
        <pc:sldMkLst>
          <pc:docMk/>
          <pc:sldMk cId="799037188" sldId="344"/>
        </pc:sldMkLst>
        <pc:spChg chg="mod">
          <ac:chgData name="Nicholas Ortiz" userId="af58162c-f21a-4597-80ec-a459d8e41901" providerId="ADAL" clId="{1C732594-5B3C-4EC5-8FF7-34FFF593A3E0}" dt="2021-12-07T18:30:59.128" v="3559" actId="6549"/>
          <ac:spMkLst>
            <pc:docMk/>
            <pc:sldMk cId="799037188" sldId="344"/>
            <ac:spMk id="2" creationId="{00000000-0000-0000-0000-000000000000}"/>
          </ac:spMkLst>
        </pc:spChg>
        <pc:spChg chg="add mod">
          <ac:chgData name="Nicholas Ortiz" userId="af58162c-f21a-4597-80ec-a459d8e41901" providerId="ADAL" clId="{1C732594-5B3C-4EC5-8FF7-34FFF593A3E0}" dt="2021-12-07T18:28:06.156" v="3488"/>
          <ac:spMkLst>
            <pc:docMk/>
            <pc:sldMk cId="799037188" sldId="344"/>
            <ac:spMk id="5" creationId="{A1EDC79E-72CB-49AF-9013-0679CCE12C2B}"/>
          </ac:spMkLst>
        </pc:spChg>
        <pc:spChg chg="mod">
          <ac:chgData name="Nicholas Ortiz" userId="af58162c-f21a-4597-80ec-a459d8e41901" providerId="ADAL" clId="{1C732594-5B3C-4EC5-8FF7-34FFF593A3E0}" dt="2021-12-07T18:31:37.071" v="3589" actId="20577"/>
          <ac:spMkLst>
            <pc:docMk/>
            <pc:sldMk cId="799037188" sldId="344"/>
            <ac:spMk id="9" creationId="{00000000-0000-0000-0000-000000000000}"/>
          </ac:spMkLst>
        </pc:spChg>
      </pc:sldChg>
      <pc:sldChg chg="addSp modSp mod modNotesTx">
        <pc:chgData name="Nicholas Ortiz" userId="af58162c-f21a-4597-80ec-a459d8e41901" providerId="ADAL" clId="{1C732594-5B3C-4EC5-8FF7-34FFF593A3E0}" dt="2021-12-07T18:28:12.038" v="3491" actId="1036"/>
        <pc:sldMkLst>
          <pc:docMk/>
          <pc:sldMk cId="111022661" sldId="346"/>
        </pc:sldMkLst>
        <pc:spChg chg="add mod">
          <ac:chgData name="Nicholas Ortiz" userId="af58162c-f21a-4597-80ec-a459d8e41901" providerId="ADAL" clId="{1C732594-5B3C-4EC5-8FF7-34FFF593A3E0}" dt="2021-12-07T18:28:12.038" v="3491" actId="1036"/>
          <ac:spMkLst>
            <pc:docMk/>
            <pc:sldMk cId="111022661" sldId="346"/>
            <ac:spMk id="7" creationId="{710F0E3A-90D2-4982-A37E-DA57D8D52308}"/>
          </ac:spMkLst>
        </pc:spChg>
        <pc:spChg chg="mod">
          <ac:chgData name="Nicholas Ortiz" userId="af58162c-f21a-4597-80ec-a459d8e41901" providerId="ADAL" clId="{1C732594-5B3C-4EC5-8FF7-34FFF593A3E0}" dt="2021-12-07T18:12:12.005" v="3287" actId="6549"/>
          <ac:spMkLst>
            <pc:docMk/>
            <pc:sldMk cId="111022661" sldId="346"/>
            <ac:spMk id="8" creationId="{00000000-0000-0000-0000-000000000000}"/>
          </ac:spMkLst>
        </pc:spChg>
      </pc:sldChg>
      <pc:sldChg chg="addSp modSp mod addCm delCm modCm modNotesTx">
        <pc:chgData name="Nicholas Ortiz" userId="af58162c-f21a-4597-80ec-a459d8e41901" providerId="ADAL" clId="{1C732594-5B3C-4EC5-8FF7-34FFF593A3E0}" dt="2021-12-07T18:32:33.228" v="3596" actId="20577"/>
        <pc:sldMkLst>
          <pc:docMk/>
          <pc:sldMk cId="3880209395" sldId="347"/>
        </pc:sldMkLst>
        <pc:spChg chg="mod">
          <ac:chgData name="Nicholas Ortiz" userId="af58162c-f21a-4597-80ec-a459d8e41901" providerId="ADAL" clId="{1C732594-5B3C-4EC5-8FF7-34FFF593A3E0}" dt="2021-12-07T18:14:28.542" v="3319" actId="255"/>
          <ac:spMkLst>
            <pc:docMk/>
            <pc:sldMk cId="3880209395" sldId="347"/>
            <ac:spMk id="3" creationId="{00000000-0000-0000-0000-000000000000}"/>
          </ac:spMkLst>
        </pc:spChg>
        <pc:spChg chg="add mod">
          <ac:chgData name="Nicholas Ortiz" userId="af58162c-f21a-4597-80ec-a459d8e41901" providerId="ADAL" clId="{1C732594-5B3C-4EC5-8FF7-34FFF593A3E0}" dt="2021-12-07T18:28:14.221" v="3492"/>
          <ac:spMkLst>
            <pc:docMk/>
            <pc:sldMk cId="3880209395" sldId="347"/>
            <ac:spMk id="5" creationId="{9C93D2FD-5E01-4583-A778-86A6315B3147}"/>
          </ac:spMkLst>
        </pc:spChg>
        <pc:spChg chg="mod">
          <ac:chgData name="Nicholas Ortiz" userId="af58162c-f21a-4597-80ec-a459d8e41901" providerId="ADAL" clId="{1C732594-5B3C-4EC5-8FF7-34FFF593A3E0}" dt="2021-12-07T18:32:33.228" v="3596" actId="20577"/>
          <ac:spMkLst>
            <pc:docMk/>
            <pc:sldMk cId="3880209395" sldId="347"/>
            <ac:spMk id="8" creationId="{00000000-0000-0000-0000-000000000000}"/>
          </ac:spMkLst>
        </pc:spChg>
      </pc:sldChg>
      <pc:sldChg chg="addSp modSp mod modNotesTx">
        <pc:chgData name="Nicholas Ortiz" userId="af58162c-f21a-4597-80ec-a459d8e41901" providerId="ADAL" clId="{1C732594-5B3C-4EC5-8FF7-34FFF593A3E0}" dt="2021-12-07T18:28:15.909" v="3493"/>
        <pc:sldMkLst>
          <pc:docMk/>
          <pc:sldMk cId="2794571789" sldId="348"/>
        </pc:sldMkLst>
        <pc:spChg chg="mod">
          <ac:chgData name="Nicholas Ortiz" userId="af58162c-f21a-4597-80ec-a459d8e41901" providerId="ADAL" clId="{1C732594-5B3C-4EC5-8FF7-34FFF593A3E0}" dt="2021-12-07T18:15:09.423" v="3320" actId="6549"/>
          <ac:spMkLst>
            <pc:docMk/>
            <pc:sldMk cId="2794571789" sldId="348"/>
            <ac:spMk id="6" creationId="{00000000-0000-0000-0000-000000000000}"/>
          </ac:spMkLst>
        </pc:spChg>
        <pc:spChg chg="mod">
          <ac:chgData name="Nicholas Ortiz" userId="af58162c-f21a-4597-80ec-a459d8e41901" providerId="ADAL" clId="{1C732594-5B3C-4EC5-8FF7-34FFF593A3E0}" dt="2021-12-01T21:37:59.513" v="510" actId="20577"/>
          <ac:spMkLst>
            <pc:docMk/>
            <pc:sldMk cId="2794571789" sldId="348"/>
            <ac:spMk id="7" creationId="{00000000-0000-0000-0000-000000000000}"/>
          </ac:spMkLst>
        </pc:spChg>
        <pc:spChg chg="add mod">
          <ac:chgData name="Nicholas Ortiz" userId="af58162c-f21a-4597-80ec-a459d8e41901" providerId="ADAL" clId="{1C732594-5B3C-4EC5-8FF7-34FFF593A3E0}" dt="2021-12-07T18:28:15.909" v="3493"/>
          <ac:spMkLst>
            <pc:docMk/>
            <pc:sldMk cId="2794571789" sldId="348"/>
            <ac:spMk id="8" creationId="{FB391867-7B12-4C80-9EC7-D77CB1B124FF}"/>
          </ac:spMkLst>
        </pc:spChg>
      </pc:sldChg>
      <pc:sldChg chg="addSp modSp mod modNotesTx">
        <pc:chgData name="Nicholas Ortiz" userId="af58162c-f21a-4597-80ec-a459d8e41901" providerId="ADAL" clId="{1C732594-5B3C-4EC5-8FF7-34FFF593A3E0}" dt="2021-12-07T18:28:16.803" v="3494"/>
        <pc:sldMkLst>
          <pc:docMk/>
          <pc:sldMk cId="4117172849" sldId="349"/>
        </pc:sldMkLst>
        <pc:spChg chg="add mod">
          <ac:chgData name="Nicholas Ortiz" userId="af58162c-f21a-4597-80ec-a459d8e41901" providerId="ADAL" clId="{1C732594-5B3C-4EC5-8FF7-34FFF593A3E0}" dt="2021-12-07T18:28:16.803" v="3494"/>
          <ac:spMkLst>
            <pc:docMk/>
            <pc:sldMk cId="4117172849" sldId="349"/>
            <ac:spMk id="4" creationId="{F0375EEC-A046-4B80-BE83-F193BD4191B6}"/>
          </ac:spMkLst>
        </pc:spChg>
        <pc:picChg chg="mod">
          <ac:chgData name="Nicholas Ortiz" userId="af58162c-f21a-4597-80ec-a459d8e41901" providerId="ADAL" clId="{1C732594-5B3C-4EC5-8FF7-34FFF593A3E0}" dt="2021-12-01T22:57:52.429" v="2958" actId="1076"/>
          <ac:picMkLst>
            <pc:docMk/>
            <pc:sldMk cId="4117172849" sldId="349"/>
            <ac:picMk id="5" creationId="{00000000-0000-0000-0000-000000000000}"/>
          </ac:picMkLst>
        </pc:picChg>
      </pc:sldChg>
      <pc:sldChg chg="addSp modSp mod modNotesTx">
        <pc:chgData name="Nicholas Ortiz" userId="af58162c-f21a-4597-80ec-a459d8e41901" providerId="ADAL" clId="{1C732594-5B3C-4EC5-8FF7-34FFF593A3E0}" dt="2021-12-07T18:28:17.782" v="3495"/>
        <pc:sldMkLst>
          <pc:docMk/>
          <pc:sldMk cId="2419957120" sldId="350"/>
        </pc:sldMkLst>
        <pc:spChg chg="add mod">
          <ac:chgData name="Nicholas Ortiz" userId="af58162c-f21a-4597-80ec-a459d8e41901" providerId="ADAL" clId="{1C732594-5B3C-4EC5-8FF7-34FFF593A3E0}" dt="2021-12-07T18:28:17.782" v="3495"/>
          <ac:spMkLst>
            <pc:docMk/>
            <pc:sldMk cId="2419957120" sldId="350"/>
            <ac:spMk id="4" creationId="{D80D563F-A509-4AD5-83E3-FF098E5C417B}"/>
          </ac:spMkLst>
        </pc:spChg>
        <pc:spChg chg="mod">
          <ac:chgData name="Nicholas Ortiz" userId="af58162c-f21a-4597-80ec-a459d8e41901" providerId="ADAL" clId="{1C732594-5B3C-4EC5-8FF7-34FFF593A3E0}" dt="2021-12-01T22:58:36.055" v="2971" actId="20577"/>
          <ac:spMkLst>
            <pc:docMk/>
            <pc:sldMk cId="2419957120" sldId="350"/>
            <ac:spMk id="8" creationId="{00000000-0000-0000-0000-000000000000}"/>
          </ac:spMkLst>
        </pc:spChg>
      </pc:sldChg>
      <pc:sldChg chg="addSp modSp mod modNotesTx">
        <pc:chgData name="Nicholas Ortiz" userId="af58162c-f21a-4597-80ec-a459d8e41901" providerId="ADAL" clId="{1C732594-5B3C-4EC5-8FF7-34FFF593A3E0}" dt="2021-12-07T18:28:20.106" v="3497"/>
        <pc:sldMkLst>
          <pc:docMk/>
          <pc:sldMk cId="4228034933" sldId="351"/>
        </pc:sldMkLst>
        <pc:spChg chg="mod">
          <ac:chgData name="Nicholas Ortiz" userId="af58162c-f21a-4597-80ec-a459d8e41901" providerId="ADAL" clId="{1C732594-5B3C-4EC5-8FF7-34FFF593A3E0}" dt="2021-12-01T22:59:46.565" v="3015" actId="27636"/>
          <ac:spMkLst>
            <pc:docMk/>
            <pc:sldMk cId="4228034933" sldId="351"/>
            <ac:spMk id="2" creationId="{00000000-0000-0000-0000-000000000000}"/>
          </ac:spMkLst>
        </pc:spChg>
        <pc:spChg chg="add mod">
          <ac:chgData name="Nicholas Ortiz" userId="af58162c-f21a-4597-80ec-a459d8e41901" providerId="ADAL" clId="{1C732594-5B3C-4EC5-8FF7-34FFF593A3E0}" dt="2021-12-07T18:28:20.106" v="3497"/>
          <ac:spMkLst>
            <pc:docMk/>
            <pc:sldMk cId="4228034933" sldId="351"/>
            <ac:spMk id="7" creationId="{08961AD9-94BE-474F-96B2-4BC1E4B49843}"/>
          </ac:spMkLst>
        </pc:spChg>
      </pc:sldChg>
      <pc:sldChg chg="addSp modSp mod modNotesTx">
        <pc:chgData name="Nicholas Ortiz" userId="af58162c-f21a-4597-80ec-a459d8e41901" providerId="ADAL" clId="{1C732594-5B3C-4EC5-8FF7-34FFF593A3E0}" dt="2021-12-07T18:28:21.456" v="3498"/>
        <pc:sldMkLst>
          <pc:docMk/>
          <pc:sldMk cId="2749161742" sldId="352"/>
        </pc:sldMkLst>
        <pc:spChg chg="mod">
          <ac:chgData name="Nicholas Ortiz" userId="af58162c-f21a-4597-80ec-a459d8e41901" providerId="ADAL" clId="{1C732594-5B3C-4EC5-8FF7-34FFF593A3E0}" dt="2021-12-01T21:58:28.893" v="1219" actId="20577"/>
          <ac:spMkLst>
            <pc:docMk/>
            <pc:sldMk cId="2749161742" sldId="352"/>
            <ac:spMk id="3" creationId="{00000000-0000-0000-0000-000000000000}"/>
          </ac:spMkLst>
        </pc:spChg>
        <pc:spChg chg="mod">
          <ac:chgData name="Nicholas Ortiz" userId="af58162c-f21a-4597-80ec-a459d8e41901" providerId="ADAL" clId="{1C732594-5B3C-4EC5-8FF7-34FFF593A3E0}" dt="2021-12-01T21:58:41.963" v="1232" actId="20577"/>
          <ac:spMkLst>
            <pc:docMk/>
            <pc:sldMk cId="2749161742" sldId="352"/>
            <ac:spMk id="4" creationId="{00000000-0000-0000-0000-000000000000}"/>
          </ac:spMkLst>
        </pc:spChg>
        <pc:spChg chg="add mod">
          <ac:chgData name="Nicholas Ortiz" userId="af58162c-f21a-4597-80ec-a459d8e41901" providerId="ADAL" clId="{1C732594-5B3C-4EC5-8FF7-34FFF593A3E0}" dt="2021-12-07T18:28:21.456" v="3498"/>
          <ac:spMkLst>
            <pc:docMk/>
            <pc:sldMk cId="2749161742" sldId="352"/>
            <ac:spMk id="6" creationId="{39614062-BFB8-4D0C-81C5-0F590ACF6FB3}"/>
          </ac:spMkLst>
        </pc:spChg>
        <pc:picChg chg="mod">
          <ac:chgData name="Nicholas Ortiz" userId="af58162c-f21a-4597-80ec-a459d8e41901" providerId="ADAL" clId="{1C732594-5B3C-4EC5-8FF7-34FFF593A3E0}" dt="2021-12-07T18:19:04.780" v="3339" actId="27636"/>
          <ac:picMkLst>
            <pc:docMk/>
            <pc:sldMk cId="2749161742" sldId="352"/>
            <ac:picMk id="5" creationId="{00000000-0000-0000-0000-000000000000}"/>
          </ac:picMkLst>
        </pc:picChg>
      </pc:sldChg>
      <pc:sldChg chg="addSp modSp mod addCm delCm modCm modNotesTx">
        <pc:chgData name="Nicholas Ortiz" userId="af58162c-f21a-4597-80ec-a459d8e41901" providerId="ADAL" clId="{1C732594-5B3C-4EC5-8FF7-34FFF593A3E0}" dt="2021-12-07T18:36:38.683" v="3639" actId="1592"/>
        <pc:sldMkLst>
          <pc:docMk/>
          <pc:sldMk cId="4062504745" sldId="353"/>
        </pc:sldMkLst>
        <pc:spChg chg="mod">
          <ac:chgData name="Nicholas Ortiz" userId="af58162c-f21a-4597-80ec-a459d8e41901" providerId="ADAL" clId="{1C732594-5B3C-4EC5-8FF7-34FFF593A3E0}" dt="2021-12-07T18:34:19.311" v="3618" actId="20577"/>
          <ac:spMkLst>
            <pc:docMk/>
            <pc:sldMk cId="4062504745" sldId="353"/>
            <ac:spMk id="3" creationId="{00000000-0000-0000-0000-000000000000}"/>
          </ac:spMkLst>
        </pc:spChg>
        <pc:spChg chg="add mod">
          <ac:chgData name="Nicholas Ortiz" userId="af58162c-f21a-4597-80ec-a459d8e41901" providerId="ADAL" clId="{1C732594-5B3C-4EC5-8FF7-34FFF593A3E0}" dt="2021-12-07T18:28:22.263" v="3499"/>
          <ac:spMkLst>
            <pc:docMk/>
            <pc:sldMk cId="4062504745" sldId="353"/>
            <ac:spMk id="4" creationId="{CA351FC1-5004-4D5E-A8EF-0100142F09D1}"/>
          </ac:spMkLst>
        </pc:spChg>
      </pc:sldChg>
      <pc:sldChg chg="addSp delSp modSp mod modNotesTx">
        <pc:chgData name="Nicholas Ortiz" userId="af58162c-f21a-4597-80ec-a459d8e41901" providerId="ADAL" clId="{1C732594-5B3C-4EC5-8FF7-34FFF593A3E0}" dt="2021-12-07T18:28:29.786" v="3504"/>
        <pc:sldMkLst>
          <pc:docMk/>
          <pc:sldMk cId="4219689802" sldId="354"/>
        </pc:sldMkLst>
        <pc:spChg chg="mod">
          <ac:chgData name="Nicholas Ortiz" userId="af58162c-f21a-4597-80ec-a459d8e41901" providerId="ADAL" clId="{1C732594-5B3C-4EC5-8FF7-34FFF593A3E0}" dt="2021-12-01T23:03:38.571" v="3050" actId="14100"/>
          <ac:spMkLst>
            <pc:docMk/>
            <pc:sldMk cId="4219689802" sldId="354"/>
            <ac:spMk id="3" creationId="{00000000-0000-0000-0000-000000000000}"/>
          </ac:spMkLst>
        </pc:spChg>
        <pc:spChg chg="del">
          <ac:chgData name="Nicholas Ortiz" userId="af58162c-f21a-4597-80ec-a459d8e41901" providerId="ADAL" clId="{1C732594-5B3C-4EC5-8FF7-34FFF593A3E0}" dt="2021-12-07T15:20:09.815" v="3226" actId="478"/>
          <ac:spMkLst>
            <pc:docMk/>
            <pc:sldMk cId="4219689802" sldId="354"/>
            <ac:spMk id="8" creationId="{00000000-0000-0000-0000-000000000000}"/>
          </ac:spMkLst>
        </pc:spChg>
        <pc:spChg chg="add mod">
          <ac:chgData name="Nicholas Ortiz" userId="af58162c-f21a-4597-80ec-a459d8e41901" providerId="ADAL" clId="{1C732594-5B3C-4EC5-8FF7-34FFF593A3E0}" dt="2021-12-07T18:28:29.786" v="3504"/>
          <ac:spMkLst>
            <pc:docMk/>
            <pc:sldMk cId="4219689802" sldId="354"/>
            <ac:spMk id="9" creationId="{14133A47-DC31-4BDF-ABDD-F11539F08477}"/>
          </ac:spMkLst>
        </pc:spChg>
        <pc:picChg chg="mod">
          <ac:chgData name="Nicholas Ortiz" userId="af58162c-f21a-4597-80ec-a459d8e41901" providerId="ADAL" clId="{1C732594-5B3C-4EC5-8FF7-34FFF593A3E0}" dt="2021-12-01T23:03:33.797" v="3049" actId="1076"/>
          <ac:picMkLst>
            <pc:docMk/>
            <pc:sldMk cId="4219689802" sldId="354"/>
            <ac:picMk id="6" creationId="{00000000-0000-0000-0000-000000000000}"/>
          </ac:picMkLst>
        </pc:picChg>
      </pc:sldChg>
      <pc:sldChg chg="addSp modSp mod modNotesTx">
        <pc:chgData name="Nicholas Ortiz" userId="af58162c-f21a-4597-80ec-a459d8e41901" providerId="ADAL" clId="{1C732594-5B3C-4EC5-8FF7-34FFF593A3E0}" dt="2021-12-07T18:34:54.647" v="3636" actId="20577"/>
        <pc:sldMkLst>
          <pc:docMk/>
          <pc:sldMk cId="1177372687" sldId="355"/>
        </pc:sldMkLst>
        <pc:spChg chg="mod">
          <ac:chgData name="Nicholas Ortiz" userId="af58162c-f21a-4597-80ec-a459d8e41901" providerId="ADAL" clId="{1C732594-5B3C-4EC5-8FF7-34FFF593A3E0}" dt="2021-12-07T18:34:54.647" v="3636" actId="20577"/>
          <ac:spMkLst>
            <pc:docMk/>
            <pc:sldMk cId="1177372687" sldId="355"/>
            <ac:spMk id="2" creationId="{00000000-0000-0000-0000-000000000000}"/>
          </ac:spMkLst>
        </pc:spChg>
        <pc:spChg chg="mod">
          <ac:chgData name="Nicholas Ortiz" userId="af58162c-f21a-4597-80ec-a459d8e41901" providerId="ADAL" clId="{1C732594-5B3C-4EC5-8FF7-34FFF593A3E0}" dt="2021-12-01T23:04:01.072" v="3055" actId="948"/>
          <ac:spMkLst>
            <pc:docMk/>
            <pc:sldMk cId="1177372687" sldId="355"/>
            <ac:spMk id="3" creationId="{00000000-0000-0000-0000-000000000000}"/>
          </ac:spMkLst>
        </pc:spChg>
        <pc:spChg chg="add mod">
          <ac:chgData name="Nicholas Ortiz" userId="af58162c-f21a-4597-80ec-a459d8e41901" providerId="ADAL" clId="{1C732594-5B3C-4EC5-8FF7-34FFF593A3E0}" dt="2021-12-07T18:28:31.329" v="3505"/>
          <ac:spMkLst>
            <pc:docMk/>
            <pc:sldMk cId="1177372687" sldId="355"/>
            <ac:spMk id="4" creationId="{55C46FB5-2AFC-49EF-B8F6-E982B7EB8640}"/>
          </ac:spMkLst>
        </pc:spChg>
      </pc:sldChg>
      <pc:sldChg chg="addSp modSp modNotesTx">
        <pc:chgData name="Nicholas Ortiz" userId="af58162c-f21a-4597-80ec-a459d8e41901" providerId="ADAL" clId="{1C732594-5B3C-4EC5-8FF7-34FFF593A3E0}" dt="2021-12-07T18:28:42.264" v="3510"/>
        <pc:sldMkLst>
          <pc:docMk/>
          <pc:sldMk cId="4247537806" sldId="358"/>
        </pc:sldMkLst>
        <pc:spChg chg="add mod">
          <ac:chgData name="Nicholas Ortiz" userId="af58162c-f21a-4597-80ec-a459d8e41901" providerId="ADAL" clId="{1C732594-5B3C-4EC5-8FF7-34FFF593A3E0}" dt="2021-12-07T18:28:42.264" v="3510"/>
          <ac:spMkLst>
            <pc:docMk/>
            <pc:sldMk cId="4247537806" sldId="358"/>
            <ac:spMk id="7" creationId="{AD4DF4A9-F6EE-448E-BA0E-C9B7ABE0B68F}"/>
          </ac:spMkLst>
        </pc:spChg>
      </pc:sldChg>
      <pc:sldChg chg="addSp modSp mod modNotesTx">
        <pc:chgData name="Nicholas Ortiz" userId="af58162c-f21a-4597-80ec-a459d8e41901" providerId="ADAL" clId="{1C732594-5B3C-4EC5-8FF7-34FFF593A3E0}" dt="2021-12-07T18:35:28.357" v="3637" actId="6549"/>
        <pc:sldMkLst>
          <pc:docMk/>
          <pc:sldMk cId="3010813878" sldId="359"/>
        </pc:sldMkLst>
        <pc:spChg chg="mod">
          <ac:chgData name="Nicholas Ortiz" userId="af58162c-f21a-4597-80ec-a459d8e41901" providerId="ADAL" clId="{1C732594-5B3C-4EC5-8FF7-34FFF593A3E0}" dt="2021-12-07T18:35:28.357" v="3637" actId="6549"/>
          <ac:spMkLst>
            <pc:docMk/>
            <pc:sldMk cId="3010813878" sldId="359"/>
            <ac:spMk id="2" creationId="{00000000-0000-0000-0000-000000000000}"/>
          </ac:spMkLst>
        </pc:spChg>
        <pc:spChg chg="add mod">
          <ac:chgData name="Nicholas Ortiz" userId="af58162c-f21a-4597-80ec-a459d8e41901" providerId="ADAL" clId="{1C732594-5B3C-4EC5-8FF7-34FFF593A3E0}" dt="2021-12-07T18:28:43.343" v="3511"/>
          <ac:spMkLst>
            <pc:docMk/>
            <pc:sldMk cId="3010813878" sldId="359"/>
            <ac:spMk id="4" creationId="{15CAEE40-BBD6-4C72-8C8C-EF8B37DB8965}"/>
          </ac:spMkLst>
        </pc:spChg>
        <pc:spChg chg="mod">
          <ac:chgData name="Nicholas Ortiz" userId="af58162c-f21a-4597-80ec-a459d8e41901" providerId="ADAL" clId="{1C732594-5B3C-4EC5-8FF7-34FFF593A3E0}" dt="2021-12-07T18:25:54.430" v="3463" actId="20577"/>
          <ac:spMkLst>
            <pc:docMk/>
            <pc:sldMk cId="3010813878" sldId="359"/>
            <ac:spMk id="6" creationId="{00000000-0000-0000-0000-000000000000}"/>
          </ac:spMkLst>
        </pc:spChg>
      </pc:sldChg>
      <pc:sldChg chg="addSp modSp mod modNotesTx">
        <pc:chgData name="Nicholas Ortiz" userId="af58162c-f21a-4597-80ec-a459d8e41901" providerId="ADAL" clId="{1C732594-5B3C-4EC5-8FF7-34FFF593A3E0}" dt="2021-12-07T18:28:44.398" v="3512"/>
        <pc:sldMkLst>
          <pc:docMk/>
          <pc:sldMk cId="3600649271" sldId="360"/>
        </pc:sldMkLst>
        <pc:spChg chg="mod">
          <ac:chgData name="Nicholas Ortiz" userId="af58162c-f21a-4597-80ec-a459d8e41901" providerId="ADAL" clId="{1C732594-5B3C-4EC5-8FF7-34FFF593A3E0}" dt="2021-12-07T18:26:26.767" v="3475" actId="20577"/>
          <ac:spMkLst>
            <pc:docMk/>
            <pc:sldMk cId="3600649271" sldId="360"/>
            <ac:spMk id="3" creationId="{00000000-0000-0000-0000-000000000000}"/>
          </ac:spMkLst>
        </pc:spChg>
        <pc:spChg chg="add mod">
          <ac:chgData name="Nicholas Ortiz" userId="af58162c-f21a-4597-80ec-a459d8e41901" providerId="ADAL" clId="{1C732594-5B3C-4EC5-8FF7-34FFF593A3E0}" dt="2021-12-07T18:28:44.398" v="3512"/>
          <ac:spMkLst>
            <pc:docMk/>
            <pc:sldMk cId="3600649271" sldId="360"/>
            <ac:spMk id="8" creationId="{4C4F0D8F-DC19-4AFF-8BAE-0007D77A2408}"/>
          </ac:spMkLst>
        </pc:spChg>
      </pc:sldChg>
      <pc:sldChg chg="addSp modSp mod addCm delCm modCm modNotesTx">
        <pc:chgData name="Nicholas Ortiz" userId="af58162c-f21a-4597-80ec-a459d8e41901" providerId="ADAL" clId="{1C732594-5B3C-4EC5-8FF7-34FFF593A3E0}" dt="2021-12-07T18:36:50.968" v="3640" actId="1592"/>
        <pc:sldMkLst>
          <pc:docMk/>
          <pc:sldMk cId="4049779711" sldId="365"/>
        </pc:sldMkLst>
        <pc:spChg chg="mod">
          <ac:chgData name="Nicholas Ortiz" userId="af58162c-f21a-4597-80ec-a459d8e41901" providerId="ADAL" clId="{1C732594-5B3C-4EC5-8FF7-34FFF593A3E0}" dt="2021-12-01T22:56:40.797" v="2954" actId="20577"/>
          <ac:spMkLst>
            <pc:docMk/>
            <pc:sldMk cId="4049779711" sldId="365"/>
            <ac:spMk id="2" creationId="{07334BDF-390A-4C52-BD4C-C1F29AE4B8E0}"/>
          </ac:spMkLst>
        </pc:spChg>
        <pc:spChg chg="add mod">
          <ac:chgData name="Nicholas Ortiz" userId="af58162c-f21a-4597-80ec-a459d8e41901" providerId="ADAL" clId="{1C732594-5B3C-4EC5-8FF7-34FFF593A3E0}" dt="2021-12-07T18:28:07.471" v="3489"/>
          <ac:spMkLst>
            <pc:docMk/>
            <pc:sldMk cId="4049779711" sldId="365"/>
            <ac:spMk id="6" creationId="{8DCBE5B9-A33F-4BF3-BA79-AFD5B7ADE86F}"/>
          </ac:spMkLst>
        </pc:spChg>
      </pc:sldChg>
      <pc:sldChg chg="addSp delSp modSp mod modNotesTx">
        <pc:chgData name="Nicholas Ortiz" userId="af58162c-f21a-4597-80ec-a459d8e41901" providerId="ADAL" clId="{1C732594-5B3C-4EC5-8FF7-34FFF593A3E0}" dt="2021-12-07T18:28:34.868" v="3507"/>
        <pc:sldMkLst>
          <pc:docMk/>
          <pc:sldMk cId="1464665514" sldId="366"/>
        </pc:sldMkLst>
        <pc:spChg chg="del mod">
          <ac:chgData name="Nicholas Ortiz" userId="af58162c-f21a-4597-80ec-a459d8e41901" providerId="ADAL" clId="{1C732594-5B3C-4EC5-8FF7-34FFF593A3E0}" dt="2021-12-07T18:23:32.971" v="3453" actId="478"/>
          <ac:spMkLst>
            <pc:docMk/>
            <pc:sldMk cId="1464665514" sldId="366"/>
            <ac:spMk id="2" creationId="{0C0CDADC-23AB-4025-B9C7-EC085F0D290D}"/>
          </ac:spMkLst>
        </pc:spChg>
        <pc:spChg chg="del">
          <ac:chgData name="Nicholas Ortiz" userId="af58162c-f21a-4597-80ec-a459d8e41901" providerId="ADAL" clId="{1C732594-5B3C-4EC5-8FF7-34FFF593A3E0}" dt="2021-12-07T18:28:34.702" v="3506" actId="478"/>
          <ac:spMkLst>
            <pc:docMk/>
            <pc:sldMk cId="1464665514" sldId="366"/>
            <ac:spMk id="4" creationId="{A9F9DF65-CD2F-4542-806D-E9C959BB4D03}"/>
          </ac:spMkLst>
        </pc:spChg>
        <pc:spChg chg="add mod">
          <ac:chgData name="Nicholas Ortiz" userId="af58162c-f21a-4597-80ec-a459d8e41901" providerId="ADAL" clId="{1C732594-5B3C-4EC5-8FF7-34FFF593A3E0}" dt="2021-12-07T18:23:53.829" v="3461" actId="1036"/>
          <ac:spMkLst>
            <pc:docMk/>
            <pc:sldMk cId="1464665514" sldId="366"/>
            <ac:spMk id="5" creationId="{E73E4450-82F6-4DF9-9F90-9029BC94E37D}"/>
          </ac:spMkLst>
        </pc:spChg>
        <pc:spChg chg="add del mod">
          <ac:chgData name="Nicholas Ortiz" userId="af58162c-f21a-4597-80ec-a459d8e41901" providerId="ADAL" clId="{1C732594-5B3C-4EC5-8FF7-34FFF593A3E0}" dt="2021-12-07T18:23:38.279" v="3455" actId="478"/>
          <ac:spMkLst>
            <pc:docMk/>
            <pc:sldMk cId="1464665514" sldId="366"/>
            <ac:spMk id="6" creationId="{5852F4D5-4022-4857-AB6F-98613DB1E73A}"/>
          </ac:spMkLst>
        </pc:spChg>
        <pc:spChg chg="add mod">
          <ac:chgData name="Nicholas Ortiz" userId="af58162c-f21a-4597-80ec-a459d8e41901" providerId="ADAL" clId="{1C732594-5B3C-4EC5-8FF7-34FFF593A3E0}" dt="2021-12-07T18:28:34.868" v="3507"/>
          <ac:spMkLst>
            <pc:docMk/>
            <pc:sldMk cId="1464665514" sldId="366"/>
            <ac:spMk id="8" creationId="{85C69DC9-5D18-4F52-B733-A76748700B23}"/>
          </ac:spMkLst>
        </pc:spChg>
        <pc:graphicFrameChg chg="mod">
          <ac:chgData name="Nicholas Ortiz" userId="af58162c-f21a-4597-80ec-a459d8e41901" providerId="ADAL" clId="{1C732594-5B3C-4EC5-8FF7-34FFF593A3E0}" dt="2021-12-07T18:23:05.975" v="3383" actId="1076"/>
          <ac:graphicFrameMkLst>
            <pc:docMk/>
            <pc:sldMk cId="1464665514" sldId="366"/>
            <ac:graphicFrameMk id="7" creationId="{422CD543-3276-496C-8E07-C96E2C9F1C51}"/>
          </ac:graphicFrameMkLst>
        </pc:graphicFrameChg>
      </pc:sldChg>
      <pc:sldChg chg="addSp delSp modSp mod addCm delCm modCm modNotesTx">
        <pc:chgData name="Nicholas Ortiz" userId="af58162c-f21a-4597-80ec-a459d8e41901" providerId="ADAL" clId="{1C732594-5B3C-4EC5-8FF7-34FFF593A3E0}" dt="2021-12-07T18:36:26.844" v="3638" actId="1592"/>
        <pc:sldMkLst>
          <pc:docMk/>
          <pc:sldMk cId="2788060096" sldId="367"/>
        </pc:sldMkLst>
        <pc:spChg chg="mod">
          <ac:chgData name="Nicholas Ortiz" userId="af58162c-f21a-4597-80ec-a459d8e41901" providerId="ADAL" clId="{1C732594-5B3C-4EC5-8FF7-34FFF593A3E0}" dt="2021-12-07T18:22:42.419" v="3352" actId="20577"/>
          <ac:spMkLst>
            <pc:docMk/>
            <pc:sldMk cId="2788060096" sldId="367"/>
            <ac:spMk id="2" creationId="{83083CE6-FB65-405A-8D88-24930BEF0641}"/>
          </ac:spMkLst>
        </pc:spChg>
        <pc:spChg chg="del">
          <ac:chgData name="Nicholas Ortiz" userId="af58162c-f21a-4597-80ec-a459d8e41901" providerId="ADAL" clId="{1C732594-5B3C-4EC5-8FF7-34FFF593A3E0}" dt="2021-12-07T18:28:39.918" v="3508" actId="478"/>
          <ac:spMkLst>
            <pc:docMk/>
            <pc:sldMk cId="2788060096" sldId="367"/>
            <ac:spMk id="4" creationId="{D862BC9F-714A-4A76-93B4-138F95619C04}"/>
          </ac:spMkLst>
        </pc:spChg>
        <pc:spChg chg="add mod">
          <ac:chgData name="Nicholas Ortiz" userId="af58162c-f21a-4597-80ec-a459d8e41901" providerId="ADAL" clId="{1C732594-5B3C-4EC5-8FF7-34FFF593A3E0}" dt="2021-12-07T18:28:40.333" v="3509"/>
          <ac:spMkLst>
            <pc:docMk/>
            <pc:sldMk cId="2788060096" sldId="367"/>
            <ac:spMk id="5" creationId="{11B95CCD-ECB4-4135-B5A9-0455943619BB}"/>
          </ac:spMkLst>
        </pc:spChg>
        <pc:graphicFrameChg chg="mod">
          <ac:chgData name="Nicholas Ortiz" userId="af58162c-f21a-4597-80ec-a459d8e41901" providerId="ADAL" clId="{1C732594-5B3C-4EC5-8FF7-34FFF593A3E0}" dt="2021-12-01T23:02:34.984" v="3019" actId="207"/>
          <ac:graphicFrameMkLst>
            <pc:docMk/>
            <pc:sldMk cId="2788060096" sldId="367"/>
            <ac:graphicFrameMk id="8" creationId="{6F97453C-BE1D-4603-9F89-947D243D5823}"/>
          </ac:graphicFrameMkLst>
        </pc:graphicFrameChg>
      </pc:sldChg>
    </pc:docChg>
  </pc:docChgLst>
  <pc:docChgLst>
    <pc:chgData name="Nicholas Ortiz" userId="S::nortiz@sriinternational.com::af58162c-f21a-4597-80ec-a459d8e41901" providerId="AD" clId="Web-{1A160FCC-3F9C-95E5-0241-666908DEBD32}"/>
    <pc:docChg chg="modSld">
      <pc:chgData name="Nicholas Ortiz" userId="S::nortiz@sriinternational.com::af58162c-f21a-4597-80ec-a459d8e41901" providerId="AD" clId="Web-{1A160FCC-3F9C-95E5-0241-666908DEBD32}" dt="2021-12-01T21:08:43.327" v="340"/>
      <pc:docMkLst>
        <pc:docMk/>
      </pc:docMkLst>
      <pc:sldChg chg="modSp addCm modCm modNotes">
        <pc:chgData name="Nicholas Ortiz" userId="S::nortiz@sriinternational.com::af58162c-f21a-4597-80ec-a459d8e41901" providerId="AD" clId="Web-{1A160FCC-3F9C-95E5-0241-666908DEBD32}" dt="2021-12-01T21:07:06.904" v="312" actId="20577"/>
        <pc:sldMkLst>
          <pc:docMk/>
          <pc:sldMk cId="3494856740" sldId="323"/>
        </pc:sldMkLst>
        <pc:spChg chg="mod">
          <ac:chgData name="Nicholas Ortiz" userId="S::nortiz@sriinternational.com::af58162c-f21a-4597-80ec-a459d8e41901" providerId="AD" clId="Web-{1A160FCC-3F9C-95E5-0241-666908DEBD32}" dt="2021-12-01T21:07:06.904" v="312" actId="20577"/>
          <ac:spMkLst>
            <pc:docMk/>
            <pc:sldMk cId="3494856740" sldId="323"/>
            <ac:spMk id="9" creationId="{00000000-0000-0000-0000-000000000000}"/>
          </ac:spMkLst>
        </pc:spChg>
      </pc:sldChg>
      <pc:sldChg chg="modNotes">
        <pc:chgData name="Nicholas Ortiz" userId="S::nortiz@sriinternational.com::af58162c-f21a-4597-80ec-a459d8e41901" providerId="AD" clId="Web-{1A160FCC-3F9C-95E5-0241-666908DEBD32}" dt="2021-12-01T19:55:56.880" v="161"/>
        <pc:sldMkLst>
          <pc:docMk/>
          <pc:sldMk cId="397383147" sldId="338"/>
        </pc:sldMkLst>
      </pc:sldChg>
      <pc:sldChg chg="modNotes">
        <pc:chgData name="Nicholas Ortiz" userId="S::nortiz@sriinternational.com::af58162c-f21a-4597-80ec-a459d8e41901" providerId="AD" clId="Web-{1A160FCC-3F9C-95E5-0241-666908DEBD32}" dt="2021-12-01T21:08:43.327" v="340"/>
        <pc:sldMkLst>
          <pc:docMk/>
          <pc:sldMk cId="974894144" sldId="34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32810\Documents\Family%20Outcomes\2021%20Family%20outcomes%20data\FamilyOutcomesWebinar_nr_draft1%20HKB.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32810\Documents\Family%20Outcomes\2021%20Family%20outcomes%20data\FamilyOutcomesWebinar_nr_draft1%20HKB.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32810\Documents\Family%20Outcomes\2021%20Family%20outcomes%20data\FamilyOutcomesWebinar_nr122021.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e32810\Documents\Family%20Outcomes\2020%20family%20outcomes%20data\FamilyOutcomesWebinar122020_v02%20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2917352117519E-2"/>
          <c:y val="7.4389762328614328E-2"/>
          <c:w val="0.97461416529576494"/>
          <c:h val="0.89151492993743742"/>
        </c:manualLayout>
      </c:layout>
      <c:barChart>
        <c:barDir val="col"/>
        <c:grouping val="clustered"/>
        <c:varyColors val="0"/>
        <c:ser>
          <c:idx val="0"/>
          <c:order val="0"/>
          <c:tx>
            <c:strRef>
              <c:f>foresponserateChart!$A$1</c:f>
              <c:strCache>
                <c:ptCount val="1"/>
                <c:pt idx="0">
                  <c:v>Response Rate</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E42B-45B6-BC81-5F9C83F10190}"/>
                </c:ext>
              </c:extLst>
            </c:dLbl>
            <c:dLbl>
              <c:idx val="2"/>
              <c:delete val="1"/>
              <c:extLst>
                <c:ext xmlns:c15="http://schemas.microsoft.com/office/drawing/2012/chart" uri="{CE6537A1-D6FC-4f65-9D91-7224C49458BB}"/>
                <c:ext xmlns:c16="http://schemas.microsoft.com/office/drawing/2014/chart" uri="{C3380CC4-5D6E-409C-BE32-E72D297353CC}">
                  <c16:uniqueId val="{00000003-E42B-45B6-BC81-5F9C83F10190}"/>
                </c:ext>
              </c:extLst>
            </c:dLbl>
            <c:dLbl>
              <c:idx val="3"/>
              <c:delete val="1"/>
              <c:extLst>
                <c:ext xmlns:c15="http://schemas.microsoft.com/office/drawing/2012/chart" uri="{CE6537A1-D6FC-4f65-9D91-7224C49458BB}"/>
                <c:ext xmlns:c16="http://schemas.microsoft.com/office/drawing/2014/chart" uri="{C3380CC4-5D6E-409C-BE32-E72D297353CC}">
                  <c16:uniqueId val="{00000004-E42B-45B6-BC81-5F9C83F10190}"/>
                </c:ext>
              </c:extLst>
            </c:dLbl>
            <c:dLbl>
              <c:idx val="4"/>
              <c:delete val="1"/>
              <c:extLst>
                <c:ext xmlns:c15="http://schemas.microsoft.com/office/drawing/2012/chart" uri="{CE6537A1-D6FC-4f65-9D91-7224C49458BB}"/>
                <c:ext xmlns:c16="http://schemas.microsoft.com/office/drawing/2014/chart" uri="{C3380CC4-5D6E-409C-BE32-E72D297353CC}">
                  <c16:uniqueId val="{00000005-E42B-45B6-BC81-5F9C83F10190}"/>
                </c:ext>
              </c:extLst>
            </c:dLbl>
            <c:dLbl>
              <c:idx val="5"/>
              <c:delete val="1"/>
              <c:extLst>
                <c:ext xmlns:c15="http://schemas.microsoft.com/office/drawing/2012/chart" uri="{CE6537A1-D6FC-4f65-9D91-7224C49458BB}"/>
                <c:ext xmlns:c16="http://schemas.microsoft.com/office/drawing/2014/chart" uri="{C3380CC4-5D6E-409C-BE32-E72D297353CC}">
                  <c16:uniqueId val="{00000006-E42B-45B6-BC81-5F9C83F10190}"/>
                </c:ext>
              </c:extLst>
            </c:dLbl>
            <c:dLbl>
              <c:idx val="6"/>
              <c:delete val="1"/>
              <c:extLst>
                <c:ext xmlns:c15="http://schemas.microsoft.com/office/drawing/2012/chart" uri="{CE6537A1-D6FC-4f65-9D91-7224C49458BB}"/>
                <c:ext xmlns:c16="http://schemas.microsoft.com/office/drawing/2014/chart" uri="{C3380CC4-5D6E-409C-BE32-E72D297353CC}">
                  <c16:uniqueId val="{00000007-E42B-45B6-BC81-5F9C83F10190}"/>
                </c:ext>
              </c:extLst>
            </c:dLbl>
            <c:dLbl>
              <c:idx val="7"/>
              <c:delete val="1"/>
              <c:extLst>
                <c:ext xmlns:c15="http://schemas.microsoft.com/office/drawing/2012/chart" uri="{CE6537A1-D6FC-4f65-9D91-7224C49458BB}"/>
                <c:ext xmlns:c16="http://schemas.microsoft.com/office/drawing/2014/chart" uri="{C3380CC4-5D6E-409C-BE32-E72D297353CC}">
                  <c16:uniqueId val="{00000008-E42B-45B6-BC81-5F9C83F10190}"/>
                </c:ext>
              </c:extLst>
            </c:dLbl>
            <c:dLbl>
              <c:idx val="8"/>
              <c:delete val="1"/>
              <c:extLst>
                <c:ext xmlns:c15="http://schemas.microsoft.com/office/drawing/2012/chart" uri="{CE6537A1-D6FC-4f65-9D91-7224C49458BB}"/>
                <c:ext xmlns:c16="http://schemas.microsoft.com/office/drawing/2014/chart" uri="{C3380CC4-5D6E-409C-BE32-E72D297353CC}">
                  <c16:uniqueId val="{00000009-E42B-45B6-BC81-5F9C83F10190}"/>
                </c:ext>
              </c:extLst>
            </c:dLbl>
            <c:dLbl>
              <c:idx val="9"/>
              <c:delete val="1"/>
              <c:extLst>
                <c:ext xmlns:c15="http://schemas.microsoft.com/office/drawing/2012/chart" uri="{CE6537A1-D6FC-4f65-9D91-7224C49458BB}"/>
                <c:ext xmlns:c16="http://schemas.microsoft.com/office/drawing/2014/chart" uri="{C3380CC4-5D6E-409C-BE32-E72D297353CC}">
                  <c16:uniqueId val="{0000000A-E42B-45B6-BC81-5F9C83F10190}"/>
                </c:ext>
              </c:extLst>
            </c:dLbl>
            <c:dLbl>
              <c:idx val="10"/>
              <c:delete val="1"/>
              <c:extLst>
                <c:ext xmlns:c15="http://schemas.microsoft.com/office/drawing/2012/chart" uri="{CE6537A1-D6FC-4f65-9D91-7224C49458BB}"/>
                <c:ext xmlns:c16="http://schemas.microsoft.com/office/drawing/2014/chart" uri="{C3380CC4-5D6E-409C-BE32-E72D297353CC}">
                  <c16:uniqueId val="{0000000B-E42B-45B6-BC81-5F9C83F10190}"/>
                </c:ext>
              </c:extLst>
            </c:dLbl>
            <c:dLbl>
              <c:idx val="11"/>
              <c:delete val="1"/>
              <c:extLst>
                <c:ext xmlns:c15="http://schemas.microsoft.com/office/drawing/2012/chart" uri="{CE6537A1-D6FC-4f65-9D91-7224C49458BB}"/>
                <c:ext xmlns:c16="http://schemas.microsoft.com/office/drawing/2014/chart" uri="{C3380CC4-5D6E-409C-BE32-E72D297353CC}">
                  <c16:uniqueId val="{0000000C-E42B-45B6-BC81-5F9C83F10190}"/>
                </c:ext>
              </c:extLst>
            </c:dLbl>
            <c:dLbl>
              <c:idx val="12"/>
              <c:delete val="1"/>
              <c:extLst>
                <c:ext xmlns:c15="http://schemas.microsoft.com/office/drawing/2012/chart" uri="{CE6537A1-D6FC-4f65-9D91-7224C49458BB}"/>
                <c:ext xmlns:c16="http://schemas.microsoft.com/office/drawing/2014/chart" uri="{C3380CC4-5D6E-409C-BE32-E72D297353CC}">
                  <c16:uniqueId val="{0000000D-E42B-45B6-BC81-5F9C83F10190}"/>
                </c:ext>
              </c:extLst>
            </c:dLbl>
            <c:dLbl>
              <c:idx val="13"/>
              <c:delete val="1"/>
              <c:extLst>
                <c:ext xmlns:c15="http://schemas.microsoft.com/office/drawing/2012/chart" uri="{CE6537A1-D6FC-4f65-9D91-7224C49458BB}"/>
                <c:ext xmlns:c16="http://schemas.microsoft.com/office/drawing/2014/chart" uri="{C3380CC4-5D6E-409C-BE32-E72D297353CC}">
                  <c16:uniqueId val="{0000000E-E42B-45B6-BC81-5F9C83F10190}"/>
                </c:ext>
              </c:extLst>
            </c:dLbl>
            <c:dLbl>
              <c:idx val="14"/>
              <c:delete val="1"/>
              <c:extLst>
                <c:ext xmlns:c15="http://schemas.microsoft.com/office/drawing/2012/chart" uri="{CE6537A1-D6FC-4f65-9D91-7224C49458BB}"/>
                <c:ext xmlns:c16="http://schemas.microsoft.com/office/drawing/2014/chart" uri="{C3380CC4-5D6E-409C-BE32-E72D297353CC}">
                  <c16:uniqueId val="{0000000F-E42B-45B6-BC81-5F9C83F10190}"/>
                </c:ext>
              </c:extLst>
            </c:dLbl>
            <c:dLbl>
              <c:idx val="15"/>
              <c:delete val="1"/>
              <c:extLst>
                <c:ext xmlns:c15="http://schemas.microsoft.com/office/drawing/2012/chart" uri="{CE6537A1-D6FC-4f65-9D91-7224C49458BB}"/>
                <c:ext xmlns:c16="http://schemas.microsoft.com/office/drawing/2014/chart" uri="{C3380CC4-5D6E-409C-BE32-E72D297353CC}">
                  <c16:uniqueId val="{00000011-E42B-45B6-BC81-5F9C83F10190}"/>
                </c:ext>
              </c:extLst>
            </c:dLbl>
            <c:dLbl>
              <c:idx val="16"/>
              <c:delete val="1"/>
              <c:extLst>
                <c:ext xmlns:c15="http://schemas.microsoft.com/office/drawing/2012/chart" uri="{CE6537A1-D6FC-4f65-9D91-7224C49458BB}"/>
                <c:ext xmlns:c16="http://schemas.microsoft.com/office/drawing/2014/chart" uri="{C3380CC4-5D6E-409C-BE32-E72D297353CC}">
                  <c16:uniqueId val="{00000010-E42B-45B6-BC81-5F9C83F10190}"/>
                </c:ext>
              </c:extLst>
            </c:dLbl>
            <c:dLbl>
              <c:idx val="17"/>
              <c:delete val="1"/>
              <c:extLst>
                <c:ext xmlns:c15="http://schemas.microsoft.com/office/drawing/2012/chart" uri="{CE6537A1-D6FC-4f65-9D91-7224C49458BB}"/>
                <c:ext xmlns:c16="http://schemas.microsoft.com/office/drawing/2014/chart" uri="{C3380CC4-5D6E-409C-BE32-E72D297353CC}">
                  <c16:uniqueId val="{00000012-E42B-45B6-BC81-5F9C83F10190}"/>
                </c:ext>
              </c:extLst>
            </c:dLbl>
            <c:dLbl>
              <c:idx val="18"/>
              <c:delete val="1"/>
              <c:extLst>
                <c:ext xmlns:c15="http://schemas.microsoft.com/office/drawing/2012/chart" uri="{CE6537A1-D6FC-4f65-9D91-7224C49458BB}"/>
                <c:ext xmlns:c16="http://schemas.microsoft.com/office/drawing/2014/chart" uri="{C3380CC4-5D6E-409C-BE32-E72D297353CC}">
                  <c16:uniqueId val="{00000013-E42B-45B6-BC81-5F9C83F10190}"/>
                </c:ext>
              </c:extLst>
            </c:dLbl>
            <c:dLbl>
              <c:idx val="19"/>
              <c:delete val="1"/>
              <c:extLst>
                <c:ext xmlns:c15="http://schemas.microsoft.com/office/drawing/2012/chart" uri="{CE6537A1-D6FC-4f65-9D91-7224C49458BB}"/>
                <c:ext xmlns:c16="http://schemas.microsoft.com/office/drawing/2014/chart" uri="{C3380CC4-5D6E-409C-BE32-E72D297353CC}">
                  <c16:uniqueId val="{00000014-E42B-45B6-BC81-5F9C83F10190}"/>
                </c:ext>
              </c:extLst>
            </c:dLbl>
            <c:dLbl>
              <c:idx val="20"/>
              <c:delete val="1"/>
              <c:extLst>
                <c:ext xmlns:c15="http://schemas.microsoft.com/office/drawing/2012/chart" uri="{CE6537A1-D6FC-4f65-9D91-7224C49458BB}"/>
                <c:ext xmlns:c16="http://schemas.microsoft.com/office/drawing/2014/chart" uri="{C3380CC4-5D6E-409C-BE32-E72D297353CC}">
                  <c16:uniqueId val="{00000015-E42B-45B6-BC81-5F9C83F10190}"/>
                </c:ext>
              </c:extLst>
            </c:dLbl>
            <c:dLbl>
              <c:idx val="21"/>
              <c:delete val="1"/>
              <c:extLst>
                <c:ext xmlns:c15="http://schemas.microsoft.com/office/drawing/2012/chart" uri="{CE6537A1-D6FC-4f65-9D91-7224C49458BB}"/>
                <c:ext xmlns:c16="http://schemas.microsoft.com/office/drawing/2014/chart" uri="{C3380CC4-5D6E-409C-BE32-E72D297353CC}">
                  <c16:uniqueId val="{00000016-E42B-45B6-BC81-5F9C83F10190}"/>
                </c:ext>
              </c:extLst>
            </c:dLbl>
            <c:dLbl>
              <c:idx val="22"/>
              <c:delete val="1"/>
              <c:extLst>
                <c:ext xmlns:c15="http://schemas.microsoft.com/office/drawing/2012/chart" uri="{CE6537A1-D6FC-4f65-9D91-7224C49458BB}"/>
                <c:ext xmlns:c16="http://schemas.microsoft.com/office/drawing/2014/chart" uri="{C3380CC4-5D6E-409C-BE32-E72D297353CC}">
                  <c16:uniqueId val="{00000017-E42B-45B6-BC81-5F9C83F10190}"/>
                </c:ext>
              </c:extLst>
            </c:dLbl>
            <c:dLbl>
              <c:idx val="23"/>
              <c:delete val="1"/>
              <c:extLst>
                <c:ext xmlns:c15="http://schemas.microsoft.com/office/drawing/2012/chart" uri="{CE6537A1-D6FC-4f65-9D91-7224C49458BB}"/>
                <c:ext xmlns:c16="http://schemas.microsoft.com/office/drawing/2014/chart" uri="{C3380CC4-5D6E-409C-BE32-E72D297353CC}">
                  <c16:uniqueId val="{00000018-E42B-45B6-BC81-5F9C83F10190}"/>
                </c:ext>
              </c:extLst>
            </c:dLbl>
            <c:dLbl>
              <c:idx val="24"/>
              <c:delete val="1"/>
              <c:extLst>
                <c:ext xmlns:c15="http://schemas.microsoft.com/office/drawing/2012/chart" uri="{CE6537A1-D6FC-4f65-9D91-7224C49458BB}"/>
                <c:ext xmlns:c16="http://schemas.microsoft.com/office/drawing/2014/chart" uri="{C3380CC4-5D6E-409C-BE32-E72D297353CC}">
                  <c16:uniqueId val="{00000019-E42B-45B6-BC81-5F9C83F10190}"/>
                </c:ext>
              </c:extLst>
            </c:dLbl>
            <c:dLbl>
              <c:idx val="25"/>
              <c:delete val="1"/>
              <c:extLst>
                <c:ext xmlns:c15="http://schemas.microsoft.com/office/drawing/2012/chart" uri="{CE6537A1-D6FC-4f65-9D91-7224C49458BB}"/>
                <c:ext xmlns:c16="http://schemas.microsoft.com/office/drawing/2014/chart" uri="{C3380CC4-5D6E-409C-BE32-E72D297353CC}">
                  <c16:uniqueId val="{0000001A-E42B-45B6-BC81-5F9C83F10190}"/>
                </c:ext>
              </c:extLst>
            </c:dLbl>
            <c:dLbl>
              <c:idx val="26"/>
              <c:delete val="1"/>
              <c:extLst>
                <c:ext xmlns:c15="http://schemas.microsoft.com/office/drawing/2012/chart" uri="{CE6537A1-D6FC-4f65-9D91-7224C49458BB}"/>
                <c:ext xmlns:c16="http://schemas.microsoft.com/office/drawing/2014/chart" uri="{C3380CC4-5D6E-409C-BE32-E72D297353CC}">
                  <c16:uniqueId val="{0000001B-E42B-45B6-BC81-5F9C83F10190}"/>
                </c:ext>
              </c:extLst>
            </c:dLbl>
            <c:dLbl>
              <c:idx val="27"/>
              <c:delete val="1"/>
              <c:extLst>
                <c:ext xmlns:c15="http://schemas.microsoft.com/office/drawing/2012/chart" uri="{CE6537A1-D6FC-4f65-9D91-7224C49458BB}"/>
                <c:ext xmlns:c16="http://schemas.microsoft.com/office/drawing/2014/chart" uri="{C3380CC4-5D6E-409C-BE32-E72D297353CC}">
                  <c16:uniqueId val="{0000001C-E42B-45B6-BC81-5F9C83F10190}"/>
                </c:ext>
              </c:extLst>
            </c:dLbl>
            <c:dLbl>
              <c:idx val="28"/>
              <c:delete val="1"/>
              <c:extLst>
                <c:ext xmlns:c15="http://schemas.microsoft.com/office/drawing/2012/chart" uri="{CE6537A1-D6FC-4f65-9D91-7224C49458BB}"/>
                <c:ext xmlns:c16="http://schemas.microsoft.com/office/drawing/2014/chart" uri="{C3380CC4-5D6E-409C-BE32-E72D297353CC}">
                  <c16:uniqueId val="{0000001D-E42B-45B6-BC81-5F9C83F10190}"/>
                </c:ext>
              </c:extLst>
            </c:dLbl>
            <c:dLbl>
              <c:idx val="29"/>
              <c:delete val="1"/>
              <c:extLst>
                <c:ext xmlns:c15="http://schemas.microsoft.com/office/drawing/2012/chart" uri="{CE6537A1-D6FC-4f65-9D91-7224C49458BB}"/>
                <c:ext xmlns:c16="http://schemas.microsoft.com/office/drawing/2014/chart" uri="{C3380CC4-5D6E-409C-BE32-E72D297353CC}">
                  <c16:uniqueId val="{0000001E-E42B-45B6-BC81-5F9C83F10190}"/>
                </c:ext>
              </c:extLst>
            </c:dLbl>
            <c:dLbl>
              <c:idx val="30"/>
              <c:delete val="1"/>
              <c:extLst>
                <c:ext xmlns:c15="http://schemas.microsoft.com/office/drawing/2012/chart" uri="{CE6537A1-D6FC-4f65-9D91-7224C49458BB}"/>
                <c:ext xmlns:c16="http://schemas.microsoft.com/office/drawing/2014/chart" uri="{C3380CC4-5D6E-409C-BE32-E72D297353CC}">
                  <c16:uniqueId val="{0000001F-E42B-45B6-BC81-5F9C83F10190}"/>
                </c:ext>
              </c:extLst>
            </c:dLbl>
            <c:dLbl>
              <c:idx val="31"/>
              <c:delete val="1"/>
              <c:extLst>
                <c:ext xmlns:c15="http://schemas.microsoft.com/office/drawing/2012/chart" uri="{CE6537A1-D6FC-4f65-9D91-7224C49458BB}"/>
                <c:ext xmlns:c16="http://schemas.microsoft.com/office/drawing/2014/chart" uri="{C3380CC4-5D6E-409C-BE32-E72D297353CC}">
                  <c16:uniqueId val="{00000020-E42B-45B6-BC81-5F9C83F10190}"/>
                </c:ext>
              </c:extLst>
            </c:dLbl>
            <c:dLbl>
              <c:idx val="32"/>
              <c:delete val="1"/>
              <c:extLst>
                <c:ext xmlns:c15="http://schemas.microsoft.com/office/drawing/2012/chart" uri="{CE6537A1-D6FC-4f65-9D91-7224C49458BB}"/>
                <c:ext xmlns:c16="http://schemas.microsoft.com/office/drawing/2014/chart" uri="{C3380CC4-5D6E-409C-BE32-E72D297353CC}">
                  <c16:uniqueId val="{00000021-E42B-45B6-BC81-5F9C83F10190}"/>
                </c:ext>
              </c:extLst>
            </c:dLbl>
            <c:dLbl>
              <c:idx val="33"/>
              <c:delete val="1"/>
              <c:extLst>
                <c:ext xmlns:c15="http://schemas.microsoft.com/office/drawing/2012/chart" uri="{CE6537A1-D6FC-4f65-9D91-7224C49458BB}"/>
                <c:ext xmlns:c16="http://schemas.microsoft.com/office/drawing/2014/chart" uri="{C3380CC4-5D6E-409C-BE32-E72D297353CC}">
                  <c16:uniqueId val="{00000022-E42B-45B6-BC81-5F9C83F10190}"/>
                </c:ext>
              </c:extLst>
            </c:dLbl>
            <c:dLbl>
              <c:idx val="34"/>
              <c:delete val="1"/>
              <c:extLst>
                <c:ext xmlns:c15="http://schemas.microsoft.com/office/drawing/2012/chart" uri="{CE6537A1-D6FC-4f65-9D91-7224C49458BB}"/>
                <c:ext xmlns:c16="http://schemas.microsoft.com/office/drawing/2014/chart" uri="{C3380CC4-5D6E-409C-BE32-E72D297353CC}">
                  <c16:uniqueId val="{00000023-E42B-45B6-BC81-5F9C83F10190}"/>
                </c:ext>
              </c:extLst>
            </c:dLbl>
            <c:dLbl>
              <c:idx val="35"/>
              <c:delete val="1"/>
              <c:extLst>
                <c:ext xmlns:c15="http://schemas.microsoft.com/office/drawing/2012/chart" uri="{CE6537A1-D6FC-4f65-9D91-7224C49458BB}"/>
                <c:ext xmlns:c16="http://schemas.microsoft.com/office/drawing/2014/chart" uri="{C3380CC4-5D6E-409C-BE32-E72D297353CC}">
                  <c16:uniqueId val="{00000024-E42B-45B6-BC81-5F9C83F10190}"/>
                </c:ext>
              </c:extLst>
            </c:dLbl>
            <c:dLbl>
              <c:idx val="36"/>
              <c:delete val="1"/>
              <c:extLst>
                <c:ext xmlns:c15="http://schemas.microsoft.com/office/drawing/2012/chart" uri="{CE6537A1-D6FC-4f65-9D91-7224C49458BB}"/>
                <c:ext xmlns:c16="http://schemas.microsoft.com/office/drawing/2014/chart" uri="{C3380CC4-5D6E-409C-BE32-E72D297353CC}">
                  <c16:uniqueId val="{00000025-E42B-45B6-BC81-5F9C83F10190}"/>
                </c:ext>
              </c:extLst>
            </c:dLbl>
            <c:dLbl>
              <c:idx val="37"/>
              <c:delete val="1"/>
              <c:extLst>
                <c:ext xmlns:c15="http://schemas.microsoft.com/office/drawing/2012/chart" uri="{CE6537A1-D6FC-4f65-9D91-7224C49458BB}"/>
                <c:ext xmlns:c16="http://schemas.microsoft.com/office/drawing/2014/chart" uri="{C3380CC4-5D6E-409C-BE32-E72D297353CC}">
                  <c16:uniqueId val="{00000026-E42B-45B6-BC81-5F9C83F10190}"/>
                </c:ext>
              </c:extLst>
            </c:dLbl>
            <c:dLbl>
              <c:idx val="38"/>
              <c:delete val="1"/>
              <c:extLst>
                <c:ext xmlns:c15="http://schemas.microsoft.com/office/drawing/2012/chart" uri="{CE6537A1-D6FC-4f65-9D91-7224C49458BB}"/>
                <c:ext xmlns:c16="http://schemas.microsoft.com/office/drawing/2014/chart" uri="{C3380CC4-5D6E-409C-BE32-E72D297353CC}">
                  <c16:uniqueId val="{00000027-E42B-45B6-BC81-5F9C83F10190}"/>
                </c:ext>
              </c:extLst>
            </c:dLbl>
            <c:dLbl>
              <c:idx val="39"/>
              <c:delete val="1"/>
              <c:extLst>
                <c:ext xmlns:c15="http://schemas.microsoft.com/office/drawing/2012/chart" uri="{CE6537A1-D6FC-4f65-9D91-7224C49458BB}"/>
                <c:ext xmlns:c16="http://schemas.microsoft.com/office/drawing/2014/chart" uri="{C3380CC4-5D6E-409C-BE32-E72D297353CC}">
                  <c16:uniqueId val="{00000028-E42B-45B6-BC81-5F9C83F10190}"/>
                </c:ext>
              </c:extLst>
            </c:dLbl>
            <c:dLbl>
              <c:idx val="40"/>
              <c:delete val="1"/>
              <c:extLst>
                <c:ext xmlns:c15="http://schemas.microsoft.com/office/drawing/2012/chart" uri="{CE6537A1-D6FC-4f65-9D91-7224C49458BB}"/>
                <c:ext xmlns:c16="http://schemas.microsoft.com/office/drawing/2014/chart" uri="{C3380CC4-5D6E-409C-BE32-E72D297353CC}">
                  <c16:uniqueId val="{00000029-E42B-45B6-BC81-5F9C83F10190}"/>
                </c:ext>
              </c:extLst>
            </c:dLbl>
            <c:dLbl>
              <c:idx val="41"/>
              <c:delete val="1"/>
              <c:extLst>
                <c:ext xmlns:c15="http://schemas.microsoft.com/office/drawing/2012/chart" uri="{CE6537A1-D6FC-4f65-9D91-7224C49458BB}"/>
                <c:ext xmlns:c16="http://schemas.microsoft.com/office/drawing/2014/chart" uri="{C3380CC4-5D6E-409C-BE32-E72D297353CC}">
                  <c16:uniqueId val="{0000002A-E42B-45B6-BC81-5F9C83F10190}"/>
                </c:ext>
              </c:extLst>
            </c:dLbl>
            <c:dLbl>
              <c:idx val="42"/>
              <c:delete val="1"/>
              <c:extLst>
                <c:ext xmlns:c15="http://schemas.microsoft.com/office/drawing/2012/chart" uri="{CE6537A1-D6FC-4f65-9D91-7224C49458BB}"/>
                <c:ext xmlns:c16="http://schemas.microsoft.com/office/drawing/2014/chart" uri="{C3380CC4-5D6E-409C-BE32-E72D297353CC}">
                  <c16:uniqueId val="{0000002B-E42B-45B6-BC81-5F9C83F10190}"/>
                </c:ext>
              </c:extLst>
            </c:dLbl>
            <c:dLbl>
              <c:idx val="43"/>
              <c:delete val="1"/>
              <c:extLst>
                <c:ext xmlns:c15="http://schemas.microsoft.com/office/drawing/2012/chart" uri="{CE6537A1-D6FC-4f65-9D91-7224C49458BB}"/>
                <c:ext xmlns:c16="http://schemas.microsoft.com/office/drawing/2014/chart" uri="{C3380CC4-5D6E-409C-BE32-E72D297353CC}">
                  <c16:uniqueId val="{0000002C-E42B-45B6-BC81-5F9C83F10190}"/>
                </c:ext>
              </c:extLst>
            </c:dLbl>
            <c:dLbl>
              <c:idx val="44"/>
              <c:delete val="1"/>
              <c:extLst>
                <c:ext xmlns:c15="http://schemas.microsoft.com/office/drawing/2012/chart" uri="{CE6537A1-D6FC-4f65-9D91-7224C49458BB}"/>
                <c:ext xmlns:c16="http://schemas.microsoft.com/office/drawing/2014/chart" uri="{C3380CC4-5D6E-409C-BE32-E72D297353CC}">
                  <c16:uniqueId val="{0000002D-E42B-45B6-BC81-5F9C83F10190}"/>
                </c:ext>
              </c:extLst>
            </c:dLbl>
            <c:dLbl>
              <c:idx val="45"/>
              <c:delete val="1"/>
              <c:extLst>
                <c:ext xmlns:c15="http://schemas.microsoft.com/office/drawing/2012/chart" uri="{CE6537A1-D6FC-4f65-9D91-7224C49458BB}"/>
                <c:ext xmlns:c16="http://schemas.microsoft.com/office/drawing/2014/chart" uri="{C3380CC4-5D6E-409C-BE32-E72D297353CC}">
                  <c16:uniqueId val="{0000002E-E42B-45B6-BC81-5F9C83F10190}"/>
                </c:ext>
              </c:extLst>
            </c:dLbl>
            <c:dLbl>
              <c:idx val="46"/>
              <c:delete val="1"/>
              <c:extLst>
                <c:ext xmlns:c15="http://schemas.microsoft.com/office/drawing/2012/chart" uri="{CE6537A1-D6FC-4f65-9D91-7224C49458BB}"/>
                <c:ext xmlns:c16="http://schemas.microsoft.com/office/drawing/2014/chart" uri="{C3380CC4-5D6E-409C-BE32-E72D297353CC}">
                  <c16:uniqueId val="{0000002F-E42B-45B6-BC81-5F9C83F10190}"/>
                </c:ext>
              </c:extLst>
            </c:dLbl>
            <c:dLbl>
              <c:idx val="47"/>
              <c:delete val="1"/>
              <c:extLst>
                <c:ext xmlns:c15="http://schemas.microsoft.com/office/drawing/2012/chart" uri="{CE6537A1-D6FC-4f65-9D91-7224C49458BB}"/>
                <c:ext xmlns:c16="http://schemas.microsoft.com/office/drawing/2014/chart" uri="{C3380CC4-5D6E-409C-BE32-E72D297353CC}">
                  <c16:uniqueId val="{00000030-E42B-45B6-BC81-5F9C83F10190}"/>
                </c:ext>
              </c:extLst>
            </c:dLbl>
            <c:dLbl>
              <c:idx val="48"/>
              <c:delete val="1"/>
              <c:extLst>
                <c:ext xmlns:c15="http://schemas.microsoft.com/office/drawing/2012/chart" uri="{CE6537A1-D6FC-4f65-9D91-7224C49458BB}"/>
                <c:ext xmlns:c16="http://schemas.microsoft.com/office/drawing/2014/chart" uri="{C3380CC4-5D6E-409C-BE32-E72D297353CC}">
                  <c16:uniqueId val="{00000031-E42B-45B6-BC81-5F9C83F10190}"/>
                </c:ext>
              </c:extLst>
            </c:dLbl>
            <c:dLbl>
              <c:idx val="49"/>
              <c:delete val="1"/>
              <c:extLst>
                <c:ext xmlns:c15="http://schemas.microsoft.com/office/drawing/2012/chart" uri="{CE6537A1-D6FC-4f65-9D91-7224C49458BB}"/>
                <c:ext xmlns:c16="http://schemas.microsoft.com/office/drawing/2014/chart" uri="{C3380CC4-5D6E-409C-BE32-E72D297353CC}">
                  <c16:uniqueId val="{00000032-E42B-45B6-BC81-5F9C83F10190}"/>
                </c:ext>
              </c:extLst>
            </c:dLbl>
            <c:dLbl>
              <c:idx val="50"/>
              <c:delete val="1"/>
              <c:extLst>
                <c:ext xmlns:c15="http://schemas.microsoft.com/office/drawing/2012/chart" uri="{CE6537A1-D6FC-4f65-9D91-7224C49458BB}"/>
                <c:ext xmlns:c16="http://schemas.microsoft.com/office/drawing/2014/chart" uri="{C3380CC4-5D6E-409C-BE32-E72D297353CC}">
                  <c16:uniqueId val="{00000033-E42B-45B6-BC81-5F9C83F10190}"/>
                </c:ext>
              </c:extLst>
            </c:dLbl>
            <c:dLbl>
              <c:idx val="51"/>
              <c:delete val="1"/>
              <c:extLst>
                <c:ext xmlns:c15="http://schemas.microsoft.com/office/drawing/2012/chart" uri="{CE6537A1-D6FC-4f65-9D91-7224C49458BB}"/>
                <c:ext xmlns:c16="http://schemas.microsoft.com/office/drawing/2014/chart" uri="{C3380CC4-5D6E-409C-BE32-E72D297353CC}">
                  <c16:uniqueId val="{00000034-E42B-45B6-BC81-5F9C83F10190}"/>
                </c:ext>
              </c:extLst>
            </c:dLbl>
            <c:dLbl>
              <c:idx val="52"/>
              <c:delete val="1"/>
              <c:extLst>
                <c:ext xmlns:c15="http://schemas.microsoft.com/office/drawing/2012/chart" uri="{CE6537A1-D6FC-4f65-9D91-7224C49458BB}"/>
                <c:ext xmlns:c16="http://schemas.microsoft.com/office/drawing/2014/chart" uri="{C3380CC4-5D6E-409C-BE32-E72D297353CC}">
                  <c16:uniqueId val="{00000035-E42B-45B6-BC81-5F9C83F101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foresponserateChart!$A$2:$A$55</c:f>
              <c:numCache>
                <c:formatCode>0%</c:formatCode>
                <c:ptCount val="54"/>
                <c:pt idx="0">
                  <c:v>4.8500000000000001E-2</c:v>
                </c:pt>
                <c:pt idx="1">
                  <c:v>7.6600000000000001E-2</c:v>
                </c:pt>
                <c:pt idx="2">
                  <c:v>9.9000000000000005E-2</c:v>
                </c:pt>
                <c:pt idx="3">
                  <c:v>0.10299999999999999</c:v>
                </c:pt>
                <c:pt idx="4">
                  <c:v>0.1101</c:v>
                </c:pt>
                <c:pt idx="5">
                  <c:v>0.1164</c:v>
                </c:pt>
                <c:pt idx="6">
                  <c:v>0.1202</c:v>
                </c:pt>
                <c:pt idx="7">
                  <c:v>0.1208</c:v>
                </c:pt>
                <c:pt idx="8">
                  <c:v>0.13700000000000001</c:v>
                </c:pt>
                <c:pt idx="9">
                  <c:v>0.13830000000000001</c:v>
                </c:pt>
                <c:pt idx="10">
                  <c:v>0.14580000000000001</c:v>
                </c:pt>
                <c:pt idx="11">
                  <c:v>0.14799999999999999</c:v>
                </c:pt>
                <c:pt idx="12">
                  <c:v>0.15379999999999999</c:v>
                </c:pt>
                <c:pt idx="13">
                  <c:v>0.15670000000000001</c:v>
                </c:pt>
                <c:pt idx="14">
                  <c:v>0.16889999999999999</c:v>
                </c:pt>
                <c:pt idx="15">
                  <c:v>0.17</c:v>
                </c:pt>
                <c:pt idx="16">
                  <c:v>0.1739</c:v>
                </c:pt>
                <c:pt idx="17">
                  <c:v>0.18840000000000001</c:v>
                </c:pt>
                <c:pt idx="18">
                  <c:v>0.1991</c:v>
                </c:pt>
                <c:pt idx="19">
                  <c:v>0.2019</c:v>
                </c:pt>
                <c:pt idx="20">
                  <c:v>0.20330000000000001</c:v>
                </c:pt>
                <c:pt idx="21">
                  <c:v>0.2455</c:v>
                </c:pt>
                <c:pt idx="22">
                  <c:v>0.25219999999999998</c:v>
                </c:pt>
                <c:pt idx="23">
                  <c:v>0.25319999999999998</c:v>
                </c:pt>
                <c:pt idx="24">
                  <c:v>0.26190000000000002</c:v>
                </c:pt>
                <c:pt idx="25">
                  <c:v>0.27939999999999998</c:v>
                </c:pt>
                <c:pt idx="26">
                  <c:v>0.29959999999999998</c:v>
                </c:pt>
                <c:pt idx="27">
                  <c:v>0.30199999999999999</c:v>
                </c:pt>
                <c:pt idx="28">
                  <c:v>0.30309999999999998</c:v>
                </c:pt>
                <c:pt idx="29">
                  <c:v>0.32269999999999999</c:v>
                </c:pt>
                <c:pt idx="30">
                  <c:v>0.32619999999999999</c:v>
                </c:pt>
                <c:pt idx="31">
                  <c:v>0.33450000000000002</c:v>
                </c:pt>
                <c:pt idx="32">
                  <c:v>0.36409999999999998</c:v>
                </c:pt>
                <c:pt idx="33">
                  <c:v>0.36470000000000002</c:v>
                </c:pt>
                <c:pt idx="34">
                  <c:v>0.38390000000000002</c:v>
                </c:pt>
                <c:pt idx="35">
                  <c:v>0.41739999999999999</c:v>
                </c:pt>
                <c:pt idx="36">
                  <c:v>0.438</c:v>
                </c:pt>
                <c:pt idx="37">
                  <c:v>0.442</c:v>
                </c:pt>
                <c:pt idx="38">
                  <c:v>0.44280000000000003</c:v>
                </c:pt>
                <c:pt idx="39">
                  <c:v>0.45150000000000001</c:v>
                </c:pt>
                <c:pt idx="40">
                  <c:v>0.45419999999999999</c:v>
                </c:pt>
                <c:pt idx="41">
                  <c:v>0.47849999999999998</c:v>
                </c:pt>
                <c:pt idx="42">
                  <c:v>0.4889</c:v>
                </c:pt>
                <c:pt idx="43">
                  <c:v>0.50619999999999998</c:v>
                </c:pt>
                <c:pt idx="44">
                  <c:v>0.5333</c:v>
                </c:pt>
                <c:pt idx="45">
                  <c:v>0.56269999999999998</c:v>
                </c:pt>
                <c:pt idx="46">
                  <c:v>0.58169999999999999</c:v>
                </c:pt>
                <c:pt idx="47">
                  <c:v>0.6159</c:v>
                </c:pt>
                <c:pt idx="48">
                  <c:v>0.66310000000000002</c:v>
                </c:pt>
                <c:pt idx="49">
                  <c:v>0.68120000000000003</c:v>
                </c:pt>
                <c:pt idx="50">
                  <c:v>0.88880000000000003</c:v>
                </c:pt>
                <c:pt idx="51">
                  <c:v>0.94399999999999995</c:v>
                </c:pt>
                <c:pt idx="52">
                  <c:v>1</c:v>
                </c:pt>
                <c:pt idx="53">
                  <c:v>1</c:v>
                </c:pt>
              </c:numCache>
            </c:numRef>
          </c:val>
          <c:extLst>
            <c:ext xmlns:c15="http://schemas.microsoft.com/office/drawing/2012/chart" uri="{02D57815-91ED-43cb-92C2-25804820EDAC}">
              <c15:filteredCategoryTitle>
                <c15:cat>
                  <c:multiLvlStrRef>
                    <c:extLst>
                      <c:ext uri="{02D57815-91ED-43cb-92C2-25804820EDAC}">
                        <c15:formulaRef>
                          <c15:sqref>foresponserateChart!#REF!</c15:sqref>
                        </c15:formulaRef>
                      </c:ext>
                    </c:extLst>
                  </c:multiLvlStrRef>
                </c15:cat>
              </c15:filteredCategoryTitle>
            </c:ext>
            <c:ext xmlns:c16="http://schemas.microsoft.com/office/drawing/2014/chart" uri="{C3380CC4-5D6E-409C-BE32-E72D297353CC}">
              <c16:uniqueId val="{00000000-E42B-45B6-BC81-5F9C83F10190}"/>
            </c:ext>
          </c:extLst>
        </c:ser>
        <c:dLbls>
          <c:dLblPos val="outEnd"/>
          <c:showLegendKey val="0"/>
          <c:showVal val="1"/>
          <c:showCatName val="0"/>
          <c:showSerName val="0"/>
          <c:showPercent val="0"/>
          <c:showBubbleSize val="0"/>
        </c:dLbls>
        <c:gapWidth val="219"/>
        <c:overlap val="-27"/>
        <c:axId val="464809424"/>
        <c:axId val="464809752"/>
      </c:barChart>
      <c:catAx>
        <c:axId val="464809424"/>
        <c:scaling>
          <c:orientation val="minMax"/>
        </c:scaling>
        <c:delete val="1"/>
        <c:axPos val="b"/>
        <c:numFmt formatCode="General" sourceLinked="1"/>
        <c:majorTickMark val="none"/>
        <c:minorTickMark val="none"/>
        <c:tickLblPos val="nextTo"/>
        <c:crossAx val="464809752"/>
        <c:crosses val="autoZero"/>
        <c:auto val="1"/>
        <c:lblAlgn val="ctr"/>
        <c:lblOffset val="100"/>
        <c:noMultiLvlLbl val="0"/>
      </c:catAx>
      <c:valAx>
        <c:axId val="464809752"/>
        <c:scaling>
          <c:orientation val="minMax"/>
          <c:max val="1"/>
        </c:scaling>
        <c:delete val="1"/>
        <c:axPos val="l"/>
        <c:numFmt formatCode="0%" sourceLinked="0"/>
        <c:majorTickMark val="none"/>
        <c:minorTickMark val="none"/>
        <c:tickLblPos val="nextTo"/>
        <c:crossAx val="46480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fodatatrends!$C$15</c:f>
              <c:strCache>
                <c:ptCount val="1"/>
                <c:pt idx="0">
                  <c:v>Know their rights </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53-4DDD-9811-9A94EEF918D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53-4DDD-9811-9A94EEF918D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53-4DDD-9811-9A94EEF918D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53-4DDD-9811-9A94EEF918D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53-4DDD-9811-9A94EEF918D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53-4DDD-9811-9A94EEF918D2}"/>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53-4DDD-9811-9A94EEF918D2}"/>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53-4DDD-9811-9A94EEF918D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fodatatrends!$B$16:$B$23</c:f>
              <c:strCache>
                <c:ptCount val="8"/>
                <c:pt idx="0">
                  <c:v>2012-2013</c:v>
                </c:pt>
                <c:pt idx="1">
                  <c:v>2013-2014</c:v>
                </c:pt>
                <c:pt idx="2">
                  <c:v>2014-2015</c:v>
                </c:pt>
                <c:pt idx="3">
                  <c:v>2015-2016</c:v>
                </c:pt>
                <c:pt idx="4">
                  <c:v>2016-2017</c:v>
                </c:pt>
                <c:pt idx="5">
                  <c:v>2017-2018</c:v>
                </c:pt>
                <c:pt idx="6">
                  <c:v>2018-2019</c:v>
                </c:pt>
                <c:pt idx="7">
                  <c:v>2019-2020</c:v>
                </c:pt>
              </c:strCache>
            </c:strRef>
          </c:cat>
          <c:val>
            <c:numRef>
              <c:f>fodatatrends!$C$16:$C$23</c:f>
              <c:numCache>
                <c:formatCode>0%</c:formatCode>
                <c:ptCount val="8"/>
                <c:pt idx="0">
                  <c:v>0.8713236363636363</c:v>
                </c:pt>
                <c:pt idx="1">
                  <c:v>0.88644107142857143</c:v>
                </c:pt>
                <c:pt idx="2">
                  <c:v>0.89724273691129497</c:v>
                </c:pt>
                <c:pt idx="3">
                  <c:v>0.89479628309251424</c:v>
                </c:pt>
                <c:pt idx="4">
                  <c:v>0.9019971700526368</c:v>
                </c:pt>
                <c:pt idx="5">
                  <c:v>0.89837034036467756</c:v>
                </c:pt>
                <c:pt idx="6">
                  <c:v>0.90971249999999981</c:v>
                </c:pt>
                <c:pt idx="7">
                  <c:v>0.91015272727272711</c:v>
                </c:pt>
              </c:numCache>
            </c:numRef>
          </c:val>
          <c:extLst>
            <c:ext xmlns:c16="http://schemas.microsoft.com/office/drawing/2014/chart" uri="{C3380CC4-5D6E-409C-BE32-E72D297353CC}">
              <c16:uniqueId val="{00000000-5053-4DDD-9811-9A94EEF918D2}"/>
            </c:ext>
          </c:extLst>
        </c:ser>
        <c:ser>
          <c:idx val="1"/>
          <c:order val="1"/>
          <c:tx>
            <c:strRef>
              <c:f>fodatatrends!$D$15</c:f>
              <c:strCache>
                <c:ptCount val="1"/>
                <c:pt idx="0">
                  <c:v>Communicate needs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fodatatrends!$B$16:$B$23</c:f>
              <c:strCache>
                <c:ptCount val="8"/>
                <c:pt idx="0">
                  <c:v>2012-2013</c:v>
                </c:pt>
                <c:pt idx="1">
                  <c:v>2013-2014</c:v>
                </c:pt>
                <c:pt idx="2">
                  <c:v>2014-2015</c:v>
                </c:pt>
                <c:pt idx="3">
                  <c:v>2015-2016</c:v>
                </c:pt>
                <c:pt idx="4">
                  <c:v>2016-2017</c:v>
                </c:pt>
                <c:pt idx="5">
                  <c:v>2017-2018</c:v>
                </c:pt>
                <c:pt idx="6">
                  <c:v>2018-2019</c:v>
                </c:pt>
                <c:pt idx="7">
                  <c:v>2019-2020</c:v>
                </c:pt>
              </c:strCache>
            </c:strRef>
          </c:cat>
          <c:val>
            <c:numRef>
              <c:f>fodatatrends!$D$16:$D$23</c:f>
              <c:numCache>
                <c:formatCode>0%</c:formatCode>
                <c:ptCount val="8"/>
                <c:pt idx="0">
                  <c:v>0.87460909090909089</c:v>
                </c:pt>
                <c:pt idx="1">
                  <c:v>0.89067500000000011</c:v>
                </c:pt>
                <c:pt idx="2">
                  <c:v>0.90035425924097257</c:v>
                </c:pt>
                <c:pt idx="3">
                  <c:v>0.9000583123359841</c:v>
                </c:pt>
                <c:pt idx="4">
                  <c:v>0.90857260817568675</c:v>
                </c:pt>
                <c:pt idx="5">
                  <c:v>0.9070051733558252</c:v>
                </c:pt>
                <c:pt idx="6">
                  <c:v>0.91388928571428596</c:v>
                </c:pt>
                <c:pt idx="7">
                  <c:v>0.91462363636363631</c:v>
                </c:pt>
              </c:numCache>
            </c:numRef>
          </c:val>
          <c:extLst>
            <c:ext xmlns:c16="http://schemas.microsoft.com/office/drawing/2014/chart" uri="{C3380CC4-5D6E-409C-BE32-E72D297353CC}">
              <c16:uniqueId val="{00000001-5053-4DDD-9811-9A94EEF918D2}"/>
            </c:ext>
          </c:extLst>
        </c:ser>
        <c:ser>
          <c:idx val="2"/>
          <c:order val="2"/>
          <c:tx>
            <c:strRef>
              <c:f>fodatatrends!$E$15</c:f>
              <c:strCache>
                <c:ptCount val="1"/>
                <c:pt idx="0">
                  <c:v>Help their child develop and learn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fodatatrends!$B$16:$B$23</c:f>
              <c:strCache>
                <c:ptCount val="8"/>
                <c:pt idx="0">
                  <c:v>2012-2013</c:v>
                </c:pt>
                <c:pt idx="1">
                  <c:v>2013-2014</c:v>
                </c:pt>
                <c:pt idx="2">
                  <c:v>2014-2015</c:v>
                </c:pt>
                <c:pt idx="3">
                  <c:v>2015-2016</c:v>
                </c:pt>
                <c:pt idx="4">
                  <c:v>2016-2017</c:v>
                </c:pt>
                <c:pt idx="5">
                  <c:v>2017-2018</c:v>
                </c:pt>
                <c:pt idx="6">
                  <c:v>2018-2019</c:v>
                </c:pt>
                <c:pt idx="7">
                  <c:v>2019-2020</c:v>
                </c:pt>
              </c:strCache>
            </c:strRef>
          </c:cat>
          <c:val>
            <c:numRef>
              <c:f>fodatatrends!$E$16:$E$23</c:f>
              <c:numCache>
                <c:formatCode>0%</c:formatCode>
                <c:ptCount val="8"/>
                <c:pt idx="0">
                  <c:v>0.90100000000000002</c:v>
                </c:pt>
                <c:pt idx="1">
                  <c:v>0.91270535714285728</c:v>
                </c:pt>
                <c:pt idx="2">
                  <c:v>0.91832886527485458</c:v>
                </c:pt>
                <c:pt idx="3">
                  <c:v>0.92185040519323092</c:v>
                </c:pt>
                <c:pt idx="4">
                  <c:v>0.92156779304145497</c:v>
                </c:pt>
                <c:pt idx="5">
                  <c:v>0.91840577639256138</c:v>
                </c:pt>
                <c:pt idx="6">
                  <c:v>0.92678392857142833</c:v>
                </c:pt>
                <c:pt idx="7">
                  <c:v>0.92845636363636364</c:v>
                </c:pt>
              </c:numCache>
            </c:numRef>
          </c:val>
          <c:extLst>
            <c:ext xmlns:c16="http://schemas.microsoft.com/office/drawing/2014/chart" uri="{C3380CC4-5D6E-409C-BE32-E72D297353CC}">
              <c16:uniqueId val="{00000002-5053-4DDD-9811-9A94EEF918D2}"/>
            </c:ext>
          </c:extLst>
        </c:ser>
        <c:dLbls>
          <c:showLegendKey val="0"/>
          <c:showVal val="0"/>
          <c:showCatName val="0"/>
          <c:showSerName val="0"/>
          <c:showPercent val="0"/>
          <c:showBubbleSize val="0"/>
        </c:dLbls>
        <c:gapWidth val="219"/>
        <c:overlap val="-27"/>
        <c:axId val="957285088"/>
        <c:axId val="957275104"/>
      </c:barChart>
      <c:catAx>
        <c:axId val="957285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7275104"/>
        <c:crosses val="autoZero"/>
        <c:auto val="1"/>
        <c:lblAlgn val="ctr"/>
        <c:lblOffset val="100"/>
        <c:noMultiLvlLbl val="0"/>
      </c:catAx>
      <c:valAx>
        <c:axId val="957275104"/>
        <c:scaling>
          <c:orientation val="minMax"/>
          <c:min val="0"/>
        </c:scaling>
        <c:delete val="1"/>
        <c:axPos val="l"/>
        <c:numFmt formatCode="0%" sourceLinked="1"/>
        <c:majorTickMark val="out"/>
        <c:minorTickMark val="none"/>
        <c:tickLblPos val="nextTo"/>
        <c:crossAx val="95728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foperformbySurveynr!$J$13</c:f>
              <c:strCache>
                <c:ptCount val="1"/>
                <c:pt idx="0">
                  <c:v>Know Rights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foperformbySurveynr!$I$14:$I$17</c:f>
              <c:strCache>
                <c:ptCount val="4"/>
                <c:pt idx="0">
                  <c:v>FOS (7 states)</c:v>
                </c:pt>
                <c:pt idx="1">
                  <c:v>FOS-Revised (19 states)</c:v>
                </c:pt>
                <c:pt idx="2">
                  <c:v>NCSEAM (17 states)</c:v>
                </c:pt>
                <c:pt idx="3">
                  <c:v>State Developed Survey (12 states)</c:v>
                </c:pt>
              </c:strCache>
            </c:strRef>
          </c:cat>
          <c:val>
            <c:numRef>
              <c:f>foperformbySurveynr!$J$14:$J$17</c:f>
              <c:numCache>
                <c:formatCode>0%</c:formatCode>
                <c:ptCount val="4"/>
                <c:pt idx="0">
                  <c:v>0.91418571428571427</c:v>
                </c:pt>
                <c:pt idx="1">
                  <c:v>0.89688947368421057</c:v>
                </c:pt>
                <c:pt idx="2">
                  <c:v>0.88528235294117663</c:v>
                </c:pt>
                <c:pt idx="3">
                  <c:v>0.96403333333333319</c:v>
                </c:pt>
              </c:numCache>
            </c:numRef>
          </c:val>
          <c:extLst>
            <c:ext xmlns:c16="http://schemas.microsoft.com/office/drawing/2014/chart" uri="{C3380CC4-5D6E-409C-BE32-E72D297353CC}">
              <c16:uniqueId val="{00000000-7F30-4EEB-9E33-FC621AAD4486}"/>
            </c:ext>
          </c:extLst>
        </c:ser>
        <c:ser>
          <c:idx val="1"/>
          <c:order val="1"/>
          <c:tx>
            <c:strRef>
              <c:f>foperformbySurveynr!$K$13</c:f>
              <c:strCache>
                <c:ptCount val="1"/>
                <c:pt idx="0">
                  <c:v>Communicate Needs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foperformbySurveynr!$I$14:$I$17</c:f>
              <c:strCache>
                <c:ptCount val="4"/>
                <c:pt idx="0">
                  <c:v>FOS (7 states)</c:v>
                </c:pt>
                <c:pt idx="1">
                  <c:v>FOS-Revised (19 states)</c:v>
                </c:pt>
                <c:pt idx="2">
                  <c:v>NCSEAM (17 states)</c:v>
                </c:pt>
                <c:pt idx="3">
                  <c:v>State Developed Survey (12 states)</c:v>
                </c:pt>
              </c:strCache>
            </c:strRef>
          </c:cat>
          <c:val>
            <c:numRef>
              <c:f>foperformbySurveynr!$K$14:$K$17</c:f>
              <c:numCache>
                <c:formatCode>0%</c:formatCode>
                <c:ptCount val="4"/>
                <c:pt idx="0">
                  <c:v>0.93347142857142862</c:v>
                </c:pt>
                <c:pt idx="1">
                  <c:v>0.91841052631578945</c:v>
                </c:pt>
                <c:pt idx="2">
                  <c:v>0.86599411764705891</c:v>
                </c:pt>
                <c:pt idx="3">
                  <c:v>0.96652499999999997</c:v>
                </c:pt>
              </c:numCache>
            </c:numRef>
          </c:val>
          <c:extLst>
            <c:ext xmlns:c16="http://schemas.microsoft.com/office/drawing/2014/chart" uri="{C3380CC4-5D6E-409C-BE32-E72D297353CC}">
              <c16:uniqueId val="{00000001-7F30-4EEB-9E33-FC621AAD4486}"/>
            </c:ext>
          </c:extLst>
        </c:ser>
        <c:ser>
          <c:idx val="2"/>
          <c:order val="2"/>
          <c:tx>
            <c:strRef>
              <c:f>foperformbySurveynr!$L$13</c:f>
              <c:strCache>
                <c:ptCount val="1"/>
                <c:pt idx="0">
                  <c:v>Helps Child Develop and Learn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foperformbySurveynr!$I$14:$I$17</c:f>
              <c:strCache>
                <c:ptCount val="4"/>
                <c:pt idx="0">
                  <c:v>FOS (7 states)</c:v>
                </c:pt>
                <c:pt idx="1">
                  <c:v>FOS-Revised (19 states)</c:v>
                </c:pt>
                <c:pt idx="2">
                  <c:v>NCSEAM (17 states)</c:v>
                </c:pt>
                <c:pt idx="3">
                  <c:v>State Developed Survey (12 states)</c:v>
                </c:pt>
              </c:strCache>
            </c:strRef>
          </c:cat>
          <c:val>
            <c:numRef>
              <c:f>foperformbySurveynr!$L$14:$L$17</c:f>
              <c:numCache>
                <c:formatCode>0%</c:formatCode>
                <c:ptCount val="4"/>
                <c:pt idx="0">
                  <c:v>0.92369999999999997</c:v>
                </c:pt>
                <c:pt idx="1">
                  <c:v>0.9088736842105265</c:v>
                </c:pt>
                <c:pt idx="2">
                  <c:v>0.92341764705882357</c:v>
                </c:pt>
                <c:pt idx="3">
                  <c:v>0.96937499999999999</c:v>
                </c:pt>
              </c:numCache>
            </c:numRef>
          </c:val>
          <c:extLst>
            <c:ext xmlns:c16="http://schemas.microsoft.com/office/drawing/2014/chart" uri="{C3380CC4-5D6E-409C-BE32-E72D297353CC}">
              <c16:uniqueId val="{00000002-7F30-4EEB-9E33-FC621AAD4486}"/>
            </c:ext>
          </c:extLst>
        </c:ser>
        <c:dLbls>
          <c:dLblPos val="outEnd"/>
          <c:showLegendKey val="0"/>
          <c:showVal val="1"/>
          <c:showCatName val="0"/>
          <c:showSerName val="0"/>
          <c:showPercent val="0"/>
          <c:showBubbleSize val="0"/>
        </c:dLbls>
        <c:gapWidth val="219"/>
        <c:overlap val="-27"/>
        <c:axId val="1422130048"/>
        <c:axId val="1422121312"/>
      </c:barChart>
      <c:catAx>
        <c:axId val="14221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2121312"/>
        <c:crosses val="autoZero"/>
        <c:auto val="1"/>
        <c:lblAlgn val="ctr"/>
        <c:lblOffset val="100"/>
        <c:noMultiLvlLbl val="0"/>
      </c:catAx>
      <c:valAx>
        <c:axId val="1422121312"/>
        <c:scaling>
          <c:orientation val="minMax"/>
          <c:max val="1"/>
          <c:min val="0"/>
        </c:scaling>
        <c:delete val="1"/>
        <c:axPos val="l"/>
        <c:numFmt formatCode="0%" sourceLinked="1"/>
        <c:majorTickMark val="none"/>
        <c:minorTickMark val="none"/>
        <c:tickLblPos val="nextTo"/>
        <c:crossAx val="142213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MAp!$B$2:$B$53</cx:f>
        <cx:nf>MAp!$B$1</cx:nf>
        <cx:lvl ptCount="52" name="Survey Type">
          <cx:pt idx="0">State Developed Survey</cx:pt>
          <cx:pt idx="1">State Developed Survey</cx:pt>
          <cx:pt idx="2">FOS</cx:pt>
          <cx:pt idx="3">NCSEAM</cx:pt>
          <cx:pt idx="4">FOS-Revised</cx:pt>
          <cx:pt idx="5">FOS-Revised</cx:pt>
          <cx:pt idx="6">NCSEAM</cx:pt>
          <cx:pt idx="7">FOS</cx:pt>
          <cx:pt idx="8">State Developed Survey</cx:pt>
          <cx:pt idx="9">NCSEAM</cx:pt>
          <cx:pt idx="10">FOS</cx:pt>
          <cx:pt idx="11">FOS-Revised</cx:pt>
          <cx:pt idx="12">FOS-Revised</cx:pt>
          <cx:pt idx="13">FOS-Revised</cx:pt>
          <cx:pt idx="14">FOS-Revised</cx:pt>
          <cx:pt idx="15">FOS</cx:pt>
          <cx:pt idx="16">FOS-Revised</cx:pt>
          <cx:pt idx="17">FOS-Revised</cx:pt>
          <cx:pt idx="18">FOS-Revised</cx:pt>
          <cx:pt idx="19">NCSEAM</cx:pt>
          <cx:pt idx="20">NCSEAM</cx:pt>
          <cx:pt idx="21">NCSEAM</cx:pt>
          <cx:pt idx="22">NCSEAM</cx:pt>
          <cx:pt idx="23">FOS-Revised</cx:pt>
          <cx:pt idx="24">State Developed Survey</cx:pt>
          <cx:pt idx="25">FOS-Revised</cx:pt>
          <cx:pt idx="26">FOS-Revised</cx:pt>
          <cx:pt idx="27">FOS-Revised</cx:pt>
          <cx:pt idx="28">FOS-Revised</cx:pt>
          <cx:pt idx="29">NCSEAM</cx:pt>
          <cx:pt idx="30">FOS-Revised</cx:pt>
          <cx:pt idx="31">NCSEAM</cx:pt>
          <cx:pt idx="32">State Developed Survey</cx:pt>
          <cx:pt idx="33">State Developed Survey</cx:pt>
          <cx:pt idx="34">NCSEAM</cx:pt>
          <cx:pt idx="35">State Developed Survey</cx:pt>
          <cx:pt idx="36">State Developed Survey</cx:pt>
          <cx:pt idx="37">State Developed Survey</cx:pt>
          <cx:pt idx="38">State Developed Survey</cx:pt>
          <cx:pt idx="39">NCSEAM</cx:pt>
          <cx:pt idx="40">FOS-Revised</cx:pt>
          <cx:pt idx="41">NCSEAM</cx:pt>
          <cx:pt idx="42">State Developed Survey</cx:pt>
          <cx:pt idx="43">FOS-Revised</cx:pt>
          <cx:pt idx="44">FOS-Revised</cx:pt>
          <cx:pt idx="45">NCSEAM</cx:pt>
          <cx:pt idx="46">NCSEAM</cx:pt>
          <cx:pt idx="47">FOS-Revised</cx:pt>
          <cx:pt idx="48">FOS-Revised</cx:pt>
          <cx:pt idx="49">FOS</cx:pt>
          <cx:pt idx="50">NCSEAM</cx:pt>
          <cx:pt idx="51">NCSEAM</cx:pt>
        </cx:lvl>
      </cx:strDim>
      <cx:strDim type="cat">
        <cx:f>MAp!$A$2:$A$53</cx:f>
        <cx:nf>MAp!$A$1</cx:nf>
        <cx:lvl ptCount="52" name="State">
          <cx:pt idx="0">Alaska</cx:pt>
          <cx:pt idx="1">Alabama</cx:pt>
          <cx:pt idx="2">Arkansas</cx:pt>
          <cx:pt idx="3">Arizona</cx:pt>
          <cx:pt idx="4">California</cx:pt>
          <cx:pt idx="5">Colorado</cx:pt>
          <cx:pt idx="6">Connecticut</cx:pt>
          <cx:pt idx="7">District of Columbia</cx:pt>
          <cx:pt idx="8">Delaware</cx:pt>
          <cx:pt idx="9">Florida</cx:pt>
          <cx:pt idx="10">Georgia</cx:pt>
          <cx:pt idx="11">Hawaii</cx:pt>
          <cx:pt idx="12">Iowa</cx:pt>
          <cx:pt idx="13">Idaho</cx:pt>
          <cx:pt idx="14">Illinois</cx:pt>
          <cx:pt idx="15">Indiana</cx:pt>
          <cx:pt idx="16">Kansas</cx:pt>
          <cx:pt idx="17">Kentucky</cx:pt>
          <cx:pt idx="18">Louisiana</cx:pt>
          <cx:pt idx="19">Massachusetts</cx:pt>
          <cx:pt idx="20">Maryland</cx:pt>
          <cx:pt idx="21">Maine</cx:pt>
          <cx:pt idx="22">Michigan</cx:pt>
          <cx:pt idx="23">Minnesota</cx:pt>
          <cx:pt idx="24">Missouri</cx:pt>
          <cx:pt idx="25">Mississippi</cx:pt>
          <cx:pt idx="26">Montana</cx:pt>
          <cx:pt idx="27">North Carolina</cx:pt>
          <cx:pt idx="28">North Dakota</cx:pt>
          <cx:pt idx="29">Nebraska</cx:pt>
          <cx:pt idx="30">New Hampshire</cx:pt>
          <cx:pt idx="31">New Jersey</cx:pt>
          <cx:pt idx="32">New Mexico</cx:pt>
          <cx:pt idx="33">Nevada</cx:pt>
          <cx:pt idx="34">New York</cx:pt>
          <cx:pt idx="35">Ohio</cx:pt>
          <cx:pt idx="36">Oklahoma</cx:pt>
          <cx:pt idx="37">Oregon</cx:pt>
          <cx:pt idx="38">Pennsylvania</cx:pt>
          <cx:pt idx="39">Puerto Rico</cx:pt>
          <cx:pt idx="40">Rhode Island</cx:pt>
          <cx:pt idx="41">South Carolina</cx:pt>
          <cx:pt idx="42">South Dakota</cx:pt>
          <cx:pt idx="43">Tennessee</cx:pt>
          <cx:pt idx="44">Texas</cx:pt>
          <cx:pt idx="45">Utah</cx:pt>
          <cx:pt idx="46">Virginia</cx:pt>
          <cx:pt idx="47">Vermont</cx:pt>
          <cx:pt idx="48">Washington</cx:pt>
          <cx:pt idx="49">Wisconsin</cx:pt>
          <cx:pt idx="50">West Virginia</cx:pt>
          <cx:pt idx="51">Wyoming</cx:pt>
        </cx:lvl>
      </cx:strDim>
    </cx:data>
  </cx:chartData>
  <cx:chart>
    <cx:plotArea>
      <cx:plotAreaRegion>
        <cx:series layoutId="regionMap" uniqueId="{A9F576AD-76D4-424A-BB54-A04A16537034}">
          <cx:tx>
            <cx:txData>
              <cx:f>MAp!$B$1</cx:f>
              <cx:v>Survey Type</cx:v>
            </cx:txData>
          </cx:tx>
          <cx:dataId val="0"/>
          <cx:layoutPr>
            <cx:geography cultureLanguage="en-US" cultureRegion="US" attribution="Powered by Bing">
              <cx:geoCache provider="{E9337A44-BEBE-4D9F-B70C-5C5E7DAFC167}">
                <cx:binary>1H1pc9w2l/VfcfnzS4UESBCYmkxVSPai3ZYsefnCassSd4ILuP76OWxZjkS1Iz0VTb3VlaTtqBvN
Cxzce89dAP33Tf9fN+ntpnrXZ2le/9dN/+f7UKniv/74o74Jb7NNfZBFN5Ws5Z06uJHZH/LuLrq5
/eNHtemiPPiD6Ib5x024qdRt//5//hvfFtzKE3mzUZHMPza31XBxWzepqv/hvZ1vvdv8yKLci2pV
RTfK+PP92W337vS2j27k+3e3uYrU8Gkobv98/+Rz79/9Mf+2Z09+l0I41fzAWGoemMSgzGamRRj+
JO/fpTIPfr6tGTo7MHROhc51buiWaT88+2yTYfzrZNpKtPnxo7qta0xr++fTsU/mgLdO37+7kU2u
ptULsJB/vr/KI3X7492l2qjb+v27qJbu/QdcOU3k6nI78z+erv///PfsB1iL2U8eQTRfuJfeeobQ
X1WyyesNxHtDfLgQXKcGMxgxdGE+xUeQA5MKw7SFKYjBbevh0ffwvEag3eD8PXIGzV8X+wlNuqmT
zcPq/HvFYeaBYZqWYQlhTLhQ/hQYwyIHxBac4i3CDNsQD8/+icyL8vwGl5/j5qgc7yUqx2+tLvzA
5KZNhM0YNy1bp09REfyAct2APlmcc/YMlZfl2Y3Kw7gZKscwSvtoxtLN9032hspCyQEAMQnTOV4t
mxtPYeHsgJs6pQR2jsxN2MvC7Mbkr4eBM1D+OtlLUFyZymrz4y19Pz+Aa7Es3TQsHR6ezZQF7v4A
Dp9TRnVq3/uee792b8JeI9FuaP4eOcPGPd9LbM6r20DmDwb+3zsXkx7AoTDOqK1zUzAdzuMJKyP6
gWVt+Rh75vNfFmY3KA/jZpCc76m/r6JR5m9pw8wDAldOuGEK0zCfa4thHMDGWYJZlr3L4b8s0G5c
/noYOAPmr297qSsnsonqaPOm0OgHAsqgc4sIBmPF2VN1EcYBFwZ/hN2Dqt4bsleJtBucR0Nn8Jz8
tZfwPMSb7+TdO5jpJvsevaUSweXopm3bCDbheUw2M2y2faAjzuEwajYliExnrPk/lW43aLu/ZYaf
5+4lfu4mje5klb8pavYBAVYMOiRM656iPXFHhjiAxUO4o1vEpuYUCz0hCq+SaTdWj+czQ8jdTw1z
ZZ7f3qjoplEPy/QGjME4sGxEo5RayNbouj0LR20wcMrhvOb0+pXS/Aacx1OZo/NpL/XHu0033aa6
fTtoqDiAa7Itbpm/cjSPtce2DkxQPZMaHKErsyYa/lh7XiPRbnj+HjnDxlvsJTaXslHhO3dTyTR6
U/4Auo0ACPoh6DZpYDzlD1wHfzCR/zQMyyYEED1F6PVy7cZpPn6G1uV+eqIl4tXoxxuSB8IPLGFZ
BkGsOqWsJ3LwWJE4cqEc7odwaiIH9AymVwi0G59fA2fALPczk7C6lVXwpvyAHDATzoVj0bmOIGiu
P/TANE1qQ4V2AvMKgXYD82vgDJjVfjKD0wjMoJbqDXXGZAfURH2AIkASIAfP6gdIY09JagS2k8LM
2cGrJNqNzaOhM3ROz/bS+6zBC6LowfL/e8q2Jc0gBkiK0kk3yDz9ZiH9Rmykf/A2v0/PPeYFL8uz
G5iHcTNU1od7icr1bZXJ/C2ZtHmgIzzFP5QIiws+q7iBSTNGmGCc8ntcHrbEfTLhFQLtxuXXwBkw
1/tJpA9l95Z2jAAVk1m2aaJ8g8wB6tCPfb+gB5au68xAZcd4bsdeEmY3IvejZnAc7qdvOfyxCd+w
dmCaKKQJ3SYm8moGQXrtKR6GYR4wSyB/bRKCAgKZpQReFOc3iNzPYg6Jt5em6zBFGCOj+sF+/HuX
YuoHBhAxUdNBjW1y5o91hAuUrFFTsB6KcLNA8zXy/AaWXzOZI7OfDPns9nv1tu0CJvIzxDYoMp+M
bqP8p9gIcYAMNgrX6PVANmDex/EagXZD8/fIGTRn+5kDOMx/vHHxQBwIQwjkLoVl7vD3qE0jbYaw
BqlPPiXWYOke07BXCLQbmV8DZ8Ac7ic9vo4QVL512hnBPjrPBJ1KBVuleGzPbH7A0OiBMoHOLBOl
n1mx4DUS7Ybm75EzbK730/mfJym8/5t2dCA2mdIszNLvKzlzPmaDj90nop+lnF8jzW5c/h45w+V8
T9ufYEiam2R4sCj/ngFQrDtKMARdAzvb0rgFa2aDlZkMVbjnpZrjV0i0G5u/R86wOf66l+zs7Lbd
vGX2EmUAajGUAAzwAIFM2axIbRgMjNmiyHA+kLfHbuZlcXbD8jBuBsrZ9V6Ccrqp681N2NS3Sr0l
byYHKF/CyzBrG1w+K0ujtUNHfIkEGnvIoj0G59Vi7cZoNnwG1eme+pwwest4Uz9Al5qFXKZNp75b
Oos3kfu30WlrIRhFDXTqI3ywqfdZmfMXpNkNzP2oGR7n6z1VnWpIN/mPh3V5A1+DZo7J2Vhiqm9O
GcqnMY3NgAkIHP3VNPBUZ16WZzcqp5uHkTNkTvczD3C6ifI3rDebFlL+Uyca7Bkh5rPmQSYOCE4T
mMin2To6pI1ZGuBFcX6HynYWc0j2M8o8jW7CKNi8ZUunecCx4MKGhQL7EmR20AbEzMZZARvHCYT5
s1DzRF1eIdFvgPk1co7Nfmb8T6O6lk0VvakhQzkZ0b1pUIT6MGhPDdl0yAZk2QajhoPZoTGvkOh3
2DzMZY7NfjZCT9hM/xbFW8ID304QTKK1E10YCPRnsSbymihdGmi8FSbZNjk9bI173/9KoX6P0K8Z
zUG63E8mgHrZm/bfmujahMlCVGNODRho8HyqPzg6gAYB5HKQ+iRT1GnOAHpZoN+A8zBwDsynvQDm
5h9PON5b/3ua9uST/+kRT4FUDLgAmqNtPhXH4O8fp9GQekZJjepEGLY5ZZ9h/R57ntnBy9+LtRuj
2fAnM9mPU52fbvs3PdJpoN+P4sAmznYQKI31HA+KEAZYwB2hp31q2XiMx4vi7Mbh57CZpnz6shea
8kTq6Si0rP5vOgGR1kQjoG1R3TLQgz4/qGajhIY+TrLVk+dVmldLtRui+ayezBqTdvcYK2+TvG1j
k42esumshwG6hqLmVGB+bNVwHARqNh3YIfpDWeexFt2v9ctS/RNSD6PnOO1nGDod5V9vsqIOo7ds
f8ZZNhz1AD2jP/VmRg7sqXMdVZxfdZ6Z+3m1WL9B6ums5lDtZy7nw22e10Pabt603obuAY7zU1MM
+qsI/VilcDgHPU9coHywM0X9Wql2A/V09AynD/uZA5327tFtVd8ODy7832fdph4PNECDNuAIokDf
LejBE5TQeAOeR3T8M13oMT9C9TqZdmP0eOwMobOjvXROn29r9e7vcu9jcvtkgv8p50Zp+v6g+7Mm
HB1Hpaj90ML+jEO8WqDdCM2GP5nDn+8/72fVZ9p2X2WVvKESERywFgRHbmyCg9TP2qJxJocRXTeh
R2R7s8oOp/SSRLsB+nsuM2zOvu6nAm3AF/JAvenxd3A7A0rCYOSedbEZ27PvCKDA+8AqjOmwwWNi
9/lVAu0G5/HYGTyf99MDXYS4HendYf22lR90s+GQ7s/2aERLMw8ERoezbDpSPjiSOGH4FKHXyrQb
o6ejZyhdHO6lEn3ANWFKvrt4xdVe/4e3V11uj9c9BDVv5QrRKWxSlJsQTJP7gtPT3TIFagQ5Q2Gw
X8n3x/r8Wql275ano2e75XI/A7VPYP+4SO32DWuG1MIFPGg+RZcdXqbbLZ6ChCZI9ArhEPhDM97M
H75KpN0IPRo6g+fTfjZCXqlN+GDw/j3dn9qGCM6Z6DrSHNvOh6fI4EzqxPd3H996SZTdiNyPmoFx
9WkvLevnqL6ReR29bSUXgRfcGnj8zwP1j+MvVKPQf4curp/3vnEkph7bs1dJtBuYR0Nn6HzeT7/3
eZC44jJ4WKB/ry0meL0QOJ6Fe/kYs7ctwY/BQYs9Lk6a1Aid3NMFI6jCPwHnZYF+A83DwDkw/59Y
/e9pwq/bQL2N2iy214g+uufyn9/dzh3Xm86G/lzCnfDdr+7hjz/fE9weilLHr+tJpy95svizNrhn
I283tfrzvYb+FYGe44fbEqYAu0MUj3fs6RAYqsQPl8dMqpdPOfk/32Nj4MI/254u1bLIfd9rPfEd
vGWAf8DtoeuS4oqTyfc9zPODTAdc7PVrUX7+/7u8yT7IKFf1n++RzSzuPzXN0TI5N9CIhuDEwN9R
+MQGK242F9jl+LDx/wQdmJYUWrHWq+5MmrrnV6ZjhwVdalz6TsT1znm0SK984hSrUt1GGhw26ekT
09zMzbE3inW3qH3aOiMvrgg76cy2czo/bFBV+IXJjseBCTybIB4kpjIvQb0Xy/94goHS/LEqkmJt
pEsTuudq9nBdjMmGlSPSD//ho5BwJKaOC7UwO4JM1+NHtXZqCFmNxXqok7skTe58LbqL6IInwfd/
ftIk9Aw1PMlCxc3GHniGmmLhWIdWX6x9rRMLwcvSqUOWukkfvbR+U3vVs2chcEWlXEwFJmNa4Ec7
JCj0zJQhZkWTirgt1a95WXkFZ8e93iQOK/XWkfzQqFTiyKFc2q19RoNyMZIct+b+0/qCtD2XBAkO
XKiA+2W3mcTHkthtxjUlumIthLbUE/+UNcPFEPTXhjZc90V/UZv2rR8FL+yg7Qznq43UJAw0x0Fa
MV2n8fi5mmFJNNtIbCEtOYx1dUjs1olld1Gq/qJqtMjJg5M4H69jXvqO1KJNZVbLYuigP2ZFnZ6z
TzFLwFj+aTV2i2VSFABtHDVlc9VllWxIGubFWpl16QSptWY2nqZolzg6Vz8a/bSpSvwg9lNXZ8pV
Mv04JFnpFE17ya3BGcZm2bFg88+C7YQJF4/APNm6DvPydLnGJm6GSGbFWmvKal20RHpV03rD0EHB
TWiErVybqK8FkeULtsVAqP58izx69vT+o82KaoDZak1arHuLnnd6HDtNkFAn6DWHVP11rwssRdyv
O8a+R9FVXvnqhd2yw97AZP89+5l565IslG0OCcaQJA6x+2vWx5tRaqkbwyT881Lj8u7nq40j37gb
djoSBn5gzzan9DOLZ7LI1lIvlnZpHzOZ3HX6mDiD3hpLs8xWZe61aXTVKN9yhlBTbsq7C6uiayXa
xGn04ZhjzJAOx8LH3qGaOOo7sSxq/boIIlck7VmgNxcmbS5kvOwt+bmHgRNRvGFGTZ267a/HdCly
eVIEq4ZlmTtKfM/0+YYNidNSl3RyJQd6OQy+W0gyujU/CfLxuGTYoEmCD1mq0R3anOVjVTrI02Cv
WK7023qrUH3bXaC+etgS5oZGuE6NKHNC2rpAND+1wyhzNdOQXjlsurr/EJWmqwX0yJf9oRSQMdeZ
Oyb5B2X3naOHueZmWUMdFiaHWRmsB58u63i8VqW+NusfSRNvUls/TmhA3VYsIzNRTtG1CyLiu8xK
7ySJ76b9RAS2sJFjDlH+kVr1DZ9M8bQyetIRNyT1sugKx+7JjWa3vqO34R0LoxW6jk7ruvadDvMy
erbu+vZTqpqFZdVehfXcGg/F+uOwUqWjVYXm9kO2MfBMs8ICEVi8TlT4gmG4MCIOsJtNp2FyfGw8
EiunaVXo+Db2QaeEcqXRJ05mAxbZ54shk0eNDwM2Lb9vxXddkiyI1D5ZKsBKyuyuyuqlqMI7ZQen
iPdCxxwyzY1D/dhvixsRKsfsMVWtg+mxRv26jdqzWNz2vKCOxbvrsIOfIGPnKAG7WIijMjTOC9l0
jm9CEp+PH3vKsWHHa8HbCyHGdZZZx2HSYryoxeJjUkt4lyLYCAtLkPull0c/yrY/NvV0Mz0iH7uL
sJs2WtQsp+dFQ/mtjgNHaOmGjvqxNa0UyM9ZX7AzO9GvtS71NFO7S2SyMeJs09pW6tD+uiyHzmlD
h8vgI5Wkc4bKuIh55Zm6wp4KLOX6QfMxySS+nNaZOwjsT7P2s0UqT9pcl47g4bHJ0tLzQS9GSOTm
oVqWRaS5dRlv4iTUXHjHcxa0tzzC4wgFWBUTw6pMzuRtZiyMD5atfFfl7Ah6dbKV3k4wv95oLya/
G5e1dKINKbgzluWmy6Ajg3kilJ26vZHmLtoNnTTUr6et3E3OGTW5M60xKmf0s3VsAJsIRHVlloFL
/PaaVnGxrPG7BA6TeLgyorw6MXvI1qRhgxdn4jDMr4plqfs99gclTkDj8+12LK3gLp4Ud8ywDyot
/UJJ8NFWOXF9G4/emhIepXcd669FCl2Ra5hbJ6i7axrCTxkabHHpl9zTxmEZSD92mAg3qgWPMBMJ
5RTJahgu6xGccGu22snVhw1xux5bqAhMt+9T5sRquDYmoFwZ6Df+6LSR/VEf+9Rp7ObCbZLwzpZF
6aQ6TJ+qgoVdJFc2rsbXSnNdRuqbFR21A3SgxXYxgmTDtUI5ut6vWAOXJTpQ4J4bmdOVGl1tPyCa
VVB2UDK7veaTzVQaxOoZRKcUjzLwFB9+yKs0elbzUnP5cNwP6qQYHWmPToXOxOVY9cd6FWleIvxT
vcHaiFFrVp2+tkS76CubeDmN+mWXwm5rIoiWVtWfcquR3tCTa5ZO2sVkgS8qHaaawbUKaHpfhZlb
Gcp3CmWIRaR8T5Z+6vmnoxVYJ4mGhSk4bxeqxYY3u6OC1Lmrh90RpeWhrWBF62Jyk7L3HU3HY5mu
fYJuRauYactB07hLVH1aDlrt8DDP3KAwL8OWRY7WF2KRFvFVH7SZY+VmthApFi419EWsQa/SEGvF
uuFaTzvubTfklrywJr6b3IGepXdWwNaajqWBiVMqL51B6T9KX7+Mw9xtdeNj54vjoYmXaddKz2dc
ufcQDepzI7JVnwVH283fZJ30+BFtNO5oETZUHucbw0iGhZHK1KmHZDmUXe7iYhUn7Fu5kENz2/it
WFiSXZa5GA47Pz5Ep0i+jLJRd9KhYE7f+PWSBtVV2WBFgjpa8jI7UUKzvao0vrOmtjx/THTHEIny
akVKl8Ul8fQOe54G2qpkMgKATetaRFtwO4NSFiNxi56FTkWDI7uD+lga9ND0ldcGKXWaeJReIQuP
DOM6Ho0e27MevNLgyhlzcYiLmqgTqrL3Mjt0ocjErZg8zQsWurwFbefDbcnVGWlgtwb4TMdvb5me
5YusxCK1SeMUKQ3dhvfFklp4WAtjXsa0dHjULqykVPfYyRQ61I7qLjev66o573tsF5VVtofy5SYJ
B+4leqQ57Vh6pOKpG6aA3baNDQaeEbOOVrndrU0z0JwtJzJJfyNiC0GSiIU3aMwRCVVukY6xI60w
cKwQ8UXYUc/MlOY2E5f1mzB2m9tez3q347gxEpOKTXmRK3ad91CB0G8ux7z7SCZbbrGzUbci16qh
okFHv9i5Us7WBFlNFjmxkS3CwocuEzeCbytq67q3+W3aQ21xO/+V3dm6N+ax5dCx0F0ZidZNO/wN
qKSe4v1JifBgaRbZEQJN5VEzIG4SdEvVNCcBeio9FeSfFCuihe2rxmNxVi1M+EVvHJhcj8FJbRMD
Gg5i0ECXvbzsrZMmj0InvySKt5d5yWDbZX1KRn4zZN1Hw+bd9zjgbpiwoyAY2Ldg0ej2slZa9ymW
5knb0mKN4Dvy4i76wutWP85E3J1o3DpOotRfURkfk7JdlX4RnQZlr3uCRYWrSGB6ZhoOLg3lTSSG
Eq4mTla5ttAj41oEMNJDJFzSp1cRXKmnR0u7H8vDoazgBPV0pZdjucCGjhzV59Gqzrh0ykrTPRaV
gzeQYSETdliF9FSvyWXeMd2xv21jchPbvsuThWrsFa99YxlkfeWm9CSPGEymRT5YfZV7hpTnCVPR
ytL4uggLTwxtvgjTMFtEA782okEeqqTwykSNbpA1H3SjxYft0slIHRybWXlcmk25bJiRwmwO7SIX
PHDiUv3QOnbW5HHj9kQtIxqJVV9kx6jGl1CK5EKk2EXZNe+CzCkmylD18KiJXmtu4WupE0q2yPyW
ewZonmXfqB7uQ286Y6m6pHFTeV5R48S3zdyNtEq6RuzpHHyr7c0vpqaNzhDAkmtBAqIVIDApqYLq
M+j/IMx1myXc6WW4sikeKEpLOGNhNW6UwAW0pOmdLuK5G9vYl8PCElWN/SX4yh6iwtGjxguqRPca
JTvEfFbmVLFurcO+Wnb2UJ6ERn0kh6CBR+qXzVC3Ky6q86RrE9eSxeDlyvQMldiL2h4s8Nj2ax1B
08axa520rUCjeOrlPEpWguRrmxe6Z9thte7aeFHriVvWXeGKoIpWXWOtpeb7bgUP46nQHzxW6Kaj
aYYTBWB+huZ/b+sE2wmL6prT05lSK2WV0cJi4R2t7CPoYLraerqcSgSZZuQqVhuu3wfm4ViNySpA
ngDmTKz8PL8gpUlWYxYeRTyg60ZQL4RXWPVa4AU9CU8FaxzqB1epX2bLoa2/p6XmL4cgC72MJN9k
qsSCpl9KlmuOTtplYtQgRSoKVqYWOFyxT9xOoiWiN7b0o/aUDfWV4LF0h6wtnTAKpWf7vacTcIOx
4WveByCIOWi60VA3N7AJxolS4pKcdtU24thC+ODgFqPrnCS+wwfQdA002Yoo7HeRbiaHeZ9dUqMT
SDeJwH9iie0DXTcd3fzcWuRokCQAhQZOiT22jjFqx1Ir4d8JeBbTEZnx3NG7BEYwCsVqS1uTkC6C
YoBk9edUDfCwiGbiVhXLKus+9ILVrm6LlWb0kJQCoE5zEnA8d7smI+WfZC4/wCZ9ljw421JdFSPM
5ET1Th3F14SDvCWBujCcSpJbNWDelV5uRLGamLL0yXWe6o5JisBlud6uIr3KnUj7asF2wAj6Tu8H
+WKk1nr6TxBMOqniu7FqfJD4OF8EqX+upSF3RI4fFZ3kXlY2SwJqV+UgGpmVeEbJo7XmUV5VJyFf
mAhMl0VUubHZh25rNvh+sAveIL7LfG3hhxkUt84dzSgXqQYY4ynYaqZcSzOtQsgr7jWRfeXX8fdR
6tdWXGluQJMNMbH+3Vgj4kSchnRxfFQCMRWnsZMiIlmRHIsr0w9225+NtnWZcXYmkDkszAJmSS1a
Xp5Jf1Ixa7y24KfdIio9GRe1OzTlpTWFIV2ffCr0vFxrZZouDV6PHqvlMW3zE802s2VQ8n7hR/nX
wTyzCOJL23KMxEesh3Al4AhN6bSyWoKXe0ql8o92DDuXI/gaSn1witp3xQiHOoWlTIlvRK01MwKm
pnG/Q4OmTpxKjMdxlnq88HunyoD1JHbDWeFII3BbA9FCq6dr1NjPWUelh4tUUpdFg+4QZl9GqVgn
BTy1kbUXNBOdk4XGOqDdBe2G46gCOW5sLDyYPQK0ZRZFd5oQ/SJu2oukBO/J0uAoyOQpkw0i07o9
Hgm53mLQRJm/oPm4DptJhsmu5nKKLab4WA+HzyYbNk3WSKeoomHBfWE4Nh0qZxsl03Rc97Z2plug
WkxHsnqEHhptis01CUFq6YkptM1ZdjqRKawTiPgUrBbxeNxYV3YsKkeTw1FOyAkroRO1NXwstfzE
tofjNFHnBGmIwRiPtAEjkxyfmL56SihaQfu9k1cmq9yiGVIvxh7JafhBIKWH3+e0lg3/VrRW5BRG
f2KMILuDHW3oFKJ3ASiZ/3mbftsKb0w+pzCxX0mGREUMJ2VE5E6x3OskRmpJhjyvaA6ReZ7iXemM
NTZ8ErEzP0MuxeiPeWZ87I2IIQXTn9IYHlOzzrU287DyV5PBaPLiS6q7iQ5rY/cGcyJaYZNiebQS
gQ5P6xMQDZBgxHoNB7MqL7fZ5DKApausbxpnSJ4RhJeJORxPfpmowFFjflu10OkpqG8lKHtjoFph
S3GCEho8gApd5cvBKQO+AMUQC4VIGDsYIwIaLbJgZei9u9XaccqOlXr6o1DKcrd7ntPyuLhXtCXv
j/Km/pb0CEAmQ1t8zqP2R1W2F5MpmVANx2bNpLXp03ATGzdxnrhBzRI3TXOYGe18oORUF3LwxgjT
nlIQbQ3tCfr+wrI/JU14UxrLMUdWpWIkgFc/9BuYjHFak9b/2I/9l2maTJtyyjCKhWJnFkcy09aA
/ZS4bGqCaJJMjuSKQDtKhkRFZ5rJos/guba1AapK2/FVj1n4tHQ1Y7wutfquL9KLUsjl2PWeCKH+
PYi6E4T5YV9KzZ0KGLExBE5Vk6NYR9Krzb8MLB5dM0XcMSV8rCC8G0xkNVgHqcNaO0SpZ2WAJNrT
1t6+RPh1eUbkRJlsnFKPakcfwjVL2VnfYwvWJQpMKFgsWNd/sFk6LLaJhfBTag2F4xNeu2WHjRdE
CMCVyGq3wAY3hqUkaQpaH941jWGAmSHPniDrkaXVfcaDimyTV81Zm5Jli9wJs6bYGruS9Nmq1tgq
qpGc67fps3gVCZo4IfdPO1Vg4rDqAosTE0wTU+yr7juSh4uy6hZp42dOY4D4ZUb2RbXG6VYflG8C
wgqRfYSAatC4xzL2wxoVYqFywJMTtQx6L7D4Z8rImqsRW3yrfrX9ifotYsMp1Paj0ulpemQgx9hK
xGxDn6YuwYaewnv4+7YM7lgAw22l46LpEBYxnhxWXXORdv1qKAhdaEj+O4NhBm7Y9k4xMWoLWdht
pBVMqbK0h2XIi9RRKuMen/wjCi7ONkeaafC6EZJuuXXSaYhW4xDWgAVgb7kw3bYIkJwKAYiVYkuW
I4EhReYuCwcwnGKN8FRzfaOTyAyGq7JpEYMKJZxyiC5rVopVfNjRMF9WSap5BgJkncqPIQObzFWr
OX59RmJ8dwnz2sZXKpC109YwMamV/sir1jjbxp75yBZRzEMvrbFEys6uKjWcdHEHL+U3mpuqzHBR
cN3YRgbGcBZQ88zss7ttlkbTMOkqjbyyYOD+OucrK9JdK4Rry5Ga3Do7UMVkUZbYthZCY9woIRZx
DHo62D/skNeAE+uY+SY2TcxveYKQt8o0eMqQuttMNg4bIwFDsXaJSJF2Akd2cvFBxpm9nEzJMNUC
CoEaUmjkn82e3TW9iQSikEh1215Ew7u4+JANcCHxiIzSKL/UozovNITevkwQRKUWDCrcGw0GzUGQ
d7yNmXOKXb31bQkDjVY2uy1rrXOmZPU4paaIBcXMaWKDMZ4jy+DgfuXMYXXjVYFYajUICbFi+Kwm
21RthKTBMtR4c7rV5VojiFGL8XzL5rYTBfUavMIyYZsR5CEzm4kJdKrwpaa2agMSfQyM8qLmxXe0
cfFVWp4ag/7Vt0C3CxQB/CD9ZkcF92hIfaQcjPucADPBrrvyEL/3M3WnXd8nF2WSgHzxFFpZ5qs6
H75qPrhKYUdno/jY2YEBAHx1TFPEoYqR/Kg5reFLYUorso7y7CjG1I7M/lDnBYKCavjhU/uzZubF
EuH5ygoaGDcxNG4psi9FqY6CIlumFabFsbWsPF1meeuG5U2RamwZWud+Kw81vfg6Btx2Bxuxrq/q
k9oMisM8sTUH5rL1rCE97khETnu9bS4HPbvKktbRMqtfJynydZpYjlZ/UYhQW9hI37mRrhVOMxSW
20ituq7H5dhbR9KvuSdHWp4YNI3PfWkeZ8g9ND1plnpbnrVJ2jla2hbLhLR8yRpOF0XQWG5ZpvUy
NUAb4qY/ryOqn5A8d8I2HJc47omkku+36yDuPlUNZYdZVLsd6DbCo03eUdPz+ZVlJksrqx27LrRv
SoopRxrE67HgYlHoyeesTMxV11jJieF3ZGVa+Ye844Hhcku/YGWjljnp1VFWM3WUTC/WaJWHcRs7
Aento+2Lb+BvzVeZt8YR9gL7+WJJ+0jFA+i/LjQkOnJqL9v/pew7lyTFtW6fiBMgfMSN+wObSbry
7g9RVd2FAAmEESCe/i6y+5ye6ZlvzncjOmiSrMTIbLP2WkKJW9YxJ7tuHCadzMbMmYui3Q+FwOlZ
c2GlU8Rq0uLaM/Ewxgz8gAIvdigsjdEVIxBCWLu89knktPqQDIx9DrpGMsn110agoMCq0og5bWjQ
zgbPrpuyzl/9XvkxMTs7Wzz6x831WCUQedCu/sA7YgPFWrVHa1rZyGcru+799tGk0kwLu8/KtmsO
liWX2PEFkNSm0rNfGzEXDICiqOKpywHhdEs57KumR2AgYlub5M7U6hazv5s7HriwAmZ5rAvzns/U
S2ZfJou5LLFOyyMfFcmuG0lrM+uHbV4B8I9/fVHluBCrgWgYmmlk1w3gfvJjT9a1yYN1+8adN2xS
JxZma9nd+JqO4p7Q74ba0O/ariqSugE0SHNnT5vGPdakfDSdvjta49gjcSz5TmN6kaGX7tqxCPmi
i3vd6Y/4ejk7hqShWbNq77NJAohsyhB80Cb0mt68tQ2N3JZUF7FT0TL2/aaJRsMeEgsRAYyO8gcU
f70RA2r7CKC9u5lxjeunZbaNGAi/Fs1+46VS4naKWYm71eTiTuGtAIDGgVNcj7lIw0ZfOjeWdllq
vb1duzNAMZW4a/lq6S27lNGC1NAxAQFNQPdXq7bgiNDOg9QcwN/brt3Qb8ZSkNhxBxMpgGFm171p
64U/HNOdIZkK68WbVxrWcy6jmbivmu6OyeLX3cFq3OLA7WDxyyWbts11b5noPYCzNRgEPLg76EtW
OOyrQqE9rlE2zK6Hrhu99n9+FP1YBS4TLIbRY3uCOgMBJpnZ9A03eFtPGOWkHQU8vnVWt/6YT6g2
YeMp9Ql3ZAWOu+b3iqTt3N/b2hjkfat2nmXGZJvF7jY7R+XrqbSqY8eHAsMvjz2tGRMg7kdbGThC
CoL439bjcTm7sq8Ptgk43Oz9PixhaiLabfFpH6vRKLJ+m+JD2WuA7oQVzqVu7K3ylpeVzKYar3sI
+WZt2GZo2rxNy1r6qWl1lREWdU4jQagT6MgpU7aQM/WqGKVEssvHRLi1l+TmcMDfOgjoJj+ot1M5
um0nFfcushrpoWbGGpbr0gIF13QEEc1n1+HaKrWkjluwepm1280UpEaMcd3FayamYPCKKgYUsYRN
XlqZu+pWdt27bnKr//mxtAVJuO/Bc8q9coVKWdNNGXUsXGSmP/eux+zicS7ydQ/02IefWwCP03Jt
MATKNiC5N8ZEs61gMIY3ZaBZSxcuWk03gpYvjHZDaC59REWvdkYxPpLaRc8vAVVKj2sMZgAPc3HM
Sy8j0lxCZ8zFUfg2QDqn2FtIeRpW1VEp9I/cs9LKPQyVvqPt8uZ34mm1x+d6QcRoKHM3Iy5F5kuq
TBGE8IUyH+1qRn2u7CtYEnrRG2AYg6YB97DedNIDJ5iGbx2C8rFnMmUFEfGXKbSgNGzM2dmz91QR
JzZc0MiMOsKrc0XU1nkf+O7wUtn8Y3C8DyQmgW24Q2DL4mPp8ndl9eHiDndNYcOsrzbqIUtSaHS/
PYBO5hRxmYcpsVAzXWvEepVCcCs9gcCIuA8jnSOALKGYiqSEQe6rBbat80Nog86Mwtr1zlvJzNd+
xUn6lX55C9zcLMuwpIAaDZs/F6JoUdPwHohffJju+GE2BnCv27J2loAViOBsG+n3yvuXWauPq5mt
HUExjqDe6/A+sdcGyawayZG35Qus0KnWab/Hi9ED5nYiJVLekE7w0Fuk2q1sDHivWbE55QPwYTi4
tS1D1OKmoL9dGnuOEc32x9UBAo5S1FdFpuUHymNpMmpa/bA9Bt0SAVY9TG7PAxASEVGza70u90cS
Vu2O5/2toU976SJ9uiJ6lV98bVDQck2odCAsHm/CkeSZNtU8rOz5qff1JrB1EVSgW+hjjgTSDG0k
OkRD3mJVHQASt7+puzk2nfq99PV7E8EisEPkzB4fw9JtAm8CLmBfISRQCSRgIVayd9J5WrCzOh8q
0H/iXG0rv/yZX7StHeeB1gQ+NeR4m5jrj/yiYV0LSw6Ar8zW3jUKuYowdBobax8sqJG4gn8g0suR
xjC4Mw58YoOafBTUJOGBTys7HhB1A6AojYBvmcG1KQvAjJYXMXPeFwTpLEKeDRYezkvloMpsI7mU
OfJtYYMxor4cE4NAVogJdXdXtrYIZqA9beUYydC9Oh55X+xKC7V5gw5YssJcI+SvIi61owMayz83
irERuv7Ej9saZVvo0MUibuA//sZ7dAtSKLwvme16bjxJ0In6Ginrdkvl4p0M97DOu8Lvo2WRXvTP
1yZ/c21Dd7BunIXlfECKBYX2Tx1iTTYH1M92Yqt48xyIES5k0CcbMING7HNL1J0DtohajCeoK/f+
PGdbFoay6F3uFwqpuB4gjkBJeTz1zN8vFiCff77Lba3U31sIVG4oIjws+miiaPjnu2z6paktp8aw
8XCXdESC6A3DHMAMI5lUG7zWGHUoHOkHhQ9eFShj3Vx/bWSOskQv8gbVEcm8pEVGDK7Bu7nlch4D
+9PFa2WrnuOdhuUXxkRiEQRlRUXf2qFEcHtzpSAW+pa3b3Dg2Fnn7qVSrhssBZLCK08DacIXCsFO
5DIakAmJPKmZSCs43GJdDvV2l55JSThMKMUtPTstlbWblc1Cbk93itPvZTNfXn2H3W0JG3Ced6ef
71g/TKG1PJMNZCydbm83iG/pe7ui9Nib6p4tdPfPbY31NP6msbe3btlYMhhv2PidsCqWstU8QB+7
0qntEO/3jMFRRfa78U36zZJZw8aK4mIPjGYK6kbxqGIOORuTlTiL3sIdAFH23BKRMRPDAaT0eTdM
Wso2z61m4DkrZy7PaAH8pPenOytHAVgY7XEdfJ5M+vrFV22CcRvbxOlUcgWbCwrEwixoyOl7MWgg
whnAq0t03VZQbEqAZNUM298jR9HBUQlMjqiLABA1K7ITLtA3wAxtD7jNgQuNq/FmpihM1cZcBrxl
L+6KjBg17XdOBIhCqwyFguXpc/eNjS6iwu17yrC51lul9p1Vs0iAOWjGKOKqGT+5f4XrOSeIFMyY
zWVK9eZdEsCN3NRTj44oeek8bopJDyvT3UojZZHMjf6IQA94FRAfC9BcTfqjBpALHAY8te2Pd1es
XWjt2XLrPRXa95Zg+DRNYURtbr8aE8K93FpRGKmRYOnglQ3FACJL2wbNMKcaJ07QVZ1IUC6pAq0S
e/FOzEplM2hTYc3sJxtfokKQFe38Yc20R3CW5JY8mcLdi40k4JQoNfS+szN77a3gmOfbrXb7oqXf
tXm5k3U7XZTDvMCQOsgAcnkycxtkjU6gxjX2GWuHx/8yXP/Goxh4uyxkhQ4WhLM3DcAfDVghwTGx
tKHemdsjb97AxTHEcP43bTw0boWklQJdQvE5yNuteLcVzNqNSWdtNKpuZP+Fv/tXxje05nASWCcV
swi29bdbGpUzO6I0yh2zi1fBqxuEz/sN+mazAhdR7fONcdbO09NGveIee8/17tn07P/SNn9j3CFc
AsIGicS2ENvvM1mWcsodvJJkN9JFgHmDWSUDvRpECGbLGIIp/tkjVZtW+9PpUX8pQDkfNnzD2fhj
4FOEg1qbiOfegy7LB2JRFQMJy8NSLP+Fiev/hSaPtf5gc8CQ96EFt37n4SLAtlAGn+luqas80lBF
B7Mi0qehCr2cbMVspPUrc9zYRrcdGv1AST5nrm71McEPAVAfVV3OsSw9HoM/4YZkQ6NKzmB6rTIC
zmoG+gBiXiv9p2BASTLWZ47ksWm1QEz+sJ/r5ZGrqo30FaxYwvsCEIcV+ZrtP/nIhYh+R/p7rWZ9
fMXEC62E9+nXHanNCEifH08zgDX2LOyx3rGukbGQJU0wLcIRzMpHh5PE4f7ZoWo9+dMalAp1C82c
o8ISTlb1mDZmJ5qQGMaalL723IuBRSXouxjB+otiIOtq5m7DHK9U0QaYmudrDxQFXB0+ghJ6Mzkw
yGvT3PsU3KjC5CriprbHy3xvGll82a0uU8fc5RXrd+3gAdBulyrpnJ6GztodO1+IO6YaJKc1rBVX
47Lry/L7OJftj+jjpxjp5keM80NN8wmaQV8WdPzt4/99aDn+/Z/tN//5m6se59cnrM4KDmX7Nf7j
X+HlgNv6j8Pvf/SnM+PqP+9ukyP96cNftFH/VgX9pn66+z5INv4PX/7vpFF4LY8HXvt/Iue/SKP+
866QX6Kon7/5KYryrH+Bro7p8u83yMDG/FRFed6/dIib/v3iLOePqijjXwiiEH3jtTSG5VwVID9V
UXiRALy9DjEdXh3oE8zD/x9VFBbq/ItdNrDaBk63Bfowhr8bQUmwjsRKF22v8ni1kIPCSMHrlPyS
KwoSo6+HYMm656FaSkBQSx9YyguAaPBbZlUkMhcrtVgzR1Qvi0DbWL0SxX4unSoc+vdx4GDA1eQD
mauKrMa4RRXQAoRRvncupck8w3q1ljceYOqLiHHweyrwj8PZofpx0MoYRZ0m7Jph2I/Ly7jhr3q9
pkKa00HNBZgupI8g9kDs6DZgt/D26LOGJlRNx0n5daIDswmYp58gTSSRRlC/BJLxociIMqG1DOGA
olSTD10oRnmnoYTW+xZg4HJyIogOjFAqH2IT0wtzIlEConmkbPet1RaaKG5EhejZodMsMGK9Lm0L
uPACHF85Ge3JGOK+bzNRWc03LHL/WjEeuhxYXr2Kr+kZjimxrYEdZFt5Edj3fkSoHfuooKRKq+AS
UUUO8sJCE4M1CVKBvZt7I2b+bMa5PaGQIvhen96p9L/XIHZ3xD1yVqdTY1z0ghGQMNdwteYOMUMT
CVHvMGXoCTD0eLYqeYReBcSqkt7w3mIgnVgfhUXHC8X7RQK3drodmMb32j1gJCABA/hcgA2Dfmxk
5lEjVqTxz36+6Led/KrGCxZXLp7nxWsjDp59ZLrkU1qum82OhLUETR8I3nq2uEz56t6BroXaH7ec
S8dua7AO3QlEMSQP0MutbnEzIJbbgwt5pwE6CLu2/uZ0oLFPq+xD3/Y7ZPdzkZYuv0OBvECNyQDj
oaxQzuvyIYKg7HbwyjZkTqVHk2CfeeuzrHJF6my0G2OeSTS42rArPe2xbPLY39BWShkcz8RVUqqi
OUygqqIyvsbDU7u0zp4wdTeakxGZ7TzsEQwPEXHE0QBq5w85WC9mJ4MFzFhiq/mg9Lk4N1hYOpa5
kvGoO/czSGzPiFlReI48VshIsNZKcl1DLbxAUNiMbIxWKsLVBavas5QVIALajVr5VIsWHHHRROB+
zXsyDInG3CGEvNPZgV4PJknddAnIlNB7Isw2NZlRbrGkouvZsd/c2Voe5ASiA7DLYC2I2ldAvj0J
yqIiWjoUcxfztru4QPHCpQEAIXnXh4hXjkaL0sjA7BC85TmaASseS314L1fnWQ5KRwJeha4v30g1
XSplgvdQQpFUj+JO80DFZt2tO1feua5At6+gDgrsSa+iyf1eFyWqpXwCk3hCUd1y4Z7H4gOkpqQe
FE39lX9qdX2mpqbSZul3BP0dEwm+rKYphPA9OHpeWDbgT9QCPG/DAJfVqJx4URaoQbNqDzYQbdXo
dNdarR1M7egkcxnOo7upC0ZkiN2hkh6kNhAdSG8F2udZUSmdU1GJPGoWgRpdMd5KW36v9cIPNTIC
9S5V5NrasmkAeDAiOEPEY911J7xpDKg/Cv5TIyFHMEEkHY+EDOfC0KOmUOexm4qoqe1E5+uudnMv
ou1aA1GBAbJsVFUMb91NY3XSTIKygCNojKpAhrjaAgYDzoLGdVAf56OB0bFfmmVXFVshpXDmqGq6
W9q4Kpw8hgo+AD5pmyeLwbSj+q9BIUejyTDvdOG+2jlyuoLzw6w9MyLLhMsaZUJiBXZJp1DNqoGS
yLrV/A5lAVMVL/UI0vIiwG4YG9gIp32guv9C58WOG2MS0YqSHLiK3XvRkfNU0jme6vbJU8JFUgk4
k9bNrp/L78h05lvUMWhord4Dn8BAtLTRu29LsEZKPoOzW9zkq7xbwEYPCkdvY4gu58yHHTdk00U1
kvJAriNqyV+FUeZZS+SjGLl1a5ffvXEZUweSETHbHdj4i51WlnxZOQ+G1XlBbenU6uxOW/S7Ue++
WaC+BeXEx8SdvWPO4PJKICSZWi4G6mWQEgtUSBfoSDQxxZ4HQJxCFLHqdVIREzDpeR5KcZGG+9hQ
Yz15xqDAmKJaanavjW6Vh8rQjmYNJWfdru9LV4l0Neh3c22XY+V+GWvh7IHGNJrqAO+aeyWMuKkM
eeuarA279WLm1YrEGzYUFMlYLpKgFSq160GID7qhRLw725fKB8HAdhUY8wxB9tp7QzyAbwQYD+oR
9x4Vnj3RdHDRAMyYi82jmkkRaRJlWKojnBy89T23miqrRf0EweN89oW9R3G4DGyxiDu+lLu69lhq
WbAGTq6HXlnYp75rbmfUGkI+gL0ifSTkTa8xcGHFd+E3+rGvCax/SUDAcCTAEqfPlI1cgZPq1OVO
BYkUkaktIcNhTRFWI2QHjm2q0Mh9EPv0+QPsx7NeddoTSmqxtPyPyS2WeOw8O3UrIlC0tSow3Job
zXYyo4C/Lf31Wz3Jj0pJKx2sakD22IBVV1VZBaVbTjg9NJ59ryp/ibRcF5El4SrkasyRGrsHHWQH
FK8dKALMNRZGiTIUdcH0b9aHTtRaLEd2Izh8oaYGJyGtnkeF8UCFT0IfVNhoFEt16gG6QEni7Jee
1xGtQDYX9WCFazVyQHdfZOlF6gnn5I76rpCuEykD6oYVdaiaw0F3O3811A7ivHnLAxF9mbqbVhDP
g8BUU1TevEujNStKDy9DX/BodGoQXIv6ZA804oifDsrVbwChlCh3TdZ5nJjauxN5z7sBfFlXuieg
G5C8DZoB4njth7o1fjMKG0x/PpeRzTgFmFadqocW2UZotP23xZVt0hrto2N1b6Mwp109wI0UWGso
Hn0wcUd2X469GcEaegbEL0LjzxQ6ReilQc9WTCR0Qs6y6CCL1WLRULtZP8qBbjTx5ty3tgPvPhoQ
d1hPZDRIQkBXDVgy+f2TuNFzLW09DlrISOHkhWEl3ghybzWxWKJGFOjt+knnigAGI03AWnmoSF1E
wuWw8KLJZlF3qVDAyfhqvGpyHBDE9ZsaowAtmYEcpkgR+qXa6kAdeD6wa0bngLEiwlZO+gVyCbyX
3vRATHHkHlTEGexdAkur86AA7WzXrtUTGHb6peInqvn3ZT1qe7Mcp8gxVGx1qAetw4FX3pqNqpyi
dZ0ivqBQ40NQB0MP3SkCJbDXPcCgkwEuaaNVJOnbSku8FlGgu3T7se/IfsxPeLucONeW/gZmUpsp
RPmBzWcf9F4wTQ85tTuQv/WsdqGwcM02WUBdB8EWq15lrsrbzCe60GMhmgFcOvqNa0abOaCWhJD/
PJQWfSjzZQrU1E8RK1CQCDyrb+OxpRAR5qXMnG0DGdGYJZqOkuD183WDGNvY1z3orCi5Anz2RNbV
MKb4bRWD3UVRKCvNNbQBBcXevBTB9eumHPXElvqlk5bI4EW67Lr3dx//7tgyERdK3hJoyfZb1jMw
Sbkjwv/xLNe/yzsDPB1nkSxERDT94a/tmjcs+PVr8Jl5RD22Bn/45g+7v26qcMw16LyeRb9+rWlE
C0DhIKHuIZj6cd7/7VMaBbjetpidEFPgTXWOEf+62o8nuJ4KvGIMb8ibf1z4eqztGwcy2doLB4gO
M99GTjW25s6+DgXIsSAU275otxFw3RtYB55rDnf264u+h7nZ1gcMmAVStTGOY+gYK4YU9esK3UyW
Nrtu8qo5tAjmU4Oh0zdT94fN9ZhvLjQqmpoA9K/WdJTgSjMPfCata7KaLWMw0hLKMpewNQTlmyaM
s0dASH1IOUboiNWFMp8vPEPhmv/Y++0YlsnY6dUkU+UiboEOyG5Sy28yS0HhMttCheNUYMBvc4dA
/IXr9Mh+aUNsXAOl77KUAWmLKbxe59dGbVe8UmV+HWsdP2Huaqe5wZtMgzgeNYVJSyCbPJag52S/
jk/T4icQLRxplfNMugIZN8c1rz/yqXMHwlyb4L2ofo3B0uVgE2+nM10ZmWTqd9cbFltbX/d++0iU
kslqHTCij7Zfimy7AzZASaR1Q5/VpOqz656HKfvjIxUTZBi0QiFlUF3Ww9llvSW67PrxxzGMuyiX
QVrvb1SyZliIJbipwETlY6ZZyTO0dimbEWTROzCgk/rYBO7pGezioNirpIuGyE4nBVnNbpYoiyY3
a/Y8J+kYg1sQLCoGV1NVRz9HjXGf36dTnfEj88I0v+9j+xY19OToBFMoI0B0KkjXbIicoI9ft4sd
YZy7Nrip++i58sIjRBr758aNnj0tcS7qEwdkhAuyIL+3AXO036CF0+p7TOyUH5/z+5EBPgATUkLf
EK5ZuUcUfIt7M1KEALcpzo2x/TVETdBFRraGczQG0xx1NGqxRIh/z9c6pGgLZYZ4uvml7E5Wc0Gz
rCDirjet/YnmUbUer+vet18Y4ui3RV0af47XctxRknVDDMZIqxJdSwYZTlCUqku33jjuPi/iZd1j
VWEEOWdcOz+xsYgZIvX5Zk7QJUYez2bYVUdW7yYw+b4aD8ptEF4ig4a6EXnzM+6jPkovxW1YMuhV
AGbxnDhwCvtqxmOhrjuYIapyXhFjBx99KxHrflUhdCIlRG48ti60SfX54KuQg3uowB8OHf/kIWH+
NMGo0RKgQODoG28TuC8SlioUc5QXUV/fz1BXdGZoDVnJErc5I/jfLracDaipQB95Wa0E9gPqMVy9
HWLNicq9U0QKiA6L9MsKv3aSReyXewyLYFMVKZS7YJ9GKK1j7967dHvPu7D8Bh4rxn/WcxuTFPaO
3NZgUUOwzqJ1TOsnpcLyybwAYxYhalNVYN0BQzbC6UQzDU+aWV4wPyDDNDqoLj/0T13uwC6ZvZR+
6DcgGqDBpu8dDZs3tA5XT/kdrGLgE1Aj3qGnSejDFJV1qD52w4OexJAhD8d2X/anUYt9/l20EdH2
PDTvwKH/aPipmp2E109Gn/TFEtTdSb+TgR8BVA/8r/wTwSKWMIENPIsTJYfx3DwycdT2XwB+g25+
nfYLux3Jzk1avrdhMUQeuuGCET3RJeryMeamGSHEsVlmfi1fkL82QXvEyg+YVDYWmHH3lrFGVSzv
pzP/JsqwfzKqvQdIGQocFaOfqidH3PoD+kc8GByS8NuhecXPxx7cxq09rMuAgm4fodcN5Ng8XpY3
jUVCXTAe0WUyfF4z/TPFl/IFWMmbUe2mcELyjrV8hhgDCaqT5stn0RKuw50hQt5ccO1KYUBG7Avd
L5oSkxB/CQjREicMroJG1N0uaaNnvftmPVEo7kOcEhOComPBgBlV3FnbiK7NUGkJBv66nhrQlMDM
xUmbPhnmg6UlMAaKfEHZEYzyHSN56PfEQEHhSIvTJmmE7leEtpXgoIRSRjQHb8jA2EMrNTV4fY+d
ePDFpzS/0S5MfQ4e/b7t97rEEh+B2yc4ZVkdtf5jyOF9ejA57k2oeshxQnA/sQFl8dSYQVCS72Z+
M0GLginPu9tadSFsRde86jrWM2lviDh596uRdSNYyuiRmbUB5rfRKCAr+wm5OChfOAXWn31uAr99
Goa46BGIRZh7wALtoMecrBMPpdc9NHkoW396RqDA6dnL9cZ/8y7oYdLv0K5T+A5y9GUMziW9s1P1
iRnsGAHME6YJzMLc70C7cXfcv8xW/G7emqkAGRSi5gCMHg7riT10h5tO2RRvths29hVDCddIjUx+
wq4uSIpUjB+tWfNl40OMWzk2T8CZVAJCEAqreNLCfxc0JPfa9x5A3RumylAG6lNPRCyCod+Busva
s0qse+finsBlwjgpZWoCMOCxmWEQ4k6WTL2MAT2jDYC7AcWAEPBFGhEotPlFJRAiFg+wnOURHdcE
E1rLlY+4BQt/bLshFhLA4PWWRCUMSwp9wvrAlC6YazKqPbjFfAcOabp5DquIprgMxWY1mycYSxkh
uZdQHEFrAK+Vx1D+lkfn4tXwpBj12qOFgfSlvUHjibUHpgydBRiHXBwjsoqY730XcWnAq7dX6147
fV/yWP9E00Fk3SFrjDCTMB2301fPQFJgdu1yv+aY+SG+ham+Xt7kqeaG7dEV4bv7FqP1tUf3dgzm
F0gI39xbuD/0o5uigej7/ImdFAWvfvMikE7WLBmDBn4Yjl1HR2+e0IpgHYxMe5ygvw8wNszmBssd
Bd6lciM4s/V2RY9iaOFeoW0M+RGJPYZDH0Dim5loLoSS9X575FD/fMfIg7twwzwYs+4I/+Vd0Ev+
LXpzhScekjWsj+4tx/ngD9Jn9w1p2FHgxGCs4c9hFMxUv2gn7dHI0En491w9LeEnGsG5X0L0C5rJ
PqHFsYvnx2Nh8MOFTtk2T+2DgMAaD2ncwr3YTmS3T+yJ3KMb2yPcc37vnsYYI9qEjUr9CiYLbeWe
4P3sW8wyfsRpq3faHAj6LyRFrKkdrrimcGVeIBRuevYxZjBYkJPilzCVwFkTWNHh5RU/RoyComjg
8wNMZbGHiK88ouNhfNgTzKCRYeahXnLEk8EGvMC526dXPIX5hqcpoG8FohugcUawDMGHhuT8tR+O
JRzqGzZAPFUIg1o8YNjzvcISIbcSS11gGqFfmsC0Evre2IcBfnI/xlYEK4nBipoPbsBN0cK8j8xb
2H/8atkGqbMkGGbsC7cF549LIBVfdxJK5fxm+MS0zt0UvdKse7hsBa3zCKpY5J+mWCv3iKK0I36p
nN3i3W+j1IqZAWpfgHGipznY8955QbAA3vUNw4JCgYdor7gDxWNN1brcAz+gAF7lI/zmCJvavfUa
6D829Ls2XFx5U6kQlAosQcH3IMAUcXPIIfcDpo9RP/qRBZ7KEIgq5G4fKHnS7lyAgbsFTWwbmfCH
I8CPCVgJxSJGUEtCEDc5B0ZLKHKRwu9HN0FRqwMbfLjpe+jyHgTKB4x4MWi49undu0eSHoDMBtOw
bEYO0hIfq7qcC/fxRnUvDU8ZpEhvkC6uOtCAsNAgptHasLTDehz3br4et8Y3mmuIlpTz/TPjQBYT
hE0ihlv1pgO5J8bR4ReYKBewxPy5ZIYCgrGBACJEReQV7nTGaeayCq0KhEh4taWL86T1T6J9sk+O
nwl0IgoiRprnSdOcQQuypm0YeO0JIlFgw+FjMUC24p1pnyh1g8hcn1PSnlCcF4iIrYMV6Wbcwvgj
ckX/3BUnu41NfqD8u4dc/wmu1X38f+yd2Zaj2pJlv4gc9M1jgRDqXd43Lwx3jwj6vufrc4Kfczwy
Mu+tyvd6IRAgpJDDxrbZWtNiZpRcwIGrcJ8GG0o/xDTLBUY12+bD7z+5ZnmcE2dz7Wa70doM11rd
Nq/95PhE/rh5RS/VttXL1O3FvQ+ly+66XaxuR3XLMzDPj6F5aXl5O5oXCWcmwCNroyuu53kMcm19
JzzW9ZYrrXhhvOIKGDFGkdOGBmCdM8KhAKnvGR0CgiPk3s7MKMCwMjkzCTB5T1GQGcbikXXEH2bk
KaIriA9Df+QLM+Pg2vIwwTfMd3i8ErvZcmmbD3mMRdohSOeJ0XQ76YLhhtggJU4hEB54QDnKeZx2
crDJTs3n2PxCRKoLt1T3co0fs0Wf/iC9VRtuSsPzQwZj5hvH1k5MQmMGZPWgqDOEK2GTiuO1IiON
W29nfFi1xIQ/fK0QEcfvQW+rTGUi6z6ND1r7lHi8MWCKCvflbq4BHTrmPnsriz02FVXbxLUbdsj4
nMyJ0uOc3ES3aD+d0dW4uHYEtrXLBYh0mcnTSSQgUc7NK+5CrmsepESt7R2WXcxquoNlTbTLi2k3
n9xyRexyE8cGJA3OjTkLQsDieyWQszZ5vifzNdrWM/mmiXw8ZgayQ5/tLx5TxtHK3ZZn3ZnBhD9u
qHptckbzGQjA0pzsPJxJPlLsbG7FCHnxG8Xd6kClhepJuBVJIBK6oKudA+AOrqq7oTOhEqEkNpCu
1fcYzVAcQSGrKdReTOUqvlZgXqzNyK2c2X33w7RC+1oJXqhuM4F07A8zvLYivrqngUq3doiFl4TL
BgW2chaqI1smZt5PBYSWy4RQC8ILI39jR+PLqMkIyZxmI3ZuY/3UdUah105zJCSJxQHgD9aOFgRM
vhVR83W3bXhjie8U1Pmv6JFX5ruA6Bk1Y+Hq4jZxzIc7y2m24WUNTGRmbXbwZl24cYw7S/Oyn8Hj
dOWBZ81U6I6qeIzJ7MpYnoNdTyKAp24mRHaXn2KFMMTDH/sjIEl/16mb5JjzGLTzZ6HbWpntP/g7
Jt1jt+1CvO2Fnh7EGPSI0C4KwlvtriExrG7iysta7qRWtJvqDY0XSeMeUWIbMHMKN4T3AkbD2tHu
/FsMJMoPTP/Zk/+mCgwZoDtMO74PzuR3tTurC+zywywprO3LygOaJ95je1P6DcOY9OafrLu2kpyi
NVHGuv0ujgeeivyZ1X4feaZ88lvGF9wikc2lgO+FUFWwU2VXGSetvdQU2uvj1N9G2jUYHub0Re3d
Ipy8MHxV+AJkdG2Mq5mKG1FHdHCS0OzdpJ+zsulu89fhrUqZym94AjNKHkeb+esJByOu2ENz4qks
w3Rq7fqDf8Ob9EZ+bK8UYhrLSTKbZLTe31j9BdmDD5ZmcEbGi9gVzpm8iVq3ItOG8OCdEQMtbSxC
lrIrUrSNk8tu42incq9704HfboBf5L/N2/GkQTqxVbc9BTjYzR6Jux28m9452M0PCWJ45pYhBAl+
kX7fGJtAf0O9sKlA2hiHXVwSKzPfc+bwvRHMq2hwT5V71SnerK20ZczkYe5WABU25ll/JMniovpG
YqFqzDAOMlftc9tvQdvkVNpJ3FFHtbZibJfMr3Yh3AbYFhtdsBHYRph1t8kxIKC3boTjccr2lDH0
2+BYecGj3O2qeJN4SbzRSMzdMJqqr8l5PGpAFHdZ4io7ZZPdWWJthyeQMcBb0EwetRtpQ8abUQF1
6W48FejIg3cAVCKXj1O/5Puc4s/Gf63g+JAB8Ark6ofSU0/dHlpOdb33L9omPBk3AikF27gBmnWE
DTHeR7tOcEOiUIwJv0amdzfAqMaHyE23+uAE84v+Grx1j624EcNDvKkeVX7xHd+4ceL5JKJHgHcz
2jxWn6U7LWBlAosnHwuM/M09f+jGMRk9bKwDOVrZLaWtQdjVBUoMgi2vOC8GYMbEwrEY8y8A3OQ9
sJqX+JlRVHylQob3n19Z2Ucx4/exUNFh2FXvdtVbGT3o0Ya7WLqr1Cvec8nAw7U3pV9EXWa9I0YQ
630cOTlRd5bhXK4V0X5l6sTjjwhB6JdJTFYg+qhHR6AkvPxbaC2/eMrdfDLd/DC7i+V9Xzt1wph5
DHF7kFfhuwT7TFeYztuz7uDpPw0vBhIEYlrzOTtFHnhPp4smr35Go1AEroolVrQDtxSOFLOYVVHS
odRmIgxCSG53t/gIprNsQWVzCtwauJ1yd2z3ebeTAXIY3oDxQI0fCTeZoU8viQwmyCXUL13Dus7S
Lal+cZ8vc3aUJG7EhxQ2z3+yGcJ52r5zFcj4gHkKeJRtpvgNv1HqtG54CXfDD0p/zJpyG1DQSN3n
Me2Zexpu+2xh37QtO3rqjG2Q79RzYfuvy+gdPLaUhmxlO74kv6Ln7gM/YkH6fSN9amRPNuBAJtu3
HB8rZXNKprfmV1qWkEIp6RGrntHFZyDWbvHGg6ODxkKKzs5PUrWhLE4BSsaTyzBDGiV0MWPvKTOh
DyJ9gAKICIFRHkVHKWzil/I+TJzGwyuq7cw9Qf79XB3AttyBGpVi5JzvxW0d2jiNdMxUVOLmjXUJ
b1TwGfkufTZ5Vg2YXh0L4MKPOJdc2KJmd2og+OL/2eRIHg/Ra7cRyBQpy+wlfOolr5PBKTjxnYCM
iemzVb2WT6RUP9v4lkhL8DL12rXIKy9WcZAaUsIlZaZ5x9CRHKweNkXs9PvhIj2br51ge5XH9P7E
Lals+/v2WX8NGUUpiW+LAEvxtsN4HMTXBJ1mqnlIBbqf/ALMAn9lF7n4qeHOatWTcjcSTzxiEZD7
MwQb5r2BO3OJFLa0RWvu+LVLkaCgvPxcfpQfxad11g41M3vyGjfIBVALKNV9yg3djU5vjy6hys8Y
d3NEtH21LsqRqyPaof/GgX8zlregzKJDexClX/6p/Ygey+fSXaKyG/8hV3ZBexMAsFjQI8lG939W
jcrdsgwGPJLSCIPxoxm19k+wbrEz74IjqQHDlQ1XcFUGN5sIgAF4F3n9B7w8u+f24awhRbfjuGt3
I1oEZ/kdd4wkwS3h7dm6YJV4AMtzSYwXQG3mVlTRpPY24o37O+sSvFGvCrFbiq/iPTm2p3cKQPoy
2j6Fz4RQMX9lPtaAHvpoXlNri8EHUhTDfv9sXLRiQ178RmEkx4BB8tOOtzLzeC87a8/jD5nE7xuO
2Ed/34E3eY4O4wNXIjy+a59XJLSf1OBg3D2o+OHsz8qJHgHVXHzUDY0jXJKDcIENAPbX86/w6eZN
5fWIhp3gLUOyaN8k4a6XUdi/zEfd0Q8EZ2Q3Evm2HfxdMuxb68EohFMrBNdgKQAF2cjcf10dlKUW
VE/EkDCgtsFQKI7YgggblrrP1OEkWBkD2YBjet1mVdGxRMfjJUsJC9VwTil0UXXJNSnJeB4mlPt/
78mWte+XatCjexAfWhHGZLsU4db3r4v10FaNOdOUaCFqy4px4L++HwuCtA+GQyRS2GkFvfpaBMvL
dZtfDoTooam9g1gmbc502OjC3w79453rObSCWtH32YraL7Zp0tzTtg3xXx0C3BR3fkW1aF2ACeUz
1lWNgr3krqvQwhrJNcQclMEYHr8P7//5mt/brACo09cp1o3rMcBO4FdNwfb7uHX798uvtTALReeP
PYka4htoeDR97zCVlg9ZXxcDcZlUltZmPcVvH7/+t1GEwoURJm6rJiCA5J7OSoClKKNIfi053CjH
8VJaJPSqDKN/tdM0I9xS2Rc9WanOQUbNK4rJXc3Kg5RAqFCG+0aydl3J9C9R1L3Qt9qmQz5R61B9
Wh7temjeRYHwYSbtuVHlN8tovSlHR9niVa0FC12t8hwq9eDQcsCxBAvBiEr+ZxLUxEHLC+DUilGk
x6bXZ5JExhivT99LtD1AVpD4hrVTNGSyYfKcDjFm10bbt1ONBk98KFetT9JjjVXHR8WSGAWL+H4Y
5mPmE56JlZv30yaWdnJsuaNKbFkl1zh7CWCnqotlj8mbZlp7oRkJFQFshENab60aWlMY3YRNtlUl
g7FLCa7zO2bhgwFa1MbBd1Cz+hGE8Luoz7e5lmz94GOApt0oOfNmBhxLvpnrvHDQqJhUSTXc5bjY
jE4iATqT1MH5MyIXdUYzvyI1C5yiLnG1J6gjmQFQfeUpolmvQYBYr1RJ6GDqEM5hehl84yfCeXmT
lPIPlCRnMTBeggQJq9zN3ph8StIhGNLPfMAROuSL6Ths0K92v8Lc/KCMnB87Uem9QpxDL4yibSns
5gppoqYxnW5B1fht/mxMMbVy6VBX0wExyT7LqLPM/mmM5Lum7q/TJNvRUKOOyg+A688xJIhQbLdZ
mzj1oBOLMdz7NapGVX7E592bD7q6gEMN2e202ZN08xiQ82y1N36mjwbRn2SlN5Icf6hEW+lojfYs
Ba6Mkbwk65Hxmymx9LOMu48mEHGdz5gDRZ7xNSIXfrFJN06tIYHxqrXwGM4maCUIVBPSWduqFH1T
jrcVONzPOaFc5Gt3QBVesrImD2p1ZFOVFJ1R/lMKcujlnXAcMK2MapHvksoAXEsaTOuYU6lLnZrA
Mo6FaR9W8Y8CKIsMhTTIhsfS5Ok6tZg+874Z930Sn0b0QJtGGzcNBCU7E9PyEjXi61zKyaaSTWED
qK8Bf/k0dhKUjGx+S/SZIUWW0Mo09QYZgAC0aHhlrk/1KXCkFOUl5uytpag/uZJcSWqf/MF8xxt0
41OVng2kGrM4Po5jfwQu79Z6hXK3z3A5i+fJCO6NMD9kktKSsSL9AZrmbnyqMxI6KZCYfUwts5Rb
gKyR+qjAabQrTX6vPkXF+lUlWb9PCn6usYKRY0xH2tL7ICY4uTVNPLx6/9hqERyVapzdUDtIoQDj
1d+i8PUviF+PVtz+lAbgHj6Th7TUgZjw35xl1LdTFZznXnvXcbA5Y0EcTUVszqwK+hRsMGMqfsRT
5kKE724SsTCdZL4gfr6RKtBbEvCPrRr4v3xliE9D90I/QYqNwBawm2JHV6huh5NkokaHU5GCUTdg
JlkDT3HTvK1hAzo9MJO8/4UH8R61M2b4gGmh70cjPur4qOvNc9Qxu8jkoYWZCAFjoq3kJjWrxC2f
gClrXqvNl1IQnkLuTX5d7SUCGbKVBDIykbg3g4lapR45XRe/TYP03IfIv+S6DTxRYMYchRrmhEkh
PTSFjt8Me6XRz5opHfVIbpjRiJcsTIlUh+Ba/Ozr8offUufRKEBmYFlmcVOpeJNCI3AM2Xc60BWu
3Kfk2uAzMrpRcfGn6GCZ3VuBGxKQMWlPgbFnV6eLiXCMrmFavWll81jlw4Xf/DJD6KkIaMcupmoq
iM+BSdIrsR78obpikvaEssTGCg8JcIS2qWEn2H4W/VLHe6UYVSxCOuaIIrzKqpIgDU7JyAOtimnh
Z8soTB1B61F06aINywbUX59+CgUIKR+OsaqT3qpSPIBq8pEweDutEn6Y9RzvkQaPR7Cdh4nxO63w
IZaYeBGFw9Zr75su+tVG8nSVWq5+bOFYDaEVIq3mDpyTYpuZIJSitIvduKlekrEcnKbNb5SrQiZE
wN4ZZD+x+svOD12lXFCFr2n7QWOXhRkIJ66YIA1I2ewi1D/I2a3g15dgrJoL6upFVUpCXSomZjZ+
vfOHlGpNmz0JYfehyUq5MeSl1LXk6tR602eAxIYCdinQ2kdgug3RqXWD7FMG9hgyhU3I1yNgl138
rgdhNAxPLFTKwIlgD/COcYCQBDHR9o5lcVVyal9IcXO8ncOzOFoTbU7MfV34gMJGuUFTrT2LtUjE
LoLzLbuWREidPIiz/Fn0oVs03cEKnTEgWVtqRE+gOh1DosVCPOnaSYnJpLfMPkMyYm6RQVHt/bTf
52ohOQPQCuUgdCdDAQStiJQZAh9reTmmOynR/HNAytHKEH1Cbvy0UrJTYkPKKMtI0fYk9BPzAuHR
34R9Z/FtqZPk+TgR6Ugk2sv8rmsq+CuqOMPFIgVgygfRnxkQo3HcRD7UkVqK8ey2JEa68lNK9C/7
8v+3lP1fum3RYAgf9792lP2fOpoxsv/d/mxpXvX1lr8MZZJo/YeoivTtNI3FiLn4uf4ylEmS+h+0
IoTTYkiyaYk61s2/2mzhGhMRFIKFMVXspYZFe6y/DWUSjQwXvz7FIUmzpP+Vn4zeoH+40kXL1CAk
QACQRb4Qst//6vPNKqNpxkQfTqaSdm5UtciplgVMzPkAf3M+yAtVJi8XVd0iQEOMzEK0/l5bXkZz
+gzlHL91C1vOXnkwPvzrLzIM2tGsAXLcLkrBbplrrWvrYlhertsMdLBLwwKOEaqkg9cc7sUxjmnB
MD3QuyaYHWtR6olgiesXEbGcHLb+Nl6ket8LqWmWsvqyMZstVns1e1bl2XC7RX9IvZHpnrEknfVA
YKlVOoo3mE0bdZHerQu5akekF4sGUv1elVPrM0oYRoImR6G07u77efjryDjLp9lJaVixQcGIx1uO
KTSuv5g5pRXZ9cCFjtoTkC2/4tduYodjkx9GcTtkeXnQFolvq/fl4fsloxAV6VwIFzyvnRRte8jn
RKNStqwGw8ysfF1dF4IltQdzrFTR8XOSKTMDG/os/uffC0lf/vsBPb1RdC8/vwYxFuFFaWw6CY1i
WOqojfsYobHZRGhF6XxAJmndvB7wfdRQy0/aoAhI9OCpTRV4q4kLQ8mz5rCuSf+sET3UovPHbjEa
fYniYpxthVF68M2uOWBD4kdaD1xfy/3yQ/626/vsv50zV5afFjMAubTF5ffHp5dfu5cvt36l9Rxf
n7Sufn/P9Y1Zieacay0REvkASlf6WhPUVgbblSLTWFfX3euimtM3UCM+mTHe8b3I/nmpMcvY5RTS
1p3f27+P1ZqF51Z6q6j7S/jdACZHCLOKwNfN34tVDv61f934P77+7VTralQN8TbRlIfvt6xrX+f5
8xS/fe5/W42tHwp9LPZ/fsJvZ0r1SbelRd/927t/2/9vvvxvb/ht9ftL//bW/3H/euSfX+3PIyM9
hgmaKltDSwpHNrn9vy/vde1fbvu6L/7cDWIp3/2xUSi4mdZbZ4I6Njt/fELZFDUV6XmRZKv1qHsy
Q9r3e76P/uO06w4m39gItL05M2zAoqIEuaxJOUPJ98s/thUqBnVbXw78b6vroeuudW1drCdaT/n9
UoOVhHBlOUe2nm5d1Qa09uSc/92nrweui/VjNBwLAvbj7bpJTiq9f1lX+zjs6c3SzBIKVsNTFlG6
rpnlEvMiw4+7tDqsG9eFibh2dr52rUetW6GjkME25qqhmLmIHlsh7gFxcqpZjPX5fl0VNdjQN7+d
RoYsSzYbeleWBPRj+TqXoKh2fKzryN8mkI1gnUpnS1hSJfr4EdXqqz9T28mYguchrJSxpmCA39qp
W/iGffpjGqicY8NwM6GhT1MJYWWgpoudtHRTGlLYOKs6JjJG8KnMfQ9MZJztIZGWnHZluL99y6//
xqSi0pgi8nqr/r5fxnGwtH/J8f/ltmZ9BP+zWN+xvvfrHcsJ/nhpNSF69j9O/f9wGrAbHd4zk/ob
j1ySdTxz1lN/ra5b19OY63P/33+TTIwOYTwV3u/fphmLbQlFqVyfZN+mgnVtdRZ8b/vzmO/d38d8
bysrnZrm9+tv18L3NnT9PD/Xd3+f4n/3Metpv8/4fZp1mxUnr7TWIMNEtfQwLo8ueXmarmvrtvUl
T/CrFIvT9nt7HzZUk9ZDvlbXXfH6XF3f88cZ15fZ+oRcd38dub6JTh1/ffbX/u/XX+cMabUyCYug
V4LZRH4ein+pHSUMTqOAmGjOTsVChJYyoN1jBw+6EQfAQUSkS7OKTWHS+2Mmp+Gkql7Sx638SEA5
bczJipBUla2rh8ZoB1pieXWG1sayCty2iPlKsQdrbL7R1SbZlBEI1zddoN1nggZnMCuZHn34cVV8
67kCZUxcFApN9RljrNv0RBhupFxMPZiv+DW8phzNQ1IzW00j7ISGoKIKal7SSPiMM3oDTRIMkgIw
XzCIphNjPQq058bKLQ/dluVqg+FoSQhqEVNiiq+SvAPiFMTMTRV+Jj724mmA7tNAStb8wSUFvM3K
sXH7MR22uaHucLldF/pXki/NOenTgBNRPzFFoFfeQCqnSZL3iWQLorkkPy6cx4UteEhl8TlTkvGS
RSXFtcYtiN03ZAPv+6GI91q1tYC64LWoLDezBFRi7ZQ4/RDd4QIitRbg7X7v8wKHVFeE/CUBHKiw
IU/RML8UafRuAAV3peFVbO67oLxWCAYCKAMZpCUseoxzWujNNUXPcoL7lURiQkZ5oZH7JFyMmbzV
Ld3ndpXecfXKC2eqpdVtZxZvxQCSj3wKHQ8LKmhTqNzK6El6Szlkftg/plT5TBo3karU6bRTvWoa
nUo6E8DcdBvQSyuWyyPCh19lJi0zBjgQWlnRqXAo263UApOiWxASqzyMlow5KPapPudTchhaBtVK
pHmW2lBF7Sx0lhmeV6OyPmOpgDPWyOZpUjI6D1XBBohvtA8N+bUPb/26pkMBJiOnUmlTUJatJ/mi
pwaa4SK1TnNify0qtx0lAeq4w34czNc8lOObvivnW9TI9yK9BTxjabSnNcJPIaQkA+l54akV1lx4
NajIFNy908wkZNAeFPk20JC/jBYQ5lYjUS/12E3KcLbVvIZcaFKFyFVlG+Zps69iCmkRTVM2+NgA
3Fb9BouEsfHxpAxaVu0Uq30Nku5XmU/jRqla5AHJTS8imJ2mRrvRpCPGzp7Gb5dSafWjCSgTelbk
jOUPQQ9Idlopti7q3BW0G6ftpIPVlL9y5Alah3ykLLkc3LDG4qHOUelZybWKezqK1eiy9SZmvhWC
1IBKYUE/iqJNU/CIpj0hsh89o11H0HPzzNJdOQ+NrUo658GxiGXhtZ3HW71FL9FEZNI7uTus75jK
EFuBOJ3zornmflC+mlq6i6T52BoGgn3xuUkQwS5Y9CaObzuifbtsUvOoS2iQfZNqqNhlVwvGSVVM
0pFULMz1ismaGkifo1anrj+gbdCCqbyOOYIz8kqkDC1xU5rK0uivuy25q9BCZD1P+yJEihpl1yni
L6HCd8FxYj7SjYhneC0GdMkA6WoogeRVmvoA5xMwUNzeU3U0d/PMnDWKydvXVLGlQmNCRghdJUFz
Fs1DFoaaB4n/CiWY2hkNKNyi0B5DAb1ZPZN/BlYBJZA6ckfHoTaoSWWbIOHi/h0TaGOPQx7YDTe+
A8G72CoxVjAZs5bge50WjFs5gVDFhfoodI1ha62invyqj3FIvykEI7pCtUo1ytQRzILRreYEUV9r
bkBBvKEVlWQeE67G/UqF1Gisu6AAtRqDStilz4VI765haWLCN9soanOuBgtLTN+SCgtp6DHnZO5E
CWZM26MxjIddyR+XSn/4c+79n2DazlE/70Da3Pt5dW38UvPM1jqmQoWsVxIQWwowE8aiRSMncFH4
BfoY0BQeMJj7HmgmHS8w7tOMymUonK5D3CBhiwDCgzO2wzBNti2qFtQEKsQmA/46ABlMOrMXpIi6
qvHiK/oL7cokh6Iv1UXq40Uxv24o+N1VRvnE3QfCoe7QmoAQRbqOrspCtjuozEeTiNrYHGBvxuJL
+wq81TCmaAr4iO+19zrlXSokmirSEsORKnTNJJ7uR99KNkZPHnJqw30ftwboax2CtvQgdYRlrdWf
RO3NSv3cgyC8s1rwAZm/gOLq7F7xFx5DnQSOkCeVE4qpp1utRuHB6XtTPnY3elVR7OEG405TvCqO
8O9gXaimEulaZh3lCZ8hTCPTDfTbnu7oaG25JwcfeXVeCTK6/qvZYX0fMaxUBtceDcVMHF7JPmmf
a6Ioh0ej6DPctW3yxgSB1lM9EsLWQnrgL20g9DLZqIlSe20dRy6R9L5GpdDJU3NNzAghjxrfJoEG
imhh8k6TeowKkD7ceJsuMEQkdOiv1Cg+K7NXzK3lgMjBPmio3tT7T7M+FYAeraeJyiIaJditKUKi
dvLf60479kDZNrRGJr+V6D+zmg4QxjjhNc3RAvnMBOygpBncCBQ18aPaTY2jjE/fVivfstvRooMa
UHXU40gNBV1+rcyOKm+dBdRV2FSXormbDJANY168klHL9nNPRNTp0Rb4wePYT1tdyh7zmWoBtvhd
GvAXNhqAEKE1nypTbZmtNw95p9a0c4I+bSnhhWonao9JS+wKmAYdi3N8AgMa7Ty+qe/EVh4vJnxH
IwYSXXBvGIk/bBlI2k3bv/ddhIpQJWms+1fFSAMeNzhZ1UTE7t3mLviHA423pl3UqYnXxNGTn8Xp
YY4FGNjqh9qPW7AZwUE0w+XKwJ4oi/UWOPelACPhqRHtRvQJMAe/dCkhkcwNJkslI9/QopNtBzen
I5WtmNEPOA2xM6kECk1EP4pWVGFCFiVeE4HaiNyXXhfnDyYJoo7x+KDTCyJspOGcx5TYfE3uXHXI
L11IF5RAWdhEIsAdIocK5NoGp/PVUhCJBtSl01YubzRdfpJr8Vj43qgD5dCVhIiVblWbjrJWldx3
iXTiIP5syu2oSagps+AUyf1HOfBRYmyijkyww2jGoe59Wh7I4R1meBQGcbsd4vBHMj7pA9o1efyV
DsLkVIYg04Jd2jf5MDqKmhi0g8w6N9Mb1Ma/lIkBRKwwhMmG+ohM2aBwEKL+NelbY6IfqwyUVzTR
sZD4CtRsktzfV4TQYk1H65Lqpy6qzQ4GXmrQ58IQlH234pBQO/KJztzVlASktNmolSLuKwPvR6Gi
wtRMN5Po7arn8R3woM/OiLgAJFSKtBZuQ4RLcSfURD7dsQp1nYyvfqzKXZ5O0d5SqPbSl1cbpGNr
zehExMpJY5q6yLQHtIpS8Zg+OLL6NhSVctNIy9CZ5omnU6jIuv4zFwcGE2CjVeJv6FHxgCG8ZFrn
FU3pTQG6QH6WO2C35kbIy3OgwAYcMozUYn4PdeRH0KDrAYKAJjh8SWMLuf4YyjA9KzpBIj8Ns9Gd
K2RccAvCI/DbS0IaepwFytfSSx2FqPDIM7hxUp54DhJu6bSrNDGVdIWFEJBAoVQBOqlKo3pVBURb
a/CsQaHdBOJb305vVO22gdLRiU4p7iCiRx7NXVDMagG0rnnawAkvGfNmA454PLtiL9/Een1NqR5u
ASPtu8SIz2XcX7ToR23Kl3qQ9WclN4AUHUqBeHtMyHXP8c9pVrDN99ASVUsLXVObuUYRCQoGmCgz
hWDWoskdTD90wgJpRYWEsqDdbQ8+kcjkVqK7uRP78kUoOUfRolII/ILGxALCzj723VZCB5kPMZ09
xOQYtV3gGfWMZWc6+3Uobulz8hyiL/ByOhdC8AFMTr7isS2OcIeoaFZcYJbUaZt0IN0xIulqEjy1
U/QgBkB7c3/4BRLkZFi9tJemni5Bj6Tjk+3QTL+GbFSetLDqnEQol8ByVNxBQrlGCb4749qQZGsX
qP5RgM5ftv3sWp2IrgeRtTV8WAC5zmSOtpGmqDA4mnOTRJVDvXMfkBXekaN/RxE14RKYNfq6YSLy
Zw/m1c/SpDa3GDnE6LOXE7qoqcj4cyui1c3Q7cO0/VFnvrWtRtqJTVDlKznaSDQXdUrD+tSFjA53
OANrlIVG46n4dE0Lk3HjB7dmnTwVsg/53XxUmx72PZNkWzGmh9qv+Kt2j1IwcjI6lWPJSy49wlFG
6ciB7HAwa3pbyMVTocrvYUFH1MIAINmnzoRstUwAsdGepwHSRZf5XqZtZG3xJxPg87WJcBVjzb+W
c5VeKx9/rGWA6l02DcjF6zFNzl/bJCMo6WUzZPvvdwUy7QeyGjpeuZxp3dHPyns7G9iRwaBQXL9v
qvsmVYfrIA1ea9SyzUQ1RECUoDzU45gvEjwCXArol0QUG1ed4fY9jRXH6AgVwY5IEVx62kzctsti
Sv1bJFFmnhVHIxi067ogHYngFJ/YVi6Mv7bl+lR5Mx1BaPv897ZuNuHeqxG0PGjqhan5N9my6LgY
S6O6clPIDPltvUW5Il/nZUFqttyZk4GfeHnZtKFyjWsjuhm65mvT9/ZGV58jwt/DuskUKvmaluMM
JK8p3HXbulBkX6azC5rw9ZDfdqCaVghfvrdoMopn+r/m+/WD1x1+SFHeahXcnjXMmn++VZSI+VHT
p/t1k5aV0cUw6C0QhPEtucLCSKZrK0nR7VCNv0YY3PtBUs7iFKencdTU67owZ+4ryGna9ntbSjta
z28UHNyiEONJIe1yWqhziZZo12hZrAd3kU45x0/cCegoHGQz5I+aBjpemdL0vl7XgLIh3KSqU677
w1KTiYzGK+z3m9liDKHRMmRtcCdXy0qEGy06BssLhenN14Kp1WsH6+4w0dYXY0dA9X+kVZT7fdyY
9NYunSnYrycyxEI/Bll0zcqsu5R0sPu6ouYSx9EYghdLs+amIPq6VeHY3cpxcV/6wXhcD1sXelUg
LTDzcre+XI+VzLyledMguuu71m3yJGPyLZJz2o30HQAjd01zxboGCV9YUbq3wK+t67pdNrKehpFo
ZdAR8v9YDvO7aV8aMv1bl3cyC7yKkaSQtuH6KyYAEkJg6deqLIz/ZO9M1hs3mnR9K30BB/+DOYGt
RIqiSIoSVRpKGzw1GfM84+r7RVIWVLLb7t6fDYyITKCqTBLIjPiGuyILyrUWOBNQ0UncyQGtieqt
WiCeKEM54MeqeQse5NKI0Cdi4R80VzVCAWiejKzcOmu/zA3KEqZWXItNopfRlTNG8BUVL7gvMssB
1zVCwxAe4l0CB8Irw6X6VpdleN/OB7Opmy01JRBtw6CeBef/P4rgjCL4kbdZU42nXz42Sh8hAdJ7
4H8GETyikvTr5389NN+aX/VfrntDEtj2f5CYNXATMF2dkjaN/DOQQBP6f0zXFK4NlMnVkYZ9xxEI
wAIWKoy2oWPRyxVvIALN+Y9rgE5zXU0XGBTo4v+kSqv9LkprooWr6Sp4L0NHTAirhU/K3IkGAlLr
Y+tXaeQHK1ONx6FM9BVVKnejdbb+2JtYzadT5W7kqMry9jyq4yhxHk0Sarz/47XyVnLy312rud9C
xNJXfleUO3lAGgxx9CV2B3Qj2du9DcsBmYv8iXLWeaJS720aLyw7pgof0D8PSeF+DEMzxa84vnZL
18A3JYH8bLvsseewHDN1jUau2Oh2aT7rovkZZ01/9CmgaHR/cgF4MQZeDtCsRD1Uc6HPDFcWwEDo
ZaqYTNYmk7cbR97j8swuXG9HYYtFyhLHHjZNHR4u8ahSqRLeiLaHwc8cdyZtNySaoBxjgp2TcWC3
RyX31O8sI6LrEXHbfTQFkNLnQ+ANrDxVPIs+DchQHuyQDUeMjl6NUv2897h2fSSK5FgyIAnnBwMa
Yf7YYecF5TgCI3vlFx7k4/lsGgYIPi7kgkJjlW/UT65aKndNkgO/VwI0JYouv6Umn996uIXdeqIE
j1tkc82g96mmmKmdrorSxzCpaW7xBJpu/UIxH7QcAjugS/+qGirrIfCL/uDP+L2U5Tg1JQvr3Tii
YxKggWXVp1ZNmhP/ju46C8PwnJMD829lNuL0tzK0J90//dNF8kaJ1V0bVZ5v+8GARWGF7bjrsV38
cJC5QsfeaBmQuc4sHt8+c8e4HaPu2tT6BBv2MHjwPMVCBNHWLitcAB4GdPXRLqqHVQT0csMm3dhp
GuXPQvTdtaOV4S2Sfzbb6ik/6QM1SUuJg+c4wYSmH9xuV2Slusr1IbmM+jpigcpZ8n5W43Z2zi1n
wtD1ayrJAEdB819qIrM2buCB+ZRxn3XWxk9dSKjaiL7TFFD8qPvgQQwohk4VwHp/UJ1TUaMb0Slp
9DMYevQfg/S18VB2oGcUHiwsd/a+AefUoxhzlbfA+lLe1khSqCrqMS70hYL18G0wBvkthEbkQuZD
KfrZY6xClnAeqJwR3qQcVgLY5k5Z/BDtAAk2edUjXOYwtCyVmzlE0n3GwohJuTHa/JWfJ/+g9xA3
vOq+nraaMaVwgBsAemZsarsoS5AjbADXrI0emSWZPI9HtfbdLtApFKkVwj1VYE13Ckh+S/mhNOlw
QC3WuE0H99KJRDI9dQldObUM/Zme6sOJ1lA0m1tb452L2eL5kJmIC7pwkZaMPzgXeVlNG4rY492Q
DJfAyrHfEn54j5UYVLKxSn+Ai70eMFN8turqVmTlJp6fI/LAU8/bWfNzRIapfJgsMR/g0ZtoQQsw
hPum09BBxL5gxetmevE9dW/Xuv0T1fEHc7LC59RBBUu1vGifT1V6oP/1NrXLpj31jfz5A57uTcv+
vzJq7HmYNTXwuU++DyaS5ZTfXcs2XdvmhaXOb58f305h5s/T/5/Q0rANYFr8iu0wAf46K9fpM1pL
mZFKDQJprJTm08/x56kf4r+cfr4Wh4b4UmkGE6rWpD62pX8qLVRm0zCMHtEZwGKX3nyOVG8yf8zy
oNmTyTMsRRCHsodMpXoOqUWeOvMVA4Llazlvuez9iiVv6ZPPNuJ/92eUWXUAs5w9jOxAL+oOud5Q
r6o9GFpouHZTfPOpgfiD4T/RBEQsjQ7dlV85xTfEANAf/VaneX3VhLmDCXJcP2FHu03p1fRT8zD4
U3an2A2UgaA9+KNoXxDTC64n2zbXsEPal6zD2jGt6uCYWjVoal9AQazgtOJIGSAtVkMdx9Jw32XO
+JDS5xRzvqZqs0ZSmYpWaGXPE1g1mW/dSACzjfSNl8bBq9Yc+3EQL96YKdfA6sy1TPuduW2iInz0
XZToG3OKV17vh68GFOJ/+fY5GAh88Eji2yeEwRPPNBzcR4BzzuMfvn1TZDi1rdrhz0iLDegTvLoi
FO1fweLal/0Ij9MuPOPErpRXeT6+qolrXyp+U2O6MxqnwFeeR36wVxodWWAjXryvDDXew754O5M5
xUnv4mzyrz/l5dyhtYcapSauXYYju7yrjIr/439zO5lT62hTBCgTW2a+Hlo0qGn0Wfu4wl0wzSf/
pbGjo5h/3JZn3ZW2qT7LqXpgvk3toCYsU3ORiJ+5ws6Znuuz7Y0IPRdasKqCBhn6C8VUkDunH9Bv
+UlSETUjAIucqYkZU0lvg7ez30c/z1OG8GqIc674fV7u1NqNXrUmdQNX3Svj9PHgFto2Muxq+ym/
zI29Qt3L0LZQBxpS7zqMkV68WKYs18qclWdHvU+wxJ0vlYMy//my1FVP4Pz61YDSsjcl4xdenjCI
HK16sccmRPzW6b/7RXOYYh+hOnZwF2GotLSQQjSnLLfCjTytoANkj1o0REc9UPXH92hyfeMRt61H
vUujozZH85iMdN5Uy8z/1XXT/Ce832X583z+BBm9jy1/3jy2RO9/M9yHxTbGlRYVhTA4OAVWtmhk
4CcgTP8gc/JsOcRywKdwYAM1Pc/7u8nB4HlnBDv+Jv6v/G/eIwLM9McfMnsnwzAd9ie2ZiLiLz79
kIcAm0HQEMrPMFIfmqly7h0RRRQO0duQv2iWBD/azHDuWfqEB+rTb3mHfP2e7yYkhPNSH+clxI9B
hO6H+TJv+OJH4n0LK/fkNgn8ZH7c2t57/9aez+acOtVonoc2tcegVpk4f6nlsDzIb5s8kxN5O9Iw
NUzuKJPnmzuahzbsFKgULFgUl0k8M7DcDDNeFsVpjjJToBp4i8+hmjmID+LbIKN8Thk0zRE3oRQX
QkdroD57o7VLyqY+9npfXDZhnP4oLVixnj28piyT18sM2/rpWTd159hbYeBX32g2i6wlLox/WQ1Y
v1vWmfOnOG92dd1SddcxPn+KRTvmwIwM56fiJ5huXmCiq6/lxjDHO7XVlS8yiOPr3iqUL1COcghN
37pU7KA5+QdEW1gVvoeFp/IXjnrvPOqGorrHfW+l8r6xplLfG2biX9eFqu+t+cyYc/JM5pbRvEDq
epknz/qwP2nZFO57AbFEmPpw1ZRVfYwn/+0gB/BNGtgU/pmTUyZesnD7GKAONKACOF+nzUl5Gzlb
TnRjasz//M6z//pLEWwOTUeH/IDFjPjECfCtLlRUzEZ/WhnOxGDAtX37frDrkG+qjJvGZHVY0Hps
wvpmSZUZH0wSdgYSK9iw044wb2PUDiIjqA/m2OLMPh9kPoxwMnFHzbz8NCBHB9gETaWH66Z1lWab
Yz+V3Kp5F61CPX3BblrbWrlVH+uhrY94X9bHOZ+b9oh4wzw3jsz4iOnerjM7/XHSc/dOiHBX9YXx
aCAbfzePlViOL2P1HJlm/yXPEyAWulJu676IdvIs6se3M0zH3s6W0eXM70W0gy1Qbf75s9EkIYM/
yKc6DLlk/gE4woF6ZcEBoRxkfvJsDETgJdGoVj9p1041+n+Fe1UFo3IAHnZXKHPBf47OKaFBsquy
FjqS4bg0CmX8Ph7R6b3pRbUdMxorRhpY3WZ08w+3kQPyXqGtm6smh/7nFfR9onxSvlp6dsqLSoN4
vffHRvBf37gb9Kx87b3CpwqfqQ9qMA1rvMC8Q1mo0VYPM6Rf7cA4zNB3wGVR9WAgKX051oH/Ot8x
iAV4kGpven58wt6xwtqvMC7gW6c/TFXdlEM/vuABgTKwIvobLaGVLWckld3fJhFsykZ+Xeev52C2
Kv3Q+Tvbg2u4sJDOvmrfR5aJmFIkK8NHbwaH+freHVDeKofgwSzd4EHv0cMIXQfT+jn3PgO0RrzS
Bu9UzvtHawqyKx3S5KqeQ5kLMWS8Kl3WfkLuOP33OGOnhjArE2VOcaMIGGVUw6hmYLlXKjeumW5e
aAAIoaQgGAJY4Lb1B/bD85nQ0/y2sFAC1EofXf3f8nKGHJyvlFOXi6z5ymq+8v22cobMy2l6OJxv
K1OfLv/9tjXYzH/+tjt/edpjsmc6aBTYdN51LK9+X3w3NlIHI33vH/GYrTRN2GhzTpBmJpVtuq05
6U6GpeVBUa6iaZVPbAQv5PCniZETCLQ/56tLOWmY7yFnLtPlLWUob+kU1jHRjRSCfjPeQvWE2dp4
Cd0HzCnITL0x3sYyLYrIQ3lCRT+Hlzr88PdxqrboDglsniYtHG/Pw2930agiXYAqtNZI6BQVWBoq
Jm2116IcNXd5Kg94Nni71F/LQO3Nav9h8jJtnEcC1XF3WHqERcHtZOp86rUhLyAYildeneSHOkMP
gYYzzUhqbweZkweLysJwIU+dXuwLFcEBO8Dr8JxbJgZu83YHmcOA5N+MjTXzd/9CHnfYPZpsv9j/
84T6i0Wt706R5RaN8j2u4zV9drbFSgXrU8tbvEDmN8vyLnE6F+zLq0yEMNaQ8ZnfM2NqYEIzTW/z
ZU5eOQGkve1+8CSZ77rc6/f7n//QEPMXwUceD2l9j4p9fd+JU6Ca5d15zTAvHNiCLxnfSeO7Itqb
LTBZPpf7uEmsB1fBTqg2c3MDP9RCBNmGXF0COpGjgzZYD/MFsCrq8wVUXLkA8Z+krjOEfimXw1xu
V/xm8msZ+mnZrvREyxGNYBS4/tuorLwvo7K2LkfVefKnazX6jo95Smt4AlTrjXp6F6hBdj4ofvdz
KmJtK1NysHXgvkZ69Ueq1dldAh9vNbi6wb8kzbP2KjLQ1J1XjlFXo62tj9axHNV2J2qrWFt0y18x
80KKIDBepgk3Fr/MN97QQn4uquChK43gQYuHtes3ylGmhnDIWcgWwaq3It5xLaxgtwH6GCghAFMt
d4+l6TpHMZ8Vlo8eOFoC22VgiF3zUCoT2F2mLXl5k7YBjLcMUCtE+klVWEDM3q+7riqpbsSs5iKI
xqpi/2jQJngZO+C5QrPGjV0U44vX5ke7dfpTHAT/8iAU9HB+27xQFVNNUzUtDYtBtjCfamC4sTow
l6fh+1BR6VcvskHBTtQcrAPrtPvcSj2krxrzD6ML3N0Uqd0DZdsaw6oUINAcykNXfLGzqTzJQKer
usLvzQMiygQ8DCw8tKx7GbVe1j10ofdHnJTtTu8UtCDLwjzXucZRWed9j4rYXPo616oSAExXQZeg
afQ+z5BVLLf11sgBrJTkRi7CUpeVclwkMPbnlVb+e+gC/1k1oC9pe1kHPJUeZHFfHoo4vfOh/t/K
yOMjWCeGAP4luwFRZS/zcw1t/44F6o0ZDcZKnqX24HxBCWbfz3UamacXat64DUasjVN8zhswFzZj
BF2911Tf+7eVnDV3xT6u5LCAFiYmQDYyPoZJffP3lxskhbrBjyj/Xo8Y72SeVyFZ2d5Gw4i02JAF
w8HPq+Egz/I4q7eYyd6yn6utGzl5DlNsepHPNk6JmogDWPX0unDdAIZtnx6wZrbXIkuHB94sLojS
MP0mUnyz2wJNlQqYqOhi/acYRxSzVNA91AQPFPEzKlwO3jdsj1flhPH8hY1x6V0G4cUV06ZNPf0i
ADwT/tLpbK6yMUgvEWuq9svBDsJ678yHJddlqHiD/7gQuqutXZZ3DV6A9jZDKiDVB+PZiNBiHQvT
2lqJYjw3trP3dLc4tcnYn3Ca2vEIjJ8KcRRiivf8VUC6vR+cCQGoi6jDmbJOtGs5gAc2HSLdVzFm
nbfNNJ6+4JztbZaNttybL6HcWMt99/tcmZIzbKWYbRybbV344245TF0x7tIkvU5BVF+jl1NgEv0+
5RyLgIaV7U1bkM3mccL9rc1S/OfmSKYa3jo7tRkOMuIZ85bvcjW8GiO1v1xycgo9nFetHVGGo8Zb
fY9AyK2BD9tbIwMWlhSj/zU1MpSwbKyFcuiszxoQWpnPPS/fjkEUranMIZgJOfgitTX3aKaZfa+Z
zaM95+G00610B2+TKSKjiTQGU4/i06CNu27o7YfMyEPgYFey8GTWmgxk/cgMnGAekUEyT/O7D9NQ
ICojN1j/83LRUH9ns8OVn5+NQreFg+yMZdvzT+5DsXYw+gwXs8n4ngb8XmDkO3t5UJwJK94RoNaS
wzlz7C50CuHnOVmSqAj5Icbx51Vy7qdQzrcAb18kKf8kUTYPgTKNNxHMlTt5GEHnmyYrkSVlI3uD
woueXZd6bp6nBYaNL5taO5cyZ0D2A4billdQ9odL2EHpVhtK90tpK+raNgo6unNYTGZ1HTfIhMgw
gt6003K4hzJsHUuDz2EeZARaJf/iW+cLZQaPNAyKI3Hnu+GPSE2zXWpTdG5NZHdlC2ycNyCfcuqc
Q5nn47wlp1h0rs+9tk/XtYYz7qxeR15a8b+2MaYZddcpa4CzvFJGHwTqpGJUZcWo1YHcU7XW/vn7
1Fjw9jHnqVbZYdMxDD3KlyBlPYjtt/AQgttSpZyrqmAgoVzgnFkihClHZdzjWcJmD+0uKCjqhcy5
nRXcVgqSK0YwZusP1wFpBzTjgAMo4QMcjal5nYSrPkHGinZmSnFMhlXRmxsRI8gqw1pHaMhwem9z
npwAyNSTrtrJEJW0F+yzANv7lYY4DoKhhvWr9dAIMC3DehitMjyg8vQi32IyRW9ux/42PIrcFXs/
Nk/mmNPnlBsytFcAv2rUkpad2rItk6N6Sd3o034N2zzYIVro3LiTx9OnaUcUBUJzGww4oUX67FQ1
1jtjPvgp7ksynHI4JTVsnSUlz+Q0OUOG8qA2okbaS6s3dN0R1vVbZ6N7ApXxPAxf7DwfYbaN0yHu
fe/JHY+B6MIX1bO83eRlyOzOoe6m5krYagrlijBv8HTNNO8UVdFXr7a/xdo4i98ifuNipfYIWHlX
Jd34KvNA2ocb3VT/Ni+oqd+EChZfsh062G68lqHsicpuqBxY2qZLDu/K62JSEUpTjYOnBvkVLz+V
pjfhcnDfQ09F3NVCj2gjR31qH7NyMrOrUo8OU7j1itI4RG5Urn2gzmtjMpzDwDb8wu/78iuFgwlB
JNvbdVQmH+EM8WOHAmfGEBMjPQH6NanF11I3DyFv9gfHDNzz5dM87dPlaausZJ6lkrlG4W4fApz8
AH8wcqSm8DA2biT8gZWAdoR5zecAaGLMBKTFiVWi0/rxEYsNNBvwYmVXzuaAZuNqCBUEnCMaWDJn
2RodDPHotvlv0zLrJe7Z+VwEheLem+NporiHi6CbKatYN8Iry2iDB9UtvXkQVC5QiM4+/vMbQrPm
isHHRZfOFh6IlK1qhmVb7Cp/f0OIVMnKLuuK18LDNzdl/bVTuzBDtT/UOJ7Pbc+CHCIK9VIPbPPS
kkPnCXLofKgsdL97mPs0P9GyxHfuXIgu5tDhu7mWWy4g18Umx/xlLTdkdpe/jUZdmt+7/FQlfkHi
GeRZW7ePlWjD7ZJfoBD9n4NyvsRELNNctX+MpvqU61hEZXH4GEfDWnTp9KJrCb+pMFUocVXji9tP
CLZT472N3f48TZlEd0gHsLNywcPqQr3y4LKd+2Myt6yEPnU0lsmfllOfwuXOvKfCcxdjuak+dPvG
iJyji5um7EumYX+vKXH/bFaYw5pR0uzRdHHBOo7BWlHQMqyNCk05CvytLBBnfuOfEEGLL+CalEfT
Yu3b6+oNb+3xxait9LoeK/oFcyin6UCZ9hBVEPf1xpKy9pDeLd9lf0wfu2JQb85fZtx9h2sjZY8r
p8hDM3/xMdd9bPtcvVnyy1x5z/OPRrHy8/0iYKBwPIMKmmgSn6hEa6uhttx14VrRSR70NHydUnPc
ycgDVH7nxS8ykNcEAvyx0bgYXczX/N19hgwLs3/+AVkzavDTD8jQXaoygIyMuSz3adcSD3ENQTcv
XptAT2+oywWHxHR9FLPH9DJm87GyaiurVzL5d8NyoCmsr3VtFju50WzcY2v73UkGcVVh0+05wUaG
CuKAB9UbTudNbhyrv8pc+PuucqzrUbPCSw/cMmbKKM6vDEC1q77CoaSM2ueQrQ+U6AAAzzS5R8uE
YED90Hh2MjO6kTl7LhdEo0Ivzis3MppG5PjB2oFt6ruCJ2Ceo+ubea557wQT3uDsjCEMI/If28Fa
7pa9vA3uaWRf2vjJP8gZGLTTwMmSfCvDUtjOTT8XemSoGdA3yjjsN4k5ZfsCQlbDaunWLkaqimVD
nVELZqZMC2U8cNrMXsmhWlFf3cIxr0cXjojv+9hkwyNc+cOgnQJRY09Kcefkx2O3GuazaM7lePbi
bTAv20WsubwjQ1rpSXBnBTptk/lQl/SXZJ5N352MplBd08d2d44di7tJ6b7KR0ed+9NVh03sRqt6
f9c2kb0NMu++SWBhSMhao2fxNnDhXNvzI10elNS7j2NRH2S0zJCQN3nV+z3kjNAf0IrmF3+xPBfl
w07X6uDQeD8/pWUoOjDXlKpksDwy5fNRjnntz+VhKc9KE8MYp4K+xsuqcKJ4b9CrQ8G6BgwTWf1B
1XLAMk4yUO8LQv6nWtFTG+BIljZl/q1MmzsXb80/7OZ7l43YiSgaIH0QhD/rRnvNbDeDb23jCUvD
46aAXYyZnCEOox6JQyQacQitOt9mWnwPsd+YcEgjJwcy58EOWAN2qjJvwAc/usw63d8spbkhS/CE
6Q58C+4dPzB/vJ8kfnTORH+ezEONhj5+0MU7W02cg4IwKnzNitJiaykVWxGSrgaCc1U2XgEvSIT3
YWRZN4U6hMiCNhgp1VierxQ1dq/k4oCnT3UfjcdEcTYlkLX98vwT/N+4Yr2HsqNcL3T1qYHVthYa
MMs+jJMvzH/RPLP9DuMApw6NZg9ckfpGqIWxLit6SCKtMUtkRt5qCOFXVXxI21bc2h5OOUiT6luo
yLx0HRcnKHauu2o+yHA5VKW66Y0k2C6p1o77jTHCsH3SKuRhKXivKb4FtzrdyLuBTvado0SIFwHJ
33TCVDxoJlF3FZS2eimHIZyad+EQROw8fBqZZYRBWALZpzPcTZRUSKelWYbBY6NdtVrFl8c0zcva
8sRzKawfAyYwvwqEO4ULjO9i8sdrFAyG77EClkJva281UhS/cLq8eshRrnB13b5Paqd8gHwUrtU2
xhFuHjTCRhw9BSfTeVCmfA1BxYaC5FaGipr0O8tHQD3tEdSgTpM8JpGRHKayyFaFBR73qqzRc8C8
HcEOTGR3qmnTQ5GnMikP8Tx8PlN1tIkhfrxNl0kZ8ri1N445KDexF+iIFpgVui1h9DLkg3v0SsQd
u/kMShX2MjFGcnIA3vpw7VWQh9i9iEuYtjxWnGF80XU6Z4N4Ljrd2/lDAR2FEk+JTcD0NGWqyhdX
j07ygJxu65XenULR+dRY2bDTxup1GTdwNF73BcrBMqer9TcnHyIWCqIfhw3URjolfvGtsVIb4Qcd
N6peFbeaNiLdPOMr/2ZG4SOX0Rfmi8H27ORT/zTYZDzKKLL8D9E8xkqDlvM8M9dw0X6P5rERpvSv
lCLuDgfs6K4FM3f+vZUJRf+BSuh5uS6Bx1nd7TwTwJ5XpLdjoylPloO5STV1Xzyl7k6qhiFPkitP
ZmYN+9JA1QTNC+UpKlBSisoAwaF5NIlw5A7qAnRxAYRA3lrPkwThUMQw5qW/PHR9N8tSRG9/A/zY
003jxxGSJI6xHyb91KZiSvhkwmSNdMtAR9fBbm0+0C+9RZnTwiq1PlqyAlfVdMiCsKF4P+Nhzslk
tPJNp9NK9fyIV5itsDdDjuCuMLoMKKzSH6NgKzNLepkaaFZ6JweSVBvmqSi4oLpcwI24DnNVX1Mj
h3Ru28mvGnCZlnu/ROqEdAia5tFCywHmYYt1V6FpO5hzs1tKpSurM5gHVqZrT90jStPVTeejWvye
NwcjOuRT/h1hT+PEywczS8P9IistueNh6tUXJxlFnnjROs8712V0iqCXXVui1TWXdDofbzMacZgv
z2Fo2M0mCoW+knezx2q8EbqCJIPjoQGqoSGn6y69Yq+y9qpJZ6VCQ/Ki95rgO7+9+06L/Ufoq851
oafGlRrm5WGcO1zspjd1pYQ/RWLAR4uT9gENUWXTBqgXg0LqTsnkQPyfp0Qx1RZQIK8wmflEugDw
mp52/1IDn7U0Py8mhSqE5hgm3yZD+7QbM8B1+ppbJK9hOJvqlO2dhiT0KW70+KaoY0xo6XecZK4Q
qFrEZdJuZCgHJrxSPl01KNr1mLuN8mDZ3QXuB87gpjFuTMsJ2Ir03lB9HY6iAiRAGE29kwcvRTIn
t9Rvk6LUu8zHhhpytl7DI+Ygp8jQzBquk6fLxR+ukfcZxurrPy++NQnuyD+AP3TBewj2DzhokKl/
+f9VV2od9KnRf9W7LL1KfdxzjHk9oc0HeVZAAZ8wzmlOVSiircyF86KiLy0G6APUG6jiaHfMyTYO
HVyLDLGPO8EWKPfZjNra8dNZpyf6OTe8n/3f5/V6ddVY/gSBnT6lBSAY5XoKa3JbLEPfjOKdbEzK
MDaH6EMoR5fJy7VN3jkXnyYvoV8jOBAkinepDprYO3meH50xvk5nJIc8UK/Hx8rF5I4CbPCQTG52
tAXub7pafq9ifKfAKDf38DT06yJmExk4Zsy+wDAuoqGzf8Y4Q/Fp/7RjrE7SZIhuEAKrL+0C5rgz
JNmLP/LIV4IB2545zAbxBX5vdp/pNONA591CwktfwiSvr5FzgWogw2hCdaX3xkMfdeOTkf2KEIJ/
6RNM8wzTmb/Z3AumQYiMllrfyNHRhIUfZBWAURSs5d9A3kxNQ/9K/g3Ooel+yZ0uu2/drDzVnXWb
+oG1tqwo3LYA61bVgLtmmmALGUYzRjYuw+/8OL6GTm48GGpkbO0Qp6jaiqpXR3xXGhF8/3Sh12rP
//z9R/r60/OCEpWtC7Aglq7qpvNZrXYyeGoqrp0+2QPLjidTczAbDCJ7vPLRA+la6OK24e2CrrwP
fN/cyEjm6axhGrnEsGmovAMDu+57E29NG92dLDBRtBd6i2+JN9Vbo7OGE3ISxV1ut5d+lYwnmcry
obvqEP1eyVAOmLr7YFctgMH5IgE5Z18H06OM5AGl0wJyF1UVXCTcdaTDWxITJM289ab1EAGVZJEZ
XFZqk+wtwAjPQwgqwUnHR5B0PtpO+LEFXWc1MxxqQmJBOCv5Iz7/5OVPOWxyRPeqnd+qyHPwWtpE
7lQfTZpe5wNS4fqFmVjJhwG0RuqjvELMV8jJWWF/1wzPhj9TwI/r/JbmlBuXu+b9rJIjMqbR6ziX
jiN+DIUL4HueqAzqbaPad5/qADJccijOTKDY9jKT8zo6LCWDRvdLumyeiRdKFtzAAFGe/Ai3OZ79
Rxm1zTExc+cx1b30XhUYIsxzUKcfdqpqYnVgtcoTJKVwY1NqrXvQqScIONmJZ3V0X/OBBLFqPSgR
hzLo8wu3iMqdzCFRtcmbdNx4UdHtFE9pd0o+djsXu9DiYonl2TLHmWfLkG3fbUCRWe+04fq8iQso
XtwEXvEoYRQSOCHPzKAtES5yQZqPBZs9n1LyMs9Cl+qiViJ8IwbNPGqhZV3aFSsoYw7lQW1865iZ
xf2M6L0ZKysUF/jfeAeESi4+TYtKnFvP7Dh18sxdXFfBUR6yoYpvnfFOBlQDKTtTWX7KW33C2bbH
1EuOiHBuPpkaZdv5Upcv085pogNPnOg0IB2V5H1yJ6PCjlP6F+H8NIpO8pAmtLgm+FUsL/7MmQWa
Om3hXKZxFxyyavxZe53xGNuFI6MijIzHSJk+RPTczlGd6vpjHHsfxjpIUStKr5iXFvZ0YwWReiPP
mn6YzmcyBw8TV/k+AaA/64mKWV/UyFF0W9uixTnjfK6Z8BTRwMFJgJ731inHcTukbbLXHSwKUfX1
btsePXyFVucph6+PVFHQPGYWJGyvp28xdOGviP3kDyvT+DoPeAhEISZ2MLdDFlvVhYjRs4Pe0e7T
UnHQ2q//8NBofsncHH2dQksfMclibexARvrnByoiV78/UB0DRBWbRx6qPEwZ/oQmjW0vyPqyFo9o
aavYMfBi7osWSRfMdm5k+XpQYKoWqprcyFevHE3D+m1U1eCky9HlWjmqW8O21fPi/u+uXy4IdBDG
VlXp4y4r4ZtnTZBdfGIE2C2QezbDaFGdi1hO5PZ7Uw+xlQrb/rFANe8SRn3/aLJpbwG7Kop+NM2w
eJ6cEClzkc8dWUIqhYha+8bIQ5LQ9gVQ+rIpD1Oj5c+WlSN9VSbIoTXu2m8CJBudutxYnW4/on5y
khvBsZkwNgbw/BD1lnWNHwt2WU0kHpXOOIVQpa59KzCvcX66Ues8+2opQPPhsmkH08gw2HN1a+3m
dveU1vaTrHK/T03r7G2q6Dyk+Oapjjs85z1GcDAmxcF0oCWvtATuVJS3KPAgz4Igou8cdFqwB6Pp
ne96Op1sfpTfVaP8JYLB/mogmIBHtTc9w1qDEmnb3eMgIGGkrt7iLYtuYdlSpFCVpls7ZWAes0zp
rgAGI0dUFepmaHEPsntTXOvK4GKiIZCqVfJhK/pe3TllmV+PNmRAN8zDTTsU4raILGVtO4iT6sCC
aQH27SmL8mQVhU7z5b9JO6/lSJWsbV8REXhzWt7KqyX1CdEW700CV/8/ZGl3aTSz9z8T30ETpKVU
XUDmWq9pan02w8zFFx5cxqLLBu01cjBWakqhfHWm6ZW/pP7BAuCMfq/zyxJ4EaFQeUC6qt9V6AGh
656nt2MxVvd5WX0fYkN70wJTXTWBViEGChFSQ0ZL1mdD62xrsG2bAcWwtzCwdmHqhk+iu8XkJtlP
3hjvSqjSMKUa1OpQGPphVpguIUP/a6ywQOxsZPEiVDA2uqUYx7bKg7MbWNk6VavgJRH2F+FN3S8l
iTddZ5kbu4j13cieZlkYSfcwK1xujE7tjw5oVh6IARqRdVg+NhmeumloZN+tatpoZd0eUZZL8U0q
3SOJf+dykEWbLTlrEEzFZIPmaBgJylM1izmVnS6n3jzcaHENSqIP08jObtSKJVIa6V5XPCQ3hFrf
+GqkHzo71zcBqMUnAI/4Jilm/ssI38QUTj/y2WtiqHP1Xq+mfKfE6PqaSqDfKaHLrVc5Fb5E9VKO
yV33d6erxXOZIXPa8dM7WgbMbEXDb1nTwoFwNJrXyLpnB56Gj5FcfcwHY16lyPq6mx5Bfr5XXevJ
SqLaTC/h65Ai0qi5zPG3dXISeYWhT18z9LWWduRaK1D2wVPXY1vSZu6drsThk6yyrfbQkEy+RSIl
fHKRcoNAGalb2RhbbgacjGSALHr6SDzO3pqOGjfLZujX0OtujHRqb+1WaR/bENGTNCGMpfVIoGqW
se7nqBbU6XjR615zWyEl8qh3+AL+6daNIC0z78VInHFXEqZD7QgUr46e52mwwK7Jgyxmycj/n2Xl
CL7axp2vFcFdHB2g5hKvlFWKsL4aqod/oaybbG50YADVWrayyiiP//w+Ic7w6X0CYcQF5UlqlZtT
09RPAJwKfc2piGfjQyR2qhKhrBE3g8nd2sTd7qv5RT55yOa67XtpbruW5jbZs51f68O/9Pz3cbJn
M8/55wp/xkWJUm9FnSMB2/ukU/xOkF7xTmrTg5l07fFG1sjDCChqq8QosX1qaGxEVS+BYtfN1JWH
4Vc427mAZ4wfuMGLG6v2d7IkD2YTWVseFDWyYaFAard1UWv1XHyJcw1vcseFA9h5t84Y+YfIiO8j
5N1uZZU8UyLSNV2ANu+1gehWvcmzYLyJ0ao1s0lHh4YF65hVs+WngkASDH3wm7F6ZP2ACVemf6+J
8z5FmvtravXwudZ6sRlzXztofmLdYAMSghhGx60shLcmGgV7q7UenDIrH5My3yaZXbzYKIOdrI7Y
oCwO4BV5alntph7y8mWc9GipaAe7KLsbJc2zFTEpHfx9YXObC6u4Cer1pDVARhtF2bOUaNd9Bgl2
O07TN0vHX3tM+nZNZNp97kr9wSDZ+iPrSaEMBZQQoEH2LjXIpP+HHsQvi1Xra/oWIo+2QXqdpIae
4cSWTeU6K9XsC++ynxBF/F+6/ta1XYPZZYzQsu/UAVsn3O90J7XuRFpoh5hIyRrShfWqlsomHKzs
h6ak7z349CoGJYWzdmzSV01pNsswS1iCz5BfQupIV9fslXV0gV/BnEaKKzBOnHNtftghIDgOp0EN
ULhtyKK0SgMftEHzMBmF/jvQzBvCzMl3PKiQRwcK++KWFaaAIk2exj7SVj5/zF0aee0mBzp+tsJs
3A0tUJYx6jFoHCycht3CPRNuTDdxjSQA/2OIMhgklMcApcENa/DpbFQj3Ai9MPaBqoy4PvEOKAeP
mLlfnwf4B7NC9vhq+g1CROFAt/mJNFQIOP/ppiaVhUolTzBlzJmttd67JagiZon3m1d78mLyFSKi
UL8FyB1gEuWGpzau6ptUS/xlAEHvu4bySKDaPyIVe+UJwxiQUZ5+aNo64sPq1UtSZDeZndg/8If6
lSuifnKqqvz/LX2tT8wC1ySHbZi6RjhNtUzobjzKPmAF2yHRnLQrxmfQOt5DbX5xjY4HL3IZB6v3
YAykSfWWYQi5sJW2u+1FhS6kriGtQX2CB1SPN1UID2NplEOylxsRWYwa62NRttpFe6yi8t6b3PTk
a5HYhPVQPqR1ghQk0Y43I5vuI4nL9dx9aTnV78YuvxmIfr8oUDyXs3fpnuTP77Zt1KOiNiRvunL8
Gjr5Q4Ni0GM914eA8THlNcavPbrCfnErVELvckdfJBM2MxOe5XK/L+MCJLiGc6TjIWGnjtlurULN
F5VlxDiV9awsIY6Tq3Tz+j2Y7ghtBVq6R7YuD1ggqYM4ybIfIFkXDFZHVmKIPzfILnZpM0R2bPGh
Xmfu8Nya9p1EEkrsISz39DRX4dPQ3IelkyIx4YoV5Ev17CJWtXbUeTOkqgiqetHws41gruqB9dtx
q4fYd5VXBAWsZRLX2t0EWZ3nv0Ys7s/wyAczJofzzV2G21Zg/q6j/mEyxuC2wzls50RDfttAK8DW
2s5f6zpqN65jZ1ulbvLX0LHfOh8pvKiaokcP2qysHr3c3SGegMTPPCgf2f2Zeu2fTIwhX6JiZ6LG
+4o+pn0kS1wjL0lxUMZH+De3s9/s17z2b5zYqp4C0aZHRN36lawP8uAWUF31ZLQjtuyTtsBHcWO2
LUtwVvInwOMfD9c61UFt1SxqYyG7XBtkEaSoWMNZcla5aMbVoGfpvVfl3prlhsqLMuq3UZxVeIaO
xT5hWXjIQC4cDW7QnRF3HRohmbZRgx4uRTyhH57Fw0Oaev6ydPPmOWkRvR80rXtVwyZZZPFofNP9
OQdcFr/qstmMie+HaMptXQssKv5+CLsnQYRHcUESxnfaH10QPRr9lMe/e8AUe5kxGxryAugG36tz
/qxwo4PP8+1etpHRubQZMyn+T5vMyf37OC+p8ZkVuX5hD3hmZAMq9cKdRGDCjTXw4gkhZ80c6TZw
lI0p0hKoK7/I7hFhtz3L+OA3TMU9StPRG7EQjQfFkNyk2LsdVKRtNlmsO49uTRY7QprlV2wvufud
n7VWqYtJz5UHV0PzvWUxcBgC5JKCivVmpafjW1EFxwhdyXOjJsbWIZK3IPAZ4GK6zlB7/62U7VtB
cvnF6ZJyhezwdGs45bibDL3cG35nbhKUr48opUSIyzfa0ai16KzipbsG9JW8GCL9gg5A9wuUy6bD
ePfbmKDbUdpjeAcxgidNlYe7oO6NeydMQrbFuvXdEV9ZMkM3QOROnCNJU7CHUhzn/KSY+QqyAUTQ
+5mpjQP6Btioq6Nl3/WifatLb3jt3XHcOLlJrHEGYrVIc6ud4j2NqahO8Jqipdqa0WtXxMDV+Hns
ZNGb6nPXBOKh9tv2XhTJoz738goj3eFniijNXCR4R+RTCX/kluhuyCfwVZSQka4gqSkakdHOImL5
f8BWY4dSPpJTt7LKyZ0IjfdwS67AOKbJAOEicLytWTY8GVRUohut654Se8DFvu7F1zYo72N+HcGi
VNZJkuAikMflcTT64Hs7aRD7Zz9Rdbq5LAyU5AcP6i9+axovZatNuy7DBV4WPQ95f0XhTru08mch
Rm3f/PM6fbaW+5h3c6GdGASIdRD8mqf+G8NbExMUabtSnoSXa2CbEBIcq6m/VUWWHBpRz75qYfGE
cwWpMz1zfpbgAoOWm/jad4TXuB+TG5YFdI/K/KmscOQuC8O+ds9UFKnk1CkE18Ol7zy1NbNJGh+r
1QtRO59wmE3T9NgS8f1V4747dEXytW16cxm1cX5nJrW+K9h37IJCi+8CWKNLWylwD4eHHbAol4N6
4SREQcFpTOAm9PlJUFpZ9OQEaIbO2fkQwaunRJD8nZ8gsu1PaUymz23zOFAuzuqf/wOAzP37/4Bp
oGGg2gb/QKD/6+qD8I1vAid0ngxSu6ukG5PyJbX8BRCzZAtQrDm6qoCbKU/rjnRkOx8uLbk5ektZ
KdKGTOQ0ussgs0CS2tNZ4lwkHEaefcLEfCoKYSFUPbW2uYMshTZQ1/cswHv30dF0Fp1u3x01FPZP
bWLjBI+0xjNSJQGG1HzhGRLKTmH9lIMyJWKQE3cb1WDPLwc1ScBtGbrGs5OWLPXTW10vw5+dEGtX
b7hLqqBY2iNgGNh935zWnl4xsGuWcFmsBxUH9XWRRPa5jU1smstE3SdqEp4t4AIbcxLKwQvNL6FP
lCwFZHMiROcdwYfGGyWbxFMOJ453pRh/+cCbW5MfCHg88B59/CwSz8IPtH4fRCAcRfZ5ENvW6s+g
USIFaqS66lSPLoPi+UrztulyJV9XxJPq26RIAABte9PL1jnAzujL1AbfNPxrT8JI4sNUxh6LXaKM
jc9athmGYGfOMcjKUIuFVY3eJQaJvBT2D9H0XKbWSqjgNxVFs1/L/ncz49zbrh02NfGUnWvFzlxd
GXFxh0nsa+ZkPvJocHWbRseNcfBvZJU8yKKXpRsC7/HpU73Z4PbaZaJe5+ND0hnjMZy1D8mAQCae
z64HWZcEfblL8hNPKLdn36Y+5skMOE5966TNEWTHBk+ru7l90ntbf5atY6dap9p7DOqh2etZYrwk
E4LuQWA/qoMT3teheExnElhhNt5OyxJ7pUz4cSsdekBFWec7Qfx9Je9azR3znTe63aUoWzO73Pva
uLXK9rc1b80GgPobwjg2VRSVWMNxQnMe/OKngSY/VkKjc5YL3FDbRI5anS9rXt21W8xVcHNeEZxm
OZOg7ibUGPW0JgRdzVKNXWawQq4gPJVxmD1aU/yxfmLXN+RW9jj3t7rMezP1UzqC8M9aOLZJF65N
+YmirNyz9HdXwujVnT1Z/AdkGLtkLcbmbRIWz0obrOU+c8y7EhtyHDhEoneP4xDiUOga8UYmCv0k
MzByMb1Twlf2ksd3paqNX0CfPV1AMGC9jNVkKOqGtbGDwU6nnF1slFZ+3FavVpvggkSsE8/Hg53l
1ptIhhiguBfdVn7k7z2labZR4JkPaZ7qCxesys9W35hJ8zuH6/CWFw8EgwtIhH+dKMrnmo9NOeiF
ePGxT161zhuuvF9kygHsy5wjcgi3zj+nvCFlpEdasJGtPTRJvFq+u84iH9mr+/x3LqEStDdp5CSn
zioitNca563LcItJW+1HVnTqwtOS6T5lkQQQ0HY3aSS856ztn2SPOovYsEbpc1um1bZz82ivpV31
0M3BN9nDQXiitPrxXPJMW7Wz3kg9H4QKmUYNsZx0tRC98MSOqXRsXAc6J37GV/rG0NPqTr58CkoM
KO/kz3huu5ZaI/hQ+jPO9/kh/vPLx1Odf3//z3AbMj8aibp/10IyLKVRAnUYnyYPT1QN4fMoA5Pk
eWa/6ovYPkpihDwLOp8NkAnHaRU3OA3jxe5vuhzZH8gp8PCJTRwrc3DJnqtPiZN4a5tH1XY023hj
+zlR4RlaLEHG8axx0xboE1UQ1iJEjY42T9Yvjul9yd1Ev5UlNRgWeFk8JRFRG83O/QPP7XoV4CTx
BuP6pwNQ7h7LAOUmmfphkcEwuxk9pSIGMdyHbd9A/ut+WijVviFbP2MX+vElNjocFOr0LhkDcVPE
sNAj1y1uas/xd7Emmn3N7jRjD7keu6p/HPALOaVR91Wb9P5xrPDri9s+2NgeWYWSd91Pz8aVnO9u
l2ixsqv89jsuU8ZDZmYl30dgrITm1d807vZcL50XczT9LXTgfGtXZXcf2uUZQ3L9DTPRlcwrqS26
RKPALtyJq3uB4et+GCL76OdwUeSB1ycIxaJCbm3mCc28qv630HnfkqGJKu81LDAXaw21PrrO2N6S
EuNV2kXj2rAG9LoT37yteTothV+5G6x6SD7A2ka1CUuCB9dXbw1gcN80ADOLoizyhe+UJRuecVOo
7kto5f13142KRSWwFoqnLt7ataoteQKIF8/GeKA2w/5HAB2+Dirk4Tvjqc9N77fVK/dsinct2fnV
6MBYGBN92bZauxBZ6G4TExufYmiGne0qBx+/5bU2wmJPm36hgq5+mfJu2PTg4mbPGHbgeXurl+D3
GkCH37tE3LkkW3+RciJm43jLwA/dDXJB7SEFFiPZfnT4ixaITW8PbQG59FlSXR6qStWOSgKEb65K
FKVeRkjKr3EB187CGeEfiPJ1cDFAs/PyCeDtk1Z76S0iSupzoWhfikBzbvS4bM6jVWMshMJumc2y
+N6vWO3ykxoFDx687n3gZBgN1FFhnhQC0N56Cu3sTdhEjctuNlKZi8po37ol20Nb78VNZ6OjHyh5
/mYqcbSq1S486l53Bqbpgn9GRUwyaEKPswrNpqQMg202ivd62ZgQxCRcM3eRZdTGvipOka96f8SF
Js1vqzR+ZnXS3IxDzJ00Ce0gRNN/UV2e1EDDsy1Bkp+8d8U9BvLGeRicnZWaYbREUIuAngkEfW5U
R1/c94PjHMop+U6OkR4ChYS9F6FLdilHKOIuRliTC3/I+zXee9UXljHdGug9r7W5aBu2t1Txltjn
6DNvIg9DLNE2CvIvtpEfL6eO2bFNYsXlLsVcmwS8oFwd9xRxU4rQO+TNeFeNsXXrZu2W3efa9Iyf
hdBY4cXtd2Fa/d3UZriVFG69qaO3qQboG7PTGbu4+S3MR+E64hlPC+9U+RPc4SqFVpF0kEhiHulI
+Pk7VUQ4inE732VKV97l85ljancZD/2jrJKNfdFkWyEMHMDmHoCbshtFq78npISLxrGe6kTt96Kx
a+yaKTpRMBF5S77FSm4/oS0sHvCHX6ZzqSxgbEZB360HdVBO03wATfZ+liZGv+1D+9u16trt2teD
UUxqg6v/GenYzREU7+/KL93DUDXx3u18D0rokO0iUwvOIoqabVgbyQ2pxHFjlEZ1O7m1s/YypD2E
CO483sy7IiuyI3rE7SHk9t91UeGeDJRSN/qoTrcDbhdrvN/Uh25KkJ42hfpUpvd1bYE6cKfsHl3r
eNebdb2PA6+9HaMuIu6V1m+6n59VtO1/JSnYAi1vvsZ1h++eY2R3BmnXHUAqddeXXYLjoQ7djijq
XsOeAik4ZX5liGrpOob2zWZjgW2R/csts0eNNcSyISp4JzCyRlyk/G1CKgt5Fr4FPZ9QhElxZ+VR
t6vH9sblVtomuiu2gwVWRnVcYgt2qL+oVvNdt7P4d26fQWkisMDNfGeTe35zQqNcVr3WPCD30m2q
tC1O7lAfvZicoB8ozR0Mo26ZN2QCqmLAzaVOf6nY6C28nDWJ7Zr5BnphcZwmwzrr4EhWoSe0V1OM
Z2IgLolKT+ORvWlUu/oWhRYeLq5aHQhTOg95I37BreBBSdaeHXFj32dNFx+NKEDJL+vHm8ybty+W
9T3WygBaRjvutLDttnbAEgnJovsOlO4PD5gc7r7Z+DBmpgBhXqubOu+7F8ITJEjoEc0LZ7cqsnsd
qwxwAM1OdYJ070yevdemuDjxf5lsR7W1bz2z8laRmOWqhtjbjXo0nvISOP4Qef6TZZrNnVMPhwRm
qjDEwqhI9wZDm54jBPi2ZJDbtQR3Yc1WrGwRVXsJ/eoQNgcp4raIWgH9ajAj69A0fVLVPn9Q8Ss2
ytY6WjW+KobZi33XacF6crX8DSLGL7Iuw13lQe0ojPBnND9zMR5dlL1SLiOdOCxOqfa+j/pxO/RJ
/hDowiNe2TU/bK9GzLPTfimkLCo1cp4r1ZzWmpa8uSP+HsVsC5HNBwj2YqHH/FB9W9GVBYEgbTXV
TrkOZ08J2dHzbHPrxhinXOtQdoPfYvFgmWeR3VJrsO/cy9yXyVJb2wagGnoxvYxKgGdQUeZnJSAA
CD+Q9XNvpCcv9r46ieGdI4P9ddg8ToYRLfVJR7DWg+Ve+wfHc7VzCUFlOaGvDfQEUXwvbfR93qfj
Le6p4220y8cM48E2jXYlO4WVaXf6C3Kn34x6GH6Tn5tAKrNQYbeNM1i2aFqvWAti3zwucfs4KCkP
alOx7geeIzt1VOJVWtnasx0Hzs5PlByRxpz7VUtfAcLgMOtiOmeo5XiafNAjmWE5m9g2BvSAkmLj
qqNzKqqu61FS6h6twsl2su560Br3ry6NqxNXc4B/sRpBkbBpXtwGx0msWKMvPaLuqz6zjLvEC9mi
goUAz72NjQmKAIQE8D0IQQodg5Mpas+iNtgCEqF6zMgzLSBlD3tZp2GZi5llO7sQunexETm/yEXh
grBs/cB9CAxWyZGuflMVZTyAPJ0OpgLTZOGjnRyNc2iiUgQLweRVwSDtTaghgHXgQDNw2SUAHh5A
pfcIoBn2Mhncem2DobdC3ElTXFJOajnk+2jKuR9KVcGdb9JJ7Xn+w+iIh8AOznCjgxBxIIUAS9Jt
fa0u7omnQUnGsRkeWwtt3GbVBKW2fraLMT4PxDUIhbT1c1IW7o2XmE/8fuynaYTNAx38L4a4M6vF
XKlgFbu4VYXL6FoSxGVDXDX+TVv+kAU7DNV14Qi8Dp16ukuQxloYWjvATDCmu0sdah9bPXXBXsxd
ZAO7BTRSFDRgqClFjEmQlbMAngXUBs+pTl2Xvp+lRpmskY20kPkSTUselj6XU55E/K5Std8gmY9u
ooXkpKJC7c5mjzR54Gfg7TuYVgbaImertnkBZPF9Wyk4QBc8FlnBOvfaNCCOwjezt2rLuZd1rVsc
9KSZdkXs6ghMwezqUpss/IAanIr5YFGNN2SdjDt1HK2l4YfBPW6Z9RaronSnsLWsdDyKXWWcQwi3
IFhXvaWavKZBbnqlDhcnNrGm7ZNz2P8cjYJEazeWG88lcFtGiXNo/Ia12HymJcjnXCplWR5a54Ys
77jBF7BdEzYlRVHChBRK+uYnYfIVM4FZEUVpv/C8x1U09oNHsCjR2oxr/9ZW+VFEyTc2VyTguxrw
fmfxapmL8iA8PMgWeOiipiib9MGxD7lYKSLV74zmITIbiI2qjfSKzxeMJALKyapXp3vf1gX8DQ3n
u3IiHmAm2ExHk2Lcy0MVQglktdVttEB9r6vbriNho1f7Ia3NSz+haTck9OxTUljepoxnnLijmYc2
ItLioWH9pIV28yAasVARwX0ynX7tJapyPy/U/a7RXgwQqycCBP6laJVZhk2ViDeZXsZYh/U4YJTI
/2+RYErJxRY/XD8ucA4Q4sC9FrFjNod7CyWN2Ut32lqe7x6TWvkSxkXyIGBIml3dPAXjWD8VoJFK
o9VuykCpnzxDWMsejWqesBRxYfG3Wk9oxm/9G6sAVAV1y7/JY/unNk3xS5DF9T5SQzJCXpC82LBl
1qZoop1shRGBdmdolqBXaMVmApXbRHlUXVN94P0BjIXqwenhLYbYxNlsNI+OMgEY7C1jZxkNnki+
asOYShoEm0CPwQO3nzNCCfhXuOqKuD6to6pty4LXu5I4FiGWEP1OYKJrOVb3+mBbamW3voztAJ3x
tifON3dmhddsiglkvGxNemJ/5ojXlCwC0+KFNQ7qRnbORUp+czCRM5yvqwZJvq47AmOXscPgrxwS
2lvZ2ehbfVWHrn9pTe2mQ98CR+TL2EiQeOtJCck/IZlCZUmGNdlixrPD5bK/7ZG+32TRVJ7c5Aj6
JHpSmmWvqeJJ0Zz+KauHL7CovHNh5sOu6iFvKsYgbrsWCbqo9+AOKZF9qWu1b9WEntqlqkes4MYk
2eyrJTq3MTtmgObhwRWuuJVz5HWUonmSR1s3H5aZkwuWeJg6A59Oj0EA8RvW24+c4NQ3/Jf1BSgP
6zbzrXgX4WretlN211nJMxZ/wQt8ZP2ArwXK1t4QvNRJ226ItY8b2Qp4oFmSI/QOsrUw68esKfq7
IHKNL923psqCnR4WWB8Lq0YxBJ/NBt7qtolJcuJpgQySV+IOso4t56/TdD41tQxH9g8dPpyamVZu
kpHwQWA94BQbfLH58x49Exjv4AVfDH5t936Ku8NcUixh3sbB+CBL8ZQjgZqLH7KEb58FfRvj1Wio
wi9TjXaQO5Cjk7PGWJlvfJApq9hWjNvRV98PprJ3FBFg0vhXNQv+8pD6wbPsdK1PzU5bhyOZ4k8N
RRCri8qHLXDtLLsQj2Cvg46Z+HM5v2fDaNWa9gwffhOJdnxzJxsvzBZQ86jl6lnVCXeBnV65aL3A
f6/DZTSbncgDvkrvZ6mBkScWqLzDHZxRZKv25ywtMm899BBKPjXIzrJVdErwoRWyD/YrtmiIShB7
vczaNO4ibSaAex2kYgIs45QfkAt7P8QsFQ44MOcHeXZtuPa7Nnzq9190uU4/2S3INjn/dZwsXvtc
r/RfdPk01XXs337Kv73a9RNcu3yavglmYN6n5k9Xuk5z/TCfprl2+d++j7+d5p+vJIfJT6n1Y7Xp
wujh+ifI+mvxby/xt12uDZ++iP99quuf8Wmq6xf2P13t0yf4n8b+8/fyt1P98ydF3qFmdYgfLAIh
LO2i+TaUh38of2giFcWoPHXfR13KWDwXl1ku5cuAD8P+4xVkpZzq46i//0TXq177qOSdp/W15eNM
/9frs5lh6y3MmNX59YqXWS/XuV73Y+3/9bqXK378S+TVWzgQ2EtitPvn279+qk911+LnD/q3Q2TD
h49+nUK2pPNFP9XJhv+i7r/o8r9PBaa+W404/CzMeGxuuiF01jWI+KUshv0sGWDmDcgdWsFoWUu1
cv2V4jaFvk0bTP2a2mNFOTfLjsMYgIkDvHKCpF4f9ALPppVsDvq1aabeGcwvDDpZ1U9eeqw8VoGl
XupbfTSclUlSaQnvb0maAejlbNd2MXOTvm7SuQ3OHpKe8tQaJoyur35uuvM+8Fp1tYLzfSNG5bhJ
v/lRo+xNJJ+XeZYlW3JSxKPUrHgAlbkzq7y9QWwpf1CIvpwsr72TbbJXxZ278ex6WEELzx9kNz3B
Siwk2HKQXXRfZYmUszRlVtkhLQswXGasLa4T/ZdX193+zrF0nyDqf7iyN6K8pPvfg9wgApe74jyB
xBoXNtofZ1nGbDJcDqn33nxtMP90sU2FLsVAl0K8D5Nj5UH28/7MYlVJuClMyLsanucA2WKyAPJU
HogSIlJ6LX/olLjuGfTluP0wBuTpX90/1CKumLrLwVAFMn1o+OPyZuNXHDk38izFu6Lv8+78qZ4F
UbRifcpv6NOAoQ1PfRKg1vDXHLKHPJRsb1GBsvvttU6ehanT76BB/vpULycpG/dYl5N9kI2yyknF
JlNHsa80YYGZJE+IkZPFV+Qsc7v2LvWyUdbLs+sBeB2+7vPQSQrgyVOXZIpfx+9j5bDGjPxVZNQt
nmfZsAEC0C8xNte9Bfp6zd2i0giSYGqk8KsFQk3Yzh42sVe0dyJQ27taK52D07tPsupaj/zWk5W1
LnsNuspDBhx5Y5tBvxznkbLucg0507VSXsd1gvFyHdmgltNrVtTNVtJ05Rk6UPfvfN1P1F1E+LwS
w+CZy3s5l5xdyd5FFha0Q7vy0OUMyeEe1NYwUnTNq6w5KJVic+4rav0v561m1OpSdvfbuh+Orabb
i6Dps1UTG+/c6UTpPJfoBuzo68EoG8Q6iebLqg9dPjOvZXsQu9CxP3Q1FF/I4ZKIjXzBIkLnH+M0
YtamAVG6SV37GM6gCBwi1a9ZgTrQ7KRx7RHamoZosMiW+v4T6CfJAJ9vZKUzu4XCf7UIgKyKP9gg
NI2OuR2QOZojgNwpDxFZVIQrkcWTBwTZM3zl2v4imldKPem5X0s27NIPqIVYo3rSIB1XNvezQsEm
aut4FSL1Hi5BCubAQbJ4JXyvvi/FWN/LOm2u6yB1YzlEjHYjy7L50zyDGt82nR/se7sRp161+pMn
yBAvZDlGhf7o6jdFVwz56tJA8Ak8wOB030PMbUjc6z36y0G5us7Q5fH7XJ/qwnk+X7/5VG2rkbJV
9OG+++MS+uG98u4iWuOBTgxB+/CGubx2SAEeL31k+cPIy0tG+JG6DAA9LWH4oY+rkDHN0uhFwAvb
5rPZnDykf85GaSp3LcvmXiSXEZ/qZZEddL8F+f/aiM6dFgQ+YU15kJgzM1LO10PuN+9FM2gXHTCR
k2yU9ZexPWycZTBhFH4dRlTdX/VlpS0varcmhENoUAIxQNOIIkDAWrVWnObNGLssOLS5I055nLMx
jZpqH09ptU+M1FUfhEXsQB3cfCn71HPHRFIVRg9kdEfW7agPN7LKDfViyWJUIA/SaGq29HQbveLB
mXa85rRbyKz6rTzL8AHVp6g7X+t1rNtOmW6hXURXTwVUu9CG0to6fGwoflReD4T1+EtAfa8iBRHr
S3NkekhV/rma7N3MlxwKhZQMV7t+gLDOm1PfmJerfajP0wp0DL54YtL3UxpVW+LU6qPXZQhVKr79
U8fOI+wy8d1tc7GsIfXf+X/6RoYzfeornNeay6QVesqBRgqgaxBHS72GcFIe7Az0msSlubIjIpIg
Hd7rCohVxVDhsDOPuAyW84hwDupVobto5pYaHTNtJWe0h3Anu3weMs8NtTZC9Z0RsrWwqlWqO85g
34JZz9dug9Aw/3X2TzuEJ6Il1bfQjtH1sJr0tqoTvH8xM9xY8FyeZF8p1/KvfdV+skjTAH1Q9FpZ
OBqvJMkZaHA9gAyT/D/azmy5bWTp1k+ECMzDLUdRJCVTsi23bxDtdjfmecbTnw9JtSire+//PxHn
3CBQmVkFWiYBVObKtRguMGLVgFdNvNJtIF7HBeggXplbdNQhVc8wvXrts87apE6+qheVA/L1ZOAr
8FO3oXirRYlKvFmBqkxtAmhqNFh+vW5l+mnzCFEJHTzL2c1xs4WLFwSHtrdjuhUkTg4DbMxXB70b
P2cqfPMwUES9TZBLfFhJLjHBdgIjNAtL8O3a6fKhQF815wpYk+GY5daegONF9hj/Rh8UcjDqbwF/
AIqFEVTDQ6f9VlkaIKtyep6Kgf48JUmphAfab06uOhQ/Vf8cpLOKACJf2GW6rJq3eX0Yyff+71b1
Rx1uDEVB34eXx4M1uNZe83s6s8FnreAP60+RHgUvYTkfgopsf+vG8+eiKtbjQoxG/1zxoHfIRgVL
FE2LvDvbaMyI10v0in8KS4pXlqQrbziJNzLVd0vmU06hmDXctvhJSSGlwuAVIOid7kmFcPzQuaG9
Q+zK/qrM0YM8h28RKcDPQxk51i5sLEiXTdiphlU9W9Ve3pPnODKOppOvP7wr01TJG/isqsbRil+9
rzbxRE39zjONPH5W11d1Cj53RtE8J4t8o5GmsOiYzX2rDsrw8DakKBqc5TDnzoHm6PJsK+jZsVBx
12hu9CQHD4BHmYDFkxHcFvq5Mtuj0ZsIwGRTNu6zbui5yTJh5vf/5GRpu170t/YFVHSIxLTqfdl2
zllCJt0fHmx33t8m6Pac3HEHpateJtDKbK1b6NOvMdfrzsljWRThdREDesfHcKLwKZ/CAYaPbLtv
rSRWDqCm0w3YpmFnLsvPiluuR1QRnpV0o8boohRdMzxPQa2vowHhW7GNIG5PoKJ+egvfq5iqwoQq
KFPPzmIaQKfvktrmLXIZlmz6ngzrm/gk3IzpI/UyWnZa1Tfvp8z/De6Q4egFwXCc/BEUupzKgdu7
oqBr8RbwMap680iMDP2iDaqVjKE6i7a6NffXNW8xWRFP/vo2W9a16un1c1yXkHGZOZ/VoQ72H0Ls
RuWJGnhfQqtGSaXzzHu3VyKwg7PKqRxuY/FLpLgdqLJeI2Vs3yKvLgmlIDGttQCeEQmSNeTsdkm0
CRRj/a9Xk0j2qCGsgyATVb0ZHx0IBjfxqCVbGfZeiK03xsfenZ3VAAfF7oPDH9KfIfWWw0d7Md6H
ZaYd67xObeRUWGR0n/WpHB4CPWgBJ2XOzmNneYHUvl759TwcZCiHpHOfVLOPTzKq4li7dNa4yREQ
eiyWkWcGwYXGzNuUChaOc9dZd/7UzNHa61pYBrzsd43272gNx8vMT0SH7E+mLxcezXDYNVEGTqmq
18B7hkvtqOEzjQDgKv1nORix3YIgsvz7dLG5DUDVeVYQd1mGVOu7xzzQ7yvTe52g90AYLIQGxUQr
WrZ15h7a2CUe7G1+6gvnr1s8rYHAu2zU7ZaAqq+mddCH050M57bsAKPZ0VqGipsaT3n5NUvS16vB
ilSRvrSdg5G2CaibwiBp4y66ZXCJxvzL4mADxXpxFltUWICIb2PzYNAoB1c/Af4ySaJkKAcjsmNw
NEWw+eC4DdFuMXehZYMR/GpoLjo5kxEgleJSbBrhsbcAPm7aoZl3VOGhrnej8KJG7iqeyuwfXplr
IskjsanhBs8yn+b+j/MlIoSc9hpxu8Lb9cV5WwNQMFy+gNA9qP53VgiHV1Ijobeyad45u0q7pTMj
gEjAGv6o2zi4jxeM9UqiOzty1lNojJ/k0MKaei79Blr7dvqU2zR5ZLGf7eUzQTGNJINVn64jlzJa
o1jjKpE/x5tXPl32L96UlNi7ud0yd1j+dLmaWHfUqgM6nFJab5KyvgcuCLcUANinMVyn0VLwXyyF
Gnv39pj/Ja5rUO1327Ryo+1tTjAU6Wrqg9d1xAGZ8f/HdW7XHv/nz9P1s7o2LBjKqtQyTkWj7/tY
tw6tb/C+lfa9cZoqluHVKzVOqW3E9yMtwMhCGicxDeK9xkh4RVPOVms9ekmWKRIpa8tQGVGP2FQB
hE9tUk1bMYr7ekUJH2lC2tJ8Va8iN0pe79LlBM5nVZrGdIcmxhb1u8hck9Qw76Mqs4Buc89vAx55
SEww9uT+Ln5yOZO7Lau2vXt9r/HH6ECWT3ngBxI8ul3q7saiNeA6/tumLg707+jMqfWrPYd5B7Hk
JQQF82+9bpUHmS8mmaDx9dnwTYEWZZkvjqHP3JOtT8ouzkb6OYbyBFaiOs2aVZ7+bSgOCZlgtbbr
mdba/zlWVkqj4HfHhhGttp9LxVDWcmYCWrme5YutTBXE/968/z0OPVgFVDDJTDfdfuDGkqEOjFfJ
IwCzy3ucmORQh33wToY7BVqQ+ga0bVlw1pyA5jPqy6aZgXEeTQMAc/xsLGY/65L7ib30WoZWRes9
HEkKAOa5eNE1kvBkgSAcXYJ5o7+uMfNO8yl2wueAZqUXDgk/W5P3GBQu7Ay9t31ROk+Nb6MmeRvS
HHLoAwhN9krjXb0BZGWX2DatExTh46cZmhRrMrojJGjTJ9/k0EQKLNhVpG+cvuTmNcZ2cprd1wky
Sw6ukV6nykjmj1YSbx2gNJvSrVJynd20L7TIuJQ0Wm27kjyZaVlI6i02XzHbdVnYzTVEHBMLrGBm
y+9LffqzCyztntSwcYHU9F6NQ/Wsda0brYuXiV6xS7u4pq5Vzpo93rWG40UIaWfTfaLof10jTZq1
QKebxVquefswaQDXdwwspgTDfhR72nrtukLiY39d6vZhxC0fMHbS6we5LVe8aF7iHPJYDyBMYGNn
LPtJN1L6O6D+9G0pbOlXN6M2zeBuZb8o4WC+iYS0/hpzW+LmuNluy6D2E69mfqdo3Y9fSaG90FCp
fG6LydoXnVnetVmdflZmOMsAPv7xa8AYIXhRB6RlhApoUumTMSDyEjJANbSNjV1l74fmMpRg8Urw
bSjeD3MLG3h6C8Z6PXSWcc4S8ECj734D36r594EGXTpNPLB81aUykaaJzTO5XeMs0c3YbpLaGI5F
+1daWOZ9CMXTkU5S/qsqBZ1KOkOLGhIxrOiYj0dSQuKdlhA5k0Pd0CR19Xwc21Fr3Nv9H0ia2fRF
L3GynIxJInW0Qlf38RRA1x4kfUYbNAdj1kLlbqxI2M88R9a9VeXuX2lqZkfQwCWpzyjLjg2IqHXi
+NpaJjVu6m2jrot4t8odxTyj1UzX+jDRAbgopC9DWKOmRy/0O0TIvVevpfb1ZUYa4EwD3gu7zuJb
l8XzSisi/6XrgCNpfTG9+FVkrby2yV98B9nBogg8VBQaZaVY9Ox2Bh1NlA28ew112mufthnH/nWo
CdUDNDTvhjev9NX9b+emaRCtnYEtebt0fxod8BijjjTeFTznbC9sJ5TPQLFP1AyPQ1BtxTYCuZw3
V/cyJesLbVsvK5g0dG09Ta+3bq2Ud9CnuNuEtt3f9CT+2tBicFH7Sn8csipdiT3PenOTqcDIvQXU
S/szr2baN3+u2nv+AA1KJVnyG91tzaoJPP8BLOD8VCrtReyBnlW71DctEmNcJGraXWcCJ2rh2XyJ
vhthPP4c5gC5Am5rl75s5zvUT6o71cyCJ7aDYOjt3P4Zfddb+E8kEnqz6WLH0MK8vlnDN0nnE5qO
GygsUnqg3uTnxUirQbqdJic9g8ZzHvNKUdZKYPE0ezsLclKlYovezm7e61k8FucuhxwrCuxLyNvr
ge+i8SAHmtjNByv2UW1EOXD1wSHDKfYvZZm5B4m9RcDzTibMAnPap8ET5H75s1an8dZXgf0XDY1j
sVKWa6t30j/aMV7P5jR+D1AX28518j6iWUok/zVCeKLSOFpnUYiaaKDQ8JFDtbmH3SbjV6So4aMv
Osuh52wsFU6wq4hyKJsT56a5HNDfoETW0YMztNt4i0O8Xuryo0nr86SUNU0hy57m3bRlbWrA47Gp
z+0itav3JHyNyiufJoCJh8FV9N04l8pXMljXCIOmn1U2QTxkx7RE5dSHtYVvHRXw3yk9a0eYddsn
eBSnB7jP74ycj71Wi6nYWZM+bCRWDoaa/g6FnXaUUdVFMz2V/R187s0nNpfrfq4pS/qIuYlQbtuQ
hysMsiNz005fHD3fSAs09Khsh5FT2UiXs6s72sq1bfVMg+I6DbVeeY78adrCul/YdMpAiyuH0FbV
e8VaDmDNM+4inIKtNXVaCrofGfdGKgWLR8KXnvb/dJoHiEDWtMPS91pN4yVa7teQfVnUcFKLbT2N
C/mfs9/mu5uk5wzuFnW/Cq3AybkT+0fVTwnJY2M8plNormZYODYSKI7bUnIWJM0+flvqQ1jiPiqe
ljXRHsoVPd60mbVpWzv/ZJUpG00zife13qabRo/YaaopjfOdis6oWf8Yyszb6b06I0WAPrVoV4ut
9fp5PSpjcxHHf7Spy1w6/GhNvcXIlLRuhnU3jdpGCo83guhr2fJdHTNEvWjnD8MXqVpe3Vfu6H+e
X8ubpoEk3ZVzuis6e9cX3Rc32kB+ubL0MT0PU9+H20Sh1dPJ/zFMli7jfCBDl/btXkZvoe3Si1wv
hze7rCgjsUvEW7zYzUUg6S1eLimh3ne7goCpXFir5VCUvr1t+npe3WxytvBnnvXCg8ZWYiwXXkL6
9V/nte5AU5BEDkmFlNaQONuiSt7H3FZsIV7bU436ifKBfV9V1sP17yFDWK9oi+YPcPsXUWW7honJ
zR2qAG9Tr0PxfLCR8f3dD+pqpemDum1a7mzCLlA2xk8A9f1jALQYDKu2Eg6CJqiyk2nCEypRMskJ
etgXFirzf05qm+T8WirRIg2lbzOn3a1MJjSkkGdeJaU9nmUcII+z6ydKiWJTlpj3gXRdb7lbOdfZ
4iYnrFFZJP8G9tqAeCj+06TydlDyyfgkh7ntnY0zNMH2Zqtpr6OEqAarLFdNtsVItQ+LcJgcyFbD
t1qT885HHwbHRTgstBMDMervEvDO3PXaDjrbbC222xrk5MA9NY5zXUMcdq55Zz3gVXO5VPd2PVBA
6W6ezeGjg3eOPyi99ofb4pXHz6A0O758nn4HgxKUMItoK6SG9cXQC/qsHfOxyVGhRxyyviwBYpIA
OcTOe5OELhMBK1vXib+udVv+17Wmov3mRbF27+rhyrGtVxWZWCtQvNf87lXXpi0gRdJnzzx0ato+
9X3mfeqzcMlRoSUzBOir+irR1zGJK2rxufYa7dCO86lgK/Mx+nY9maEu64ttMkfv08j6MupK7SXK
wpcxiZzLOPC6VyVGeJChtO54s3OkC605Sw9PFnvBJdaOMpCgEGZ6ehnNz9HS9yN2ov190oOaqi2a
wdYd0nkbreGXIzMkhg7k10vdllou5ZDERXabD6O1RXjxa/r8ljVUOq9OA5fJvKWypfr5LlBDQBbg
9D+FWf9Qz+l0FJMcSlid9uhh65A5EkbmES75mDjVAjyQKE51X41m7KAkjOz2nWwlEnnEyakc4HD0
N62maSvZpohNtiVydrPdZnywyQImVb+V6hbdNqQBFMgQfGHvSMNoFnUOtZoer3RitLu+EoYVU721
LB2KzB5xwZ1C/+SuXgqkc1JmO9oMkl21VFNv3inQ/xg1EDSU9KI1fUrO9gNMXobiLSk5Xr03mLzA
6anShte5HxzXpRZvMvNNRtuQ7BZdRGgafZ1LmLp8DUZ/t9esr36nf0eQKX8UZ9fqK0jy9M9VVntP
kx7uxRxmCPEZA324ox7ZX8dCbQ65WiYb8VpBo2wDL6aOtlzAR/v4eoHrkqPz4QIUE99dIHIbdweV
KahX2lzakxUma4akXWSYWQD6Jk1fp0l/D4Gne+r8Kdo0VhT9qGjkmHX4TxGCM3eDXtiQWhTJl1Gp
LxIAgNKB7CIwHm8zkQcMf1Qam2DPN7+lc2btEHfha2XBWp+OGfwwC2alX8Aut4PYcoRX4L3N9ze7
F9XDrgIoSZ4LcbAPU2WoCJhymUufLnpRbwtPT3HEl8nqgrpcdYs+hRzsoiNRJad1DASrXQ43t9im
OQg380AiSBwfl7iuU9YUislCbwy9tk+3w9D1zX1fAl16swegkU7GCNHe5u9TWg77uXkXU7TRuE9a
70cfjMUDXMn6uVZ2MoAaGplnm9fxq73K9mIXi5y1y5whafQz7zY3c4CgJJx2FFl/WfTdejf7L4sG
CGL1eRO5zlqnc2rZU8gGxPJdez+OyXcx3Q4f9h80Cn9D9As87TITfJm+i+KRbPEyvMU6y2pVGH2/
7oDEe93P9NWwAdDkHmMjq0jp5PVzk9LApyozzShZ5cAjXDmfJ5vOdAhr/kLCzv2icf8kh6f5pzmu
66NuAIREv8h45m8+rEKlVX8q7aPofC1zrEp/neNrin9qgghp7qSYttowraesYFdMRvt7y/151UPi
8lg3PXQeasDuK8zm740D9wN8kdM6beBydIap2FBRiR+BHo8H252Uve40xcXVvIqdD31Yhgfd8kIe
NkXDp7Fv9G8fJmltrcC2ahaXtob3wJ1052AO3pShOsELJP1BtbNLrNz4mtTjQzq56R+JkdBJydvb
E/yaNT2mRISKanyth/5B8mf/FvG2xn+MoInNXed0AW/cLvkCL0X2SYAO3ValuvXVmpqaBrDwswAq
ilC170c4tq4wh6w0gHqihrEzRtirOvh296WR9+uiMFHbXpAQcR5dF5X57UYWnUBLyqKCoaCx07ku
2mlTt40RLQFazGuK6gyfArXKT2gbsANBnOw6FJF64Y3VMJE7gWFled0R+2KqYzU/yRJv64gJQc+1
Eysaf2bo+21AjzReQfIRnGZbTx6bRUivC8P8jy4EMdV63vdpVv1NykbrGmG1ar8KAel4IO12dhPT
QPWWT4UOoHksylTDgYzcJPnTm9GCBxuZS4Wti8ymaFOtdDgflgdyYG+KcSa9NmXZY1bCJSq65l0V
jwCq/umobYW9xOIIyKhdZyS9x7d4cQRxaZ50Ax7i80iqKisatXl+ze8MhpPtRgrUone38ftJ/b1N
XlAKzf4g06euI2+aHzTwTSca2KEIew3I+2hbpwp4PiV291Pb7Sy1dY725FvOhnRJssshUgRlhMa8
uCNFd44R/x7oh9CrTGm9O6Q6TezyLwNmvTVA/790I0wfNzvcOFszTcKXf4m3F7seeQXIxgYusgJ6
jzSp+ZUuOUkZq25QrygbWwjakbvwSm1cmXbWIhlbGS8NlZe6JQlJcuAhrLtyJSyb8KxAaaXAdyhD
0zb/+6RKMwHn5dOZJFUB/e1yUOCpBF6IfkY7/21bHDEyZSjCDMCeVHs7wW5cam51iptpuoTLIR+t
bVMWsLsvIzkA+DejhpfOxeJlnfrYUSuWEZSO8HGA7EMSOTjeTPFYZ8ehV38TkxzszisOrqq315lN
VIeHvLb+RKKnO8L9CfS5G5MecdCiW0OEblFjGkry7YtRPBIpZ9dwGZtB9meeqip4mWQ8sWXSttXc
DyvBWmoD3Te8l+ORscTImRxgSYO3IDndzND3AuAsu+51Qt0gsV3N6mOiO0gZKa3ncE9WdP5yXe1v
pypwN3FiTJ+bPiSPankXXQXLFY4l7KG2phzFOQ+qSkMlQuvidaF/ukO02l+L1+VRc7Yn53c6i6fP
FlzQz8gBFHVdd+uiVh6rAW4xiSwsurOrKVcPso5e89NprGHaildvuuFeo98VNkw+ETiO+FOsl/ey
rESAhISwT6meZBTlEFGy5axOsho5qw4S+2qCRstGb9RED8/SerZhc6h/8WlmpeARQROFEundwBf5
YECje6Yrm1tzHZSfK8gxVuqAMlvBH80n4RMgF9Rs1CAe77ogB3Cx5FTZTmvrKAorWPEYZnoRGivQ
DMmZhxJ8LaVJs41iOpu4jbV16me/BIYOIgB+le3UvEIFeCnBKUsJzl9Kcyk5IK8f2wcxidNuILBR
PXPYSYQ47A4iJ5kvttsimtWB0c26B7GrjTIgSYNmFv362qnuqvyuDP2LPysm1F9CaRVkOkRWGhyp
sx//kfEsh1xl8YSNxylaMMnORjt4JUa4mwmX02so1JX5tusoSyFPvfG8l7Bop8dbCmBSTNoC/Ei5
k8SBOKLGHBHCbuoNN1jjkzhSvaHmXWgvEGSk905R5Nz4PH1vZp33ULboGmRWhKCCP89rtXbil3Zw
i5UzZ/7vlVs9DAMJ+dU4fy/Z8PFXLVo6SPrqz8TMvlpDkn/vFP5r6V+evrAfyDZhnjaXri9ICJiW
dnbDcb6bAqe7r1RvQJVX/8eVi9F8f2VrubISlg/lVJBnKdLvFO3fX7nvkq9xmanrODf7xznKd5CY
wcY9m8reLCbld2Pge+51iQ4Zdu1uofj3TvT89/fU0bW9McTqpwRCs7XTVOU3q+leFtA28/+C2ohK
55z8rmiK+hL0TrLR+dF/ClJf2dO/Hd9HSdycxzaet5Y3F5+d0IcwOjS1HwhpvH4MjY+h+EHwozNI
An74GNPs/eNjRKZb/PIxal5szgbvyetu5PdcDchXUITIPkMFW1yMltvKMjI9lQNYvtyZ8gcx8bbV
bLzG6PYylOnhDFZJhq0xXqfT1+0062UqjQH0mEOK7MxmtOmN0Hr2Cy27sNUCmNBaz+gJWM99sCRh
EEE6iq0OggX1u3BdQXL8DMIou9j+63QkwagnRhbZBLNTT11rvh6a5SwB/m4rPejSZWRH/UxuJTVI
nC4eyHlQ7dHUgwpL5UZ0HUyN7AIlkPkEGyyaeuofYkZdFKmYJUp0aiQqn6fpVFbqhfcWfx2VJXyY
02DWp35hUJGD3vY978eQQUfQPx5uDqQRiFbfoqex3hatf4dcZ7c2yJ8dpHiXJnBfwTDhQoYKzlq8
cF57Byn8ZfqMHK8Lvazt+9srcGAewnDl+4O7LyKtNjai964tRjQV3L0Iu4tYvJyJV4fFbdUu3qoF
O9MNLarrkIQ9zqHxWReW2mU02epnobAV3zK6+ZZI9S3y13kIDF8jS6M2aCQDFuYP1rRNWjiU5BXw
+jYoxjEq0QlZXhalVC6Ha7TZGnT5Upq/HbxJmbZTydvvENp3sakYgBSi6TvArk2ZesnLFNUlrX7Y
hZs2iTyYLKr0anenhWHM9afvi/0Wr+nmn7y+DdzDyL2MC2O7HNpEp1tk6CLSbdhu3mCJy5x2Buwg
u8U8zcKHQOPB1bYDnRaTM37zPD/YjEam30t1xyk+zfPUvHyIGpx4qS3ep+zgLwr/aZ1hU7hwI8fc
uHlIgXMRZh2MZrxUE/+lUtbodfZsUl4bDcW5pKZqPMOys1V43qCZYnUnJWW/Jko1eqrxOqeHNBEt
OjbIvuRA08PmKN42te4naCuegiA0ZQ0x90iLnsKMNWRJgzwYeKQkW2VhkaBg1YXP5VRV0O8AVKqM
KHwuIO6HrMVdzyPss+vK6NE09H1nV5n2qzdhWy1TxfRv85cIcTo02G0tNGnoHaidtlz+Kc2VwNwp
zOrEP6W5cparVlifxDsvlXHxUh0nOITf/OaVX5MMQ0d/P/ffguW3xl0tOQ3HPHLGdW57ymclmP5x
No36q214O/sQp8RouY9NPe6bPDGO4ehCurN8acFBPE3lOD1bfWscy25KUTXky1lD922we3lnly+z
/3f8EMMFOvfFYKvb0nZIEEFicpybUD9OemtvkIQ3VmK7Of5tSC5Br1Yy7+Y28tnetCEK2R8c2rJ+
yhN307oGEl+KFj7KISvSz/SvOiAe/zbJGbxu3hpO+XRbiF6mGMu4gTbFdqFA+zU6CgG7p/aPm9mY
guh2hcwpXq/gWGC3FtY4b60HYbqVGbdgW8megyE7KAosm3QvxasqG+Ndi8onWnKufmhntXpQl0qv
EmbeUe2AGCyVXp60zVNDzgmZhQrd1iVCHFljHjR6yK6TaC/uNg3iZpM2+w/IkbYrJfXK39qScqSl
Z+Ex8/vyBT2yq72eUClCkMjcVkld/VbyrqppRfFk5D5sRdkE0nix98t0OqCC2/QKydXnwO6+InJR
bNDeS54HlXSLnIltWGzTYpOz/zdxSkF6IVfhmh7HUFt7xgzd/nJHs/ZzP7XfTD2cjpMKZlmsSZpp
63HgjlKGBvoV226GBNtDhEeBIG9XN7G2F6GL2TEeLK1Qn5JsTD5Fjf5TzBLlRq66z01z+rZEqZ6z
NzLwMIViPvOumR81i5sA9XjrWWxFGG5GmhwvhmVYzzFCzRsH1PVeImSCOZHuXARgn8W2TOht2Fuv
eQBXDyJAfMkW1u7wBbh0ffD7Wt+GS+rLwW611nt7wbbo+xL/b/ZhTlGfrfxVOIbdQ5IP7i7R+2Jb
5GH2BRpD4w5dSm8d+m32ZQhrmpadwFkpHsN49klKlNBjSrBmwOfTZ8ODOJMynp8SSMgCXp0GdLY2
WVDon/VuiC6D0w53fWK7Kmk4u70veVimq0EL/INp7DWrafqf4lAK6K6OmT6299dwZPvQm0GECvRU
BQvLXI4PZlR0L+3GHs3hRVWaFsGpMV3JMCi7hWFSQQZ28aJKWiKuQCuLDLMRBbPAGp6pTHsXt7PP
YuavC0NRAMi9TGqWdFFByxCCuROvo03ffXNqd0nK/u72uCU7kk6riAwJWgDvHsPytL09fP1xuzT1
vgsQXygKLDhnZF6uz2qZqJODjiBDOpmwu7OH1IZdv1TZsm5sn6LZ37VdGDyKqVNd9I7D+qf4xHSb
dLP9Oqkd5+qodcNPif+/nRR1oMVge+CjdY1LntQZH704AOpRNoNR/Zjq4KjEvG0+535bfM4T/y9t
eeuqnDpaubxMnqETNK5D+9eheG/BZKya8204JHScaWlQbTzl4JtLZ/FouPMnRoH0Gff/OjKcPF8N
qV09AQnR11YW6hdX16YdstL1CSK4/n5oEMvxHLd5JL9sbBQAE1/mCiGNqajqH24VHhoNvO2qAM4N
PwFCoZnxA+Wd8JutO/o6odx2XbJXFtpHJ39dcpgBLHWD9bokLeWngO9u1DbDN6XQe6gZOZvowVuh
czB8yxuuKWfDYvvXuMKYoYn1ICxdj20W7kQbzCetcrYdKC4qiJO3Mqy7GqFwtDZFKUw0w8pMd85v
dpEWs0lg8DBOYt4Fz26ObPCKE9Pn+bNCquN68t71X2JUAD/3/RwZu6Azuk04O/4h8rzpm4OcdTcU
5ddGK+JzCkP0akTX45uERVGiHOAIRmfTdFal3nt3caL7+5BmxQ2NyeY2Gkr+r8t07jZGkaL7IeOp
NTtoRUxzOyIqhC6oPW8N1dmDZfrpW1NwEN56QFfto5y92W8msc+Wdo0XinsxWQtgZMTOUzU4iF1M
4vwf7R/W5zv+7vP8ur58Tk8QHW9rD7q18+hq22mKbfKF/PvQQ2Q76d1jlyfwvleDS+kij3/UhuMn
W7Dt5H/qDpKRZcI1xphjhF5iB1WYmLv0P5e6Wd6Wu06PofS1xwyF8EUNwSys5VvUlGtPc9Od2EQ7
oYP59GFI1ZXR6/Bi8yg1zEA7UBpVr7ixwU3NldW43dmBZf5LVBmvD+C4fA27wsiWMK8tujOsIfaX
5O+wuR3/sdqvYTK98AP+i22+/cbMxhgFpse2tNCkNyrnEjWReQHtOdA/zBe9UE9pC7OFRDam0d7Z
tuHClaizKVni6zmC6jCs4bqVmEmx7FXdgKbTqbFcY5YrwL5svbuCurmGp4M/n6CN+CTRsuzocd8y
rsUhtRnvRwfUiukr2V2KDuZXtaQk4Tt+cJYhVH/7OmujZwVFuudsMjbT0uOapIZO11NTrGQ4z5px
BxmzevWmYwgQZszzO/HKkiGCG2cZLktOKZx8smQOvU7aBe3ZCnxoURSPZEW41iVvshyaOgMmjhzc
SXIpXVDOaOJFwU6GWhIOR11Fs6ivwvxzQN3o2UyvqRQJqCson2/Tm6ZS157TbbXWQKUwiL3LWNGq
pi9qoeXQQzvhtACNux72h39GDG57rEce9R8iQE6RFl9KHv+yhsP+fTNGBvrwvLNk+hYkDikV2zA5
zgvtfh8rOyHSv9qufkj1IdmvalhgrVzR9lZlUpXQYTWlDladHBlSMrkOBWEjmJpwsK6mG6bmbZKg
dSTqzSQjCX2bqNOOcAoDWqljvXjs0uSI/KDzDDTYeXZ0/SttXPUZklgHyfLK3ZLfHrfibB3FO0+k
rNrFKaY8Tx8KJ9VhpWV2Elnxlpb6eifTXbXR2InWP66zl0lIaeyB90efxKS6PS9VED/v5ROMvdsd
Q/SAV+KVNXRqcLmq9xcxDaVCB9HgJHfyEVDXru4t3VYBgPz9iSD9QfVLeRJLq2aoPs0//DjqD5KA
ayDI3c9VV14TeENktA88aC/ilC8Z1VhE3+PwIl+wMGlp+/h1epOV5Sa0deib88Q9RDwHwO66h9ar
ss+WHuefM96TjDEZH4PK4Dtu6eba0sPmTpwgpOc7A6KEtUx4m879KoPEdXK2rl3ED4bxLKAJnYfQ
BkjvDPsOfPdJRVG5HsboBzS4v9sd+j4QjXiHLESN0UlT7TsTxS8Tp1JxN1YMaCbfKGqsH6wFgq8p
1XRHWVxboBfNhbqwtfLLOt25sBYMyCB965LIgO00pYKRLkpSi5TLYgdZq7+z/xpPzfCse3XYHWhd
HoGwJiAVlszfhxxg6UTl2ogoaNwc75KFtWQCnQFWzTziHt73BVwag39Bxcu/2BpVFl6PvX2PjO0F
jgBy/jatX4PrnSRC92Pt09j9Pk+WFa9TL7QX+vA/fWew47W1sAPXy5ISK2vIklZVo9m3XKHqdZK3
Herdfk/T27Kz475kI+MXtAcZ1rq6CWGF/RKx8+C15Z9h8qjoLRS0vaz917BqWU2AzG9hyz7muprY
5aJKZza3i8pqXQ+jcp8MACcQJtu3c5Ic0QVLj5mmmPsJFMJjOBTA2AvNfe58UteVbhW/6VH4WxQO
5Z9VjN5d4ozhyhiBQNdh8Wf3f1i7riZLdSb5i4jAm9fD8bZ9z/QLMRYvjAAJfv2mir5N39n5dmMj
9kWBSiVx2hyQqrIyg+brqCXsa9mwDNI4ufc4mvgy11pS3CBQ8X6XxpCf7+LaabZBHqwF/fFbY+nv
rDFQmhYnYLaII+aTGdqQM63M32w0SVFw+LEBiY3A3xSIvT1CJKY6OkjZQJjHsR/JFvMvnbCHB2Hg
dRA4kB1uJ3BhLf6QvgKkkevYpbZGez83r0M3QbS0su+cUbpHS21WXWA3tkY+ZkhjT/yGZLsE2vXf
xlk8noyW8sw29lFy3/9Z5fpZB8vJcuG5xmwJ/rn4l0+VBeNL2jVvtEem3TJtlMcBYvM80g9kF4F/
Sywf2Idi+trHkB1YwrsUBlZ224TYue3GW6o8GMVLHUOpAlIRxjpFnhGSc9l0tSKuh+TgBC9519hh
wlCs3vK4CPmkx9spdeyrBsTt3BiBmZwDbm+GMkJ4iwbIRUBuKWT4km3JNqD+b607aQxhup7fBgG6
kM7J5bZiHL+/ptIQgOTjEZvG8Qtocj1IVDrasVdd09w2gfRea5DXnBwf6n2J0o42yskLew4K/8nT
GJiw6l/1aGlv6sLP6/cLA/y4OYcgiGMgu8iMwnhp/K5bJz23b8KAtkDepuURCQMwOkRTsKlNqCJk
RsTCogb5Tqzk6Zi66n2gvQHkQV83kPTLpG5s/rMPOVKTZWA7SZT3shhdJeU3xroAxy3rTEfOoUqm
O1ObziRDlmfmeKfG6IRJY62J/xZ1OP0Y+5/mgQ8FLPfSfmshy7AC8VHymFiRvx19YGwEaAwvZhak
m77hxkul9d/KSkLNPAUPHnZ1P0D3bK2kmqSZ/0wC+FZeUNCTgVlT018mKedJkFWdJ7UVAlqAm2jR
kJ/SxtHCYhJZiJhTfoojCZJ2GumibHy/pKEp1xFAccrpaEkk0Jgqq6w0FIKnBoTXoQWWnoMIDBpa
ydsHzc7qsKp58jaW4uY5qPVaDeLbwP3uF0qmfie+4794hQUeZl/at9zTc+g+8eSI32x9yUfL3HDb
9x7NjL+mUbybVP6IGlGNAbA1CerGqV9YSBfnjjwalIH65PMxnPjJeKRep0NxvhuDaUeQoEpCp3xo
EdGbEUIKPgRKlr/buAsGChKlJmfykx9zCXVE65Hff1zPabFH9/PuDP4NlKfonrZeIiyDrT+BJR2Y
GxWkYTZAgZXjgqpMoaNVQ5MiaDttFtuUBVdDe2tw7D6mflDjlKxrEr/DeD13pSjd2yjKDJW7aYBw
AYiTUtXQAJjsopXlsGT3yRu75XU7FsNlcXY8Reyd14+f3CDknm6kU7bgAn8FQUxw4VXtWKsO8YBD
YEWvtWlG15Hj3LIG/H7rWmAgm11QczWtsjTS8HQZyzXwRBA1WJ5P0ixqkFlv6MHUkd0ee/vKiq5c
C+VMI1GBDNxK5wAIZnx2/uPhR6uXpmWAbBFl6Yrt0FX0iLHJUJdJlzoRHy5DZBRGZgPVB2yGmkIa
eJ/8ksGokjU5OqmB8iCr9qyDaYvZNq9gjfW+hUybnazKuoTchGHYd2k+NXsn7YoDs5zxNkEIEhpx
WfNVQu7R02Ltly+avVuZ3lvnlTKkSaWbNXtRGGAeCfrxZmHJeVKpuxd6Itis2yNG5M6TIuDa7oJs
3JhQ6FuVqlLBVZUK1NSyCRG0Ci6WLQzgatTRHlwbCeivUHoAQsZ3P5yawFzC6wZ4c4R8Vh+T9SoV
O+ijQd4Y6ZwbMMPyVuaiuZguFOq5WboQ3wEFip6247EK9HvqucpEV+AtKfa9q8oT1FRahAaYFudb
vQb8zota9r5KUBTd2uwRSU0NP0o3zMZBU+YmCAmXWyG3hE8DBM2eVpNjto+yjF85SBU2vi/SDX2j
KvW10lP2CCU380y9Ngq6C2t68P5hjJqg0cXGBeJik1XBuw2Vq/dRpfnzdxFVtexST9aN/OmrCPJ4
vokT0WyWhUTE7yzIFl9oHQSHQb8xehmCTKBUqRX/lZGnv7nIvDtngHg3j8BaT3buOl5otIZ5amMm
n80s2XWjb3wthAEla9aOO3LLkUIvDBzs22kwj/9p2cnUwG8pQMNFy5aRYEeLYIGt1lt7VA1Gm9KZ
ui2xkFE3Q2z9UzdRXaIs09sm2iyjkUBQQme/Y7wWngdoCh15jp+SunaCaHnl+ihEUKOZozgikxq4
RNXVM2APuaLppy5SBuklr7t87saj0C9xrf2aV0LG45rF7Bv1Yu4416HTX7xpmp47xrubBh0xGksM
K7lri+BKYxLIxbt2tMAZgDuCUaO5xwZrH4Fg5TnVJg2YonFLY+VgGg8uCANpXu/07ePYpSGN1VOc
Prnl7xr/eTuRAeveR2x4FCXLQctVDCdXkTsBNmztM9OuoaUDvqjZBdU0jeU499TLWGECA5gaW+oO
BjDcLA+u1KNJDBv0FQIEw4m6tKTn9/denj2NivakGNr8QVNRW1Yn9g4bjAFyN0l9kKjdv5ILkjLJ
FRoUh2VCV3J9h0IAICjUItT0ZcrnReKyGQ4WoMsrMEwESGXX7iprAqCZa9vWVqbmJBDZ4sHa7qfo
ri6q6A7VksU+hbzRSiefxkSZHav7K41SQ87jkQWxezc75S0eLi3+B+Z18wBMSbqTx/tl0nIvpm5j
ZKCwDXLmrFFwBQxJEOvmycEv52MvUIoUaG3qf3r7y3QsNr2HIHjd6busL4a9i2qhxzhxfibZVP5g
eoDMgVc9l6BL+5tD3nrPwVjVswNevMO+HnHoUisUOCw9eOCRWaUuNO2ZEdcXr9CsV5Nvp6hMX+tG
NleZxsBpK3PPRLLLARzfIhllvS6T3rvYrWeIZE1TdZrfjNIM8B1JkwrlfZBH+tT0EQBvyTBC5RcD
rXq30hVk3r0rDjypJYM1WQLTxD4nr6pdVDCo4Tl2AFnXgm8cbmbPvMRWMO3i7meFWJVm2vZvjjRW
7Y3ZV6dDUKMAPhsn7R7HQ2y/j0bdothOTY8gdjNPn3y9fUbKY9hkBXb7rcJCuAofwVsbr0uvv1LP
08GmMHU5D43RAL5Djfa+eB+NY5TLN04FxJSa+jE/8CXb6gEYTFNQWCMWgEL4QdWoFBZoVfAFeUTe
3gdXFM4Cg2fqb714ovEI3G5r0wqmE00s1MSOilsm+dQU6Xj0VFlF0/ns6qgr6sZuhO9pNJyNCVrb
YOEAP2NTiTO5kcekxdWu60EWewD4qA99p2yQ8Ry1uTYgKrJqlRq6uDMGv74C+6IBzYrUqSvqCv+f
tRIn/WeGFefBPQgBwWFe2D887vMTvZz6Ng2ukEHbdQne9GFrxsMWTHrtetnqqQmuKLoTmQRo+ra6
bwEkjfAoz1z5FhX1AcQ72i/DMc4QLp2+cjALhB7q/W/gzdL2Tq8Pe5SXArWpJnkO6hYzvTlMMqlu
U2SzVT6y5FKoqtQ8BTxaQBJo7n3YHe4wvi5FeWQWuBQXkhnAQqHro/Ue2FV1dqSBAv9em6qwkeM3
Iyi59vp4acCQ9tr/roXRv8amjMGRC1a0oAmsVw7+r21mCLklJ7C2vs8x3cZ+NX7YcbEXDUvv+8ZK
Hs3SAjC+0EFf1WbpY8Gr9ownzlcanJKkvoCi+sKkW5ytMS/WUMaFwKLqBj3egCu6pCbSMjzC1Mgo
c4x4EO5UQj3uhoyD8x2QuOLeHr3mWgA/uuqGQP+StFJbV43JDtTNkbGAOqZ4zg11BAPOdpWAGeZL
lDUS2ArdP3iJn51QdeqG2A6t+pzzl6mMk4uujQEIdAEDgJBst9YqPz5WqqvcuHLT4ya5IF4JTbS4
RTIMKKw1qGySI3U/3Ay1GsBi4EYjUMHUfkdlBxi26upb4CKmriLmmd4KIK16/yoDVp1REeeuPzyQ
kkAJQCZE6CqPqAOlPHlAk6j6Fjfva5CHBsU5cBGBIxkPJP2hQzJtMzWoAZFVYzyglN54KHiwbRGl
vJFHmWYWEAeBXCE6BZ5dL3OnFZ4244GcbQs12XxsgbnCVJrRqjURjmw3diWmMqxdbSsH56sJTa1D
DjqmVaeYYZwpqk/UhUiN9ez0/L0byzHdpihVXsuGu/uaQTCMzuoufuo9r0S6poM8jVKXTuuLs92J
6ISgTrairFZnd6AKztiwTVtfA0i57I/ctvyTDtTWnB3LI1BySWRYaQLZKXXWjjLdjcAAzSstE/5c
E5EiqBKu8wTbHrMA0C0ph/wuyPFGk5N330QMJmAITtL03xbTkLmQRLBLEcZd0Wehl5R8nWldvp37
dTwpzvLUOsx9I8LLt6nYlZaoSje/G2WP86GaDLzdvH6BEluQ1MljkZ7KWORn7Hbem8nPAPb5s59U
9XAq2xPZaUYXBRZoVHWimrGungKbT0MEwWAPtZRWpJkrsjlqAH/+KmQARW0WGhC6QhgdaVQg7ZK0
fJyc0XmSHDCZMb31XHOeyGJp0wH0Ef0dV6bB0ptVVvfeiTwYMhLrlkMJrdVaFzsqlEryBhxSNDWB
lOwRxVjBirooiTWu/8udPKvp71JAXFpk4YO+cFApPTXlqVNNKi30+zEpgRmayhNd0XBl9xLkxJYE
b+PHnJjcaZw866kGn8+flzSutUOzgZRWurOLOF+TbvihVNVhNf5P1mari0sPAP7FKYp8XeimdZJu
9YtHeX82RP/exJndn8nm+uDXc+ziRIOT8ujB1oA42ocLjUhU0IHSGbxqpXa/pKmmwUtO+th85R+V
5TbSDGSiNBU1WgeKSuVFPXKliVPSzRPnjNY/ay3L/3stsn/ccVnL/OeOtLLJmHVCLTYen3gYNTkq
bwnB6390cdwxn7MOj5VlFNuJz10aRUI8Kcz2YjuauEiTRwe82o6dmQGxQ7b50gdA5ZAZxpFs1DC3
Rj2zalBmAJLS16TDCQK8XdwbnzXA7/1Me627pvrOLP/Vxz/Cd1BBzxfAk84X/xrSI+m9QCrjqIaZ
mvm/LPH/7gMJMFR5gb974/SOc26ka6+I6KFMimTbQqd2ZoewPCi71LXuXDv8yC+m/5ROpvX6t0mR
b7YzO8R/nySz2nqNLTs9C4biy77U5B01XeoV0MoMF8uEQNydm6oNeZ4o0VddsVmy2tgZKc6orjDG
T1OLPtSipormJQcDXB26VEEJdQcV07trosTY5RGIYMlmI0O5ajuPgRqU1ZsBNfWHyOPFy6hNO9aY
ALUqu27lwWIXcfVu98DYdmiAr3txKpwhP+yL/7/tVYP6NcpezYkvlb0C5SU0mcc5WdaAtvbcB+3T
kj8rBrPZDY4vwyV/JpDCRBQ29bdLUqy3469FbMsTmWZ7ElYRKsoo5zZpUX5OrPppuXWPB86uaZIx
XJZpo+Hz0jQwGsW8NC2kg8r5rnfNcDJQIcjdCYHBApCUa1G7bqi1vEQdgIyu8wieUOMBdS3PpbKR
X2tGUFAEgmRHK8xzaYGPVQTYfVDQpBb9aLA9nVdaTMuaTZrv8L7xTjQIHNhD5hT9eUAZ/1qWHnbc
aiMz7zzw4qtHG6lZZfLBM72vihFUXapL2xWHxci1iSg/kc31QXAAUPiNBmc3ta6LVPh2sTHz97Ks
Nvqfl6VJgYZgViZ4jnMUtkG07ABGaxqkpvtYNuI4Kow1dlWy05xD3WFnR/sZPwYOgrq0n6Gu6w8C
hUhITSxdGkUtG74v+dmPceoZUEG8i+T0LehwJIo9fTiDUBx7POp7ykhX1KQRg0Rs3u5oagSWdbw2
1BTqLytEFQj+raF9+MM+r/zpJmMRpCvPZ2KLEMdwkF78aNqD/uZBiDWInPRH2WdD2MrMv0LwtzuD
xgPlhGMVfDOaCzk4UCUOKw+c8o2s6wuDjsiaBtydBY2p71B2btZuI9JLkMTlNZmAPUBqK/3hmk9D
bUzfLBSlr6Fjy9S2OdohRYzYA4dwJ96541up23yV5lZ8x5hrX2kARwDUVqgBDSV280CtgX85MlFH
IZujZySgVnQUBEpy8UA20TlA2Y3D+NAgMri1Yk3coiIxb0ar33O1qc2QSqKe6LRkq4ExH4rAEHmM
Pc88IqpyoKKWpdCFulB3do4gP58HyZ/s1IxILR2d1N3/aVfLgh1aO1ZGt//kr+x0g3zSkhMKcubB
P6ajehf5Y13MH2+ptyE3QCLZaaqL3bKsCUz9JfNF2GhcXlwXCR0JTP5tiPC6RqFZ+sDzALDfCooN
sg1YaNhG/erxFmV8oi3efB8oACHYjyAHeRJz+9+9zdZ5XnrQD31AMijDKaXgYR1Y0W+kzgDjLvLv
Mv2JGr3m2e77cZPg0XhudFadDGRXt5NvY1MJ8oFVXPrdD8uMQ20qyt/g4H7pndF+DTSJ4D4i71dX
0/VDZaN038OZ7D5j/hCKTjfeRns4CNcofuvedOzHoHkDaBMCXWA/9Hq+SsQwPeomy3aR3eTHxuP5
zfaTeG0Eg3gDkn431nnxSx+TL32RjS+DkCNOnwY7B0Zvn/HNrjbe4FWvXo9woHK1uumQen5yatrU
Ces460GB7fBT6hvTY8eNR/B0OG/QaIaaU2R3Z+iH1Q+gaftOdvwwiMoMjbgw0NbdtzwBkDr111qA
4joQYMZXrWTppTESHPYta/jeOhs3S9kPgGsgk6UcTO6OO9RQJpvMzNkdil/YXRWhwAsBhxrxeqe8
M6C95q/qEp94Km5kQg2Xhsy0CKxkJbVqH2tdthUK9IE/tXZv+kW6QthYHC313psHIlQLTFF1R73E
japLaSaXZVJR4a0/JilIPD8WYkgYr/FlyrYaQUSwoX5fmHy8xOCr0m9/ENnbpPg467wfT125Yo6i
fJuJ3+aWfKj51K9lPJ04sK694R8hYbNyXLB4VIV1nTELE6QxEBzItoRxiJnJLyjQeKFBMrmJcTGt
4d2fA+GONFnsnLTWd0Kio7Cr9kuV2saDiaDZ+S/2oWGf7ZnZfXEK/u7fAAAUEnsF/m++BFFmPsgY
1VRzJItFA3/nd0US5Oy54AYlTAKVqpXgX+jaDtwTkX2HX0z1PECSad+hhHvbjZbxZcKDN+695Dte
YaBP4bl2HntnukGl2gdRBgqS1UzkdKtnqWbyCoGh2K3nmeTgRCgCo5kWEBW3PoPouPfPTLqn7gGi
SDOdxNe/cICPyAE7PdRexJsybu0HIMSzLf4YwVnkKfiGIV69t7hVIy+QWFAL73XoUVugV7XM/Aek
i7Zj7U0xahKTDTi6jB+ZjcpCIGazF2fSxTowhXmrRKzthmnojm7TjWfk2SE+7lXNQ4PHPMrzBvYV
24inKAe4d5U8TH0LxrDaq5WqiP2VazoL//bZpt76b58trvVPny3VNIjsqtovKt1KJC9DbiXdcS7O
Ul2g5rsjlX1xU3tAHQk/1CLPxQqRVVDIUbjOb71mY6VgDJiNLtK2G18m2gppbIZTa+dtJcTMwkRG
+K2TkVcp3tGxc56UipdUDet1b8tjiJ17tdxZ0mNHDZCQi3B7eaEravqsAkNZ5LrrZaBpou8p16NV
2Xpya2WxdfC9OnnwR1XSNoLqF8iTM0o861fyGG3LRH7Tekb1jwihxx4fJR4l1pLW/xTjny/JaYIT
pQC8LHW2QiY49oONbkRw1/F81KBExaZRsGJu8W5ldEAGDoAFPbkOINJ2Pn0ht0gHzalT14jADThr
pGnXXTvlNsSo5VPT/+Ym8c3fMUARIWPl9c9tWe5Qyo28Hr55W9NJpl2puqKowwy6Ia85a/RjbrqQ
Hdcm/avuyF9jFvh3SDTLG9i0UbGu/C0jcEPee8hcqWXLnu3If8y892UrxI33U4nKdlBrg2F36wMz
FiK7mB7oaEvdWs+yw3zwVaOo2Eg/dRHLTA9ZoyMT3aC61Cfgapw6w8owBmcTsEA/O4R2xUticLco
z7h7vyPUaU5xhzhNMZndGUUmoJcoQVR9hkBnZG7jGkXllSfFlsap0bz0W+bW5k4ys0cNC5qUxcOl
4k2FUv7CAYOM78oVGdOKv/tYbt+HNefI/ipvGui9WIL/EkoLeY3kLbTW+0svIoAJoS8VdhUkGkUO
ND9S97jEzqvbgvGtW/kITcoVGVs1Qlc+kDKHqvFui702TFB/zKO9tTZqAA0ldgYOXuMnTl80fIWS
S5fb+M7RZeI/1laRQeEMcXNqkKMqBEK6//Q78Asx8PqT5dNM6k95akCzPKS1ljkQEkIoXjVm6Vkb
WxZucQU9WLfVwQV+rY3Iuuj9s6HgXtSQma6mRFihm41sk2Kn4uEMEvnnKS5DcsnJNgashX5PYm+W
FdpUf8bpJAFNn9+zlQZVsmOgGrqKc6djYFJwYcR5LtiQtZtaG/Bd5eV4NpTO+bgnHzLZTvXPbFpy
6ZMPdauqdOxwGXENr1obLgQlW4GEkWDpe5MhGtmiXh79QvoNCIfiX7OtoBFyd1qv2g6l9psikJ+C
lHmaQuUnAXl6BzT7GWfHz9HMP4KbNNl34mct1V6AgrYupgZ+QGElI5Tix+zSjAUD91Kv3aMIzQyb
LjER4yniFRgj2U8Z5xuAFBmwHymEa5wo+dVnzfcqdrsv7Yi8veYm+gM2PD64J7mOv2OVH/DSGsCC
06Ka38s3Ll6u+D44DL+LTIzn+VKzeu1otNhTsbxBJZEaocYVQGaNoMWTOA12qYmiPdBhfAXw8h5i
ne2jP9XBGcWCbUh2rQf5YtUmzS2PrOkucCT2L2pCAq4AZIwq52SjvvjJryCnK3T2HFdTu5Jg5DtT
MwqtPOuqWWzU7UXPQ6cwt9UEQLhg/MLduHoOgIJ94H4U6mabANeybl1WPDuyq54ReQW8se4fyDGu
iitQUv6Nem3W/pSsGedFoFcHWtUiwfdQrVmpAy0eROJA3WJypjWwQPaOup1fIz2IAPeWumMacZzG
Wn9tqZuCKzQ9ILthhTSKTLx2bCrQW9Co7w7ppeuwQ6VRXZrtDSGDexrE1jVd1c6o70tNsyawLect
CjLaY4fNAUJJZR5d8L8VXehKE/UX8GWLvWlUzrQym2hAAH4EE7xR4mBYQplZXVETQxXgGKVolu7f
/JZpNINcaNrS/b8vtdzyj6X++ATLPf7wowGPi/4wGI9RApFlDSoh1YoulwbEH866smq5glBCcVoG
vBSU9E1V/jOF+suwr1ZcunT15w2KDhlJwwPL4f+8TNJ8fDC6C32S2bjclYxu29jVyrWN+6lPcXZT
H2KZQt3ZhS5pSl1nr1DebA6alVZ3HaQhHaSCzkwxdlJTjw5QIFpUh6NpvdsEXWX5VoOo0WVU3wBg
o3u+bfsctRIfc2lGlQEtJz3zstgnHbXbU4EnEd11GRhBryNckV+Zn2Bn3ieDu8nrNAjnO34sjCgV
CrfB4S3o3kXPcEpujGw9L0WTk/5r4YnkNi9V9Ea9SVKtmV0CLbhaICHagWGiP7q93h/nK68Y3q/+
YiMX6dtegS825lHDPq4Wm6uWWValgcXWgCU0zGx840HvFjzUgwduqgRM6tSNnDx46E1IaIvcvCXK
o4G82j7pnCGkwcb2g4cK8ZayEfplniR6KAWiiAeRL0BEWc/ZzbesK2hSmp/15Fw1V69/2r13TTxc
MFj8KONnLy3AzRTo0cFr5TMB0gmGHissOiIBs30xkQfZy2a6ocp8pY84EBROdgcCPfs+SzPvigfS
hnrUaBPYnAur+zmMcY5MXwdEXh00PPTdCCwGXhmf2sJW5/nG/dp9XOWZ8W6jq6Gw3a9JMhYrvSq9
r/NovNON4DHv+/zecZz8HrzX7pl304lMEIfI7zsA8W8RnmVQzZNxSG7DcJ+AjOmOvKjpWr7PrUpc
qCfTLL9vWfVaeQxMGmplMkkOzgpXM+PDYhsqqw39TM935EIDRV+i6KJCEQ/ZaM2kgZxo3Nn5erlr
7PXWLpdgoF7Wi63CPHiGBF7L8PGBs2ryT7bb3dM0+pGAi2igVFp/Wt1oQMObzR9h+RFynCgF2L+u
i4lF7Z0MvOS8fLLei9KVAZpE1KTiF0a+3G2jlaa53qefqjEjwEhN0FWRCzXBBA4QbnBj/qloUW8I
ILpXln243FbvmL/XGuDWl590aAftqPviy/KLQ4AUvP99cVg+nWROcKvir7TW/DcMZK2iruNt7k61
fQTDhlDFNOLgmRBJ0KpSfst492QWZf6UQbLx6Ok6ELrKDj07S6u664R9OMCfPt92oDI6+GVtP/cg
uiMn3TWNsHP19pJajrbWnKpc9RDgexyk8SK6kV2E6rl1MG2BFQFzchMYj60r2zsfpFednxuPZBoM
UHvFZZyeyCaHuN6XaaWH8wTHjB+lsY363gATJyB62FcP2YEWBydufkRUxFhRlyYE+GfRXEPek2mY
EEos5NDuaHFUm5TnzGK/aJA+rpYaJ6Rw49t8984SQJul7oYW871cXHW7vpI/NUGWfatyzzhTT2J7
uIs8cwCdCH6gSZPxPZAqaxokUwWJzJXdRvJI3Xyqrb2XIlhHLvQRBCrj9OmRDJoHjZegmfQ9fQDQ
eujHuJc4SuJMJdJXPbWG+8n2+rt6Ej8jEQRfIO0+bqAIOO5jiW7Sa2uQbgGjmQXBuW5LKPChgvoL
eAptUOKW3akeUkDXzPvZPECBr28a8IUgRhO+n7hBobafcXoLNj9H6uM0sHr1CahnZRxi4ob1oOFj
13H0SvnrWGffe95XTzWSbPueQ+IHUdrgSTlQaht7wO82f9MQ5PyeOQBA5sL+nVvFrStG82ufdSP0
QE1271rpsPMbUx6jxs0Rp8h1sAba8ikfoYzLIND5Q02HRqn9O8V0r0QwGP+i0TayCvxrFDpKElQd
eeprYLYwchSfFYl8gUYFuJxhX9yEqj4vAg9pRATUZjcXtffkhuqI99VG5baslmY/IiI6gOTxCJpv
lHdoq3L8WXoJ0KWB+QrZ4QagRKPcc9nlL81gn73aSL6jnqcIa8Cjr71n6pfKGJFas8b0+8dMUUCM
gmZWbgzYtmXpay3LkCCKWfFCVyx28/lK/MX2N79YN3Q8N+viU55Nc63xBGaw/aes3pxjc8ZHzZnc
A6XX5lEPWbKNozUoM/nI0ZEzrVI0fE92mRUrNiGxe62Hut65oB94Nct65rNyC9/Y5JbfHoBCgjhv
Uc18VthLw551INA2A+1F+fuIk6FKDTAFZ6zAo2zWwtwo7HyYuAF4sJsk/w99EWb9Kkr76BTkkB0B
VCavruXkIOFiiDUNIE9YXVNoCFrrbJJrYKii0+IWjU6yHePCC6WNak4BoMapL4fhKREm24ClTG7n
7gQiNttt8ZFMb3jqhTGBwLU40yA1wgNhGIq67qlHq8nceF/NNsT7arGlxduhZx0iXr6Zr4gzC/JD
Z+Eb7ZV6XC/4PgvKNqQuNQjygpgz5le7CQDYVB4cBGKhraREyPaXNWYPNeHfa/ztLlYD7dd6APdk
Mtr1o5YbJ+JmiKBOus9Ra7WR6ksBjb5UxaLFrYFo96MtppMO8dcNHo7eKeFxEnb+ZJ95XlkvOujS
Z9q6nlVHsFDW6xiouS/kFhWNfTb0eOeb1YCievc7fWM4h3BFg5jFfafr3amLB3+tx3n6vS8vVWMF
b0MO2tWpm9KjXhbsUU2k8TavoKFjAi5kpbl7yAus43LT/Rkj4JMknfiObKkIBztI7nLfMCDmOoFl
1KomiCjn774OFFl6yDGytYHk6QCGXnB/2Ppa0pWFo6pgvY9wAa7mUXVlJd+cTkLF3UeZkGpAitnH
Ow5A787pbCRlezyJOmwjwO/vTbsAz5n7xkNqXfGlzX+MpBvX3EXQlf6WRTJk91CWUxpcd06gO28F
uHYhpijezEnqYZ9nAlp6sdh37qDtdWQ6bwIl4SHyctPXRsozcWgHDOydaSXe9KaAHCTqLzSRlU8M
pfco3cZV3NaQDcUj+UnL+nfbMkpXTNf5RrAWzEA2HpQo0SiP9JEjtyjObtN+mz+x+lHcGmRf5FEm
/R6KBdlzUNbnqtKCpwyET0c8UdS3UIxvyl7oeFuYSWIfXQ9UKf+2T0hkrCqDN3s8/uQFG355mRxX
QB/arna5WaerRpfZuKIRL0mnVdc4ya4SI3TNNOgg+IEKaqnuYvPyYtwD29beD6rhINZH9gI26tLA
Yqu4x7dNZA4hodwI74Yz8L1nu9GB8G2LXfOyaacDO7wqiKZ1UbYKrPYeuTW+YT2eHrFmmDeWO9om
VVexO75fke1vowCWgj4HWMldhv+eo4/UwZZPXv3ctuynhSjjz7ThWwTixJtRRvka+Knx2vs+IntG
xbes8NzQZJO2ivzSOPvEiECBYuo7iMhhnxMfyUSNp6LIdIU0BbRc6wlCtACvbjOvR7WyKrgjEBfZ
QAAA/RvLvSCQU10D9fhlvfnVnDp9n9kOHsm1JvODrWt4SzQ5NNAHHtsQ0zGynxG+Fb7pOt/qIMnW
huOU1yDX/VMyVXwje9aj1hv14lDz/Gnz8vdYDd2Tn6TdLoqq/2LsvJbjRrY1/So79vUgBibhTsyZ
i/LFMiSLpCjqBkFJLXjv8fTzIYu9SUl9uqejA1FpUQILQOZav0n3fmrilDZPJntMBo7rYW2+EtqP
Vp49ZStbdcYdEoISoy4PbpaVa8829bUs9pD3LtZbB2GYWytNgYuPzcOUeVD74zDdk9OAYIjDwz3O
IG91pX1SvGifBdb6rzwrPINX7dw4zal4OwvUFZDFXnkgusZV6EO/WEnuf0zqakeuV+cVhssTQorV
fUAw5loni7IBdHuzM5aKjQBCJzr9CRp4dyP0YtamdggfVlhDvBctBBS5rsYpMnwQ0o7lLuNZYRyr
1k9WXfkPttkkx26MvaVU9Lb+rG9zIznmxmzPRAR+jZZvgilhseC21b6it9GC+deTO7u1RrRe+EMk
Ztg9qE6F4ND8qB2Dt75dgKKxobfBJdAQr249ElnsDacvQsWZZ2jHZ+xi3uolEAONzGu97D9lkbf2
lQmOQdPEO9GHwYYkB3k9Z+K5SK4cdRtIIXGS7LQ4bT7LHkETim2EOd+CxVa6vErPN4o6bP+yLIXn
yZfBkjEdd6dbSMMFVo37mbykbfWxKFuJ+Pd7ef3LsP+t9Zex7527earSUdrt5E83/UjSFSv08jAQ
AdhklWY8ZEDCsDnOpu+5d1sMvfeHMZU/DNNxntpEY2fpD94RFHh1HdOmhbLORphK8n5TR1FtIyXI
iT3Na6B2XvD08yFxJ2Opqq/vnOl3XnWBmMQ+LTH3ETCveyutMSge2zcm9ns/PBlYm3fpk1Brld9p
X6FNkxqbxARcHMZlcYIEn62BPZWfKlv7JqmNivWNx1b8/X2MGk7BSvHMl9bijylZayCMy8170a2H
coM9crBJbN8/miPUK3N4luj3PO+wpgu88ewIpz/qLRuZsPS01zq+djCGB3XQFmQLShAi3BI5K0zC
wqI4ShuadC6ac1G2Gh3cTtnKXlF/kq1/NTa2AjIXaYaAqpKdWSawrsSAVi8H51C2KkvNub6vLAQD
xualbJ3c+NHGtnPBj3aFwq2f3gf+TGBowyNK3ab4lsEhXiGrIW6VAte/UbHjJz/JqzVOUtMJyldy
YxWxtZ2K3LgzosJcdqYVvHR6dkmTXPyA2A++0W2/B+Wfw+2gBb7RxTpC/rwr0EdwCcW46dFsOg/0
wPBJ3v6yXheZtbWL6uo+5I56ege3+5BlGCO9GxKlRdBszTZADHfCkOi9QSsEhh/KHQo2KFEVoPYJ
rixKM+wPstiM+VtRUg95O3xsHX8uytZIhR72P47NJzA6ZZaukLY9mrWd7d15gQUaEUc2p0yDkyzL
w9zFy6dsH8V2eNRYfEo9g6jt//DMPLiz+kFc1Ck+SzEEI+uNLbDRaCN7jen0Byw9/4617bWXrNZH
g15DQq955fqfudCvuPbK6sLatE5trIlQAhAeKvU5NNCG47727rOgRo+bh/8Jjgw5KK8LCLr0xmkC
Ko45Ym1cmrxulrmWDZ8j13jtXDv+Qy8bhs95KDMp2Sqp8XfLxWh18E0VQzafe9qv0UbpR9IknRae
PE15TRRPXBeUXaylxzwKXuUyTW4QHFiuC8fo4hu5WHMFv0HI8MVaqnlJXa928JKTUvGqmJW/ZH0z
tFA75nrRO8v3rrIem86EF4NbLhDsnbaQZtJnG3vxTHOCr6kHDdpGi+0cJUF/diBQAzVogq8R1gCm
ivaGbofe9ueRsRZOd1lqPGesbE5IMGUnVr3ZiR1ItDMH5ZNjhOHBiMKNr6flQ5JE3Z0V2wBaepxB
B2Iuy8pT1Z1sVTqzOfq+8+Xaqo7W9xryx4HFEbsWSyhYXhIhk33lAeG6jdlnyq0shaVrrf79r//9
f//Pt+G//D/yO2Ckfp79K2vTuzzMmvq//22p//5Xca3ef//vfwvXMRzTFGhYmC7qI5bl0P7t9UIS
nN7a/woa9MZwI9IfRJ3XD42+woAg/R5lng83zS8J3bpiZ7izqgJM+ksTj9Bw29b+Tuqc9Hn2rVNW
132s3wfxAcbKNpYrrN40ux1QMzM5W1OQbh2pK4ddqlgEYxlury6Dcdj8VIZHfA4AwrwvM6LYjFZk
Y1IMQlAmkgc/9j7Wyc5lmqxUfuM32BODnp0PZpYOJ2M+DFFTbXIeeigy/dmaVO1nxPTTndmprNjN
1KrAIzndtYscKzvLCXBTUBd/f+mF/vultyxh8csyTXLQlvj50iOPlyt9bVsPTR+OO5LAPqgpbVqn
Qilfqpikybyc6Cd40KUjqjvZw4LzBFVbBSb2172qzFNu0sD5ME+vzjIbxtBiVqzcmGYdvCRhpa8i
I+5PNpaYh7JAJ2MkN/VpQvSZy2t9n7uiPw3Ge+6qejiN+Ml4lLeZVo23bRAZN0LoPHOhNNj/8Lt0
jV8vjlCJ+nJ1BNAQy7TMny9O78SlA3Q+e7gu0q3ChJefi09kKPJ7HGW7e6j6T/JxGNaZspGPPFmc
ewHXyu7HAq9iPXBfiQG3a8tMM1TTeDAFWY1Zg2k2n/W2OtnzGpGX4iWL1PzZVAosg4qermMuDrV9
Fyh5dQfQfkPC3nzIZzX9Em1b5A5i7yDrkAyLt02B/qNslQOqcNiYsy4/UTNca6tQwNsz0iXBqWg/
2Rmq/V4G5XHw0Mww+rha1h4swqB5wLvefPilr9DuakvfOzh3/LK0lw5zemu6N3OjtJ+bOh92Uk/Q
g+WvetRE+EfVu+ljMx+IFBaVGSEARiENrW7RQT28Sd0ie9Rbrdoo2pSvZasc3ffJdXSOeO/tNd4o
Cl1d66KJP4jLd409P5W1ZiMbSl0N/uEXIdyffhGmqjoa/5s4ZtvQkG1jvp0+PKl4sugjUjL+g8kr
Cvs4dTj3GvLKkmcYlp80t9Zf5SJMKN1w9E1vOCuByxJNqbCCjOKTdJW9usRK89irPaz8WLlFUSya
2e0tBASI904ZYS4Tlwc5SDbI4v9Yd53MV2NvW9cOKJvRcJKd3U/aQRWOdpCfxBAb5SILR9BWJIrU
nXCi/Xvzb32uFaJqt//w7Pn5sT9fTASgLKFajqsjROdaP1/MOKhULUlV72IP9UgqNnUXGvyFOz1U
XEDfqbbuEjd7yVVzLde6skdVBbD0etGjcIvwLGnEwoF73BW7mjzD/Jyt5qfrhwMko1PXYt5GB1mN
xwdBJy0gnOZP2bKKNeRddTW919w4XMhgi2xQU+WtgexMSJQAWXdFtNkyKgq0bDw3ubfAufz9VXHt
335ihrBV09Z0JHdVYfxyVVhRCT9rEuuiYpd7MmbDDKRNYiBss8ut1ET1rShaDcV9aE3J6oP0co6h
gZRLlnXo50GMdZCSl9LKnj2CgxusZlVXkYIWd1ovJRQwN5HnwArZP5gzYjDyt3Zb2M/vvWoLdJqt
Yt3Yz6GhwosQxQgVfyeL7VzXOzCUgtH4rU72K+ZQ07Xz3E/WjbXDUlsoL9Us772w/Uk88BjGV0T3
I5S6rHIvW8ISjy2vwoZLtn7o7Yq6xiBXuMeg1eefwPiFn1OxifR62mUmQJW5Xs0Hi2cEQUVUU9jx
I9jvAMY3nUVXu8ODPhNICojIpG7ZKc2lua0fcVBKGsJyWIQFfoa8c695e8y9i3PbhMjMT413cFL7
c5K1zUVW5by6Vgk5jI0sygYtgUKlaq9//xvRzd9uHRe/DVfDXMA1Bbvwuf3Dc2h0VV53o1FegkCb
o87Zc1RX4desB3ToDZZ6R+YnBJ4HABh9veBrgSIG+X3vpSCttME3FZUM2woffx7pVp3KBmY8uqkS
wnFFi8Xqo4qYFHK1suiE0zoo2umhC2xURfxsE86OeEWu5CdkYoGazkV2GM3OsWeVm7mYVoiPlo45
7GQRotHblLKIFfI6BGq2dgx+5ZIRFHp6vQ4nq/lAvYYtzsqoqq7EIQJV0z4RUN2u1GszRUgCJzDt
Sr3GbS6/9QzzA/W68Id63fZpez2FPM8IMQfctx7bL7put/eW7vq3cQf/dYDE82K0Ok7hqpoeQSjY
j5pf7r2g0F5QFWk2PFO9rewWReifF+S6+sYB79Sxg5D1lmhe36c1/IkI8DxcTlu0uU8ovjjWrZjA
jWLdOJZd8IjmugCfQ7Susuv9WJMRgFZgL1G/CL+zfMoW6VR6T3E36StPGZLbDGzors07fS9nMhsy
gO8z9WrqX9xigJyMT1bnDUsd0ziC03CTnfkg682qGde1abRLzZre6mSD7DcwylBV4zqHE24xsapv
HZ8ISiba9AsC8DfSGbKJmoM5TO4LIEZrGdljAH8C+1S7qbTdEBKw13TD4Bs46RcnrG9qL3uCzBDf
qjwO70c2RnheYHBt5t0jeS4fOzs/f8zTqcYmoOi2smiVSbuvO4DjsogJs3FX1+omao38ngi7tsrV
xL7oZZ7cqqW91cbBvsiqIfSalad708aY63RR1jh3XLt7fZKd9SLby2AtpkGoGybWXgaMApkhm+ua
wQYb3akQwlksOUi3vSiZdh9WJkG9vN4bXlX+6PT41YgmB85r7S3Zpou7UjPqrUhqBTzQhFwDLM5N
Ebb55a/mSeL9kBblloBFty47LPGysLgUMxsFGCQuyTMRJVNyTBvrJOOWok4eTIwDZF9r4inlhCU5
+WH87OT5ahrz8SmKIWg4paWRa2HHzupWQNDIeZHO4oZmUqwgFg03fdVUZOD6ro9PdZSXy1pT3Xv0
SYOt4RQhjjP5eIx1ovNAEu0HSydRYOWB8xVO1TpJffHDb91D15CRkcOBA7j3wg/CLYCmafP3T0Lj
17clqwahGiovBkvTNJ4pPz8ICUOVjT4oHYbxGiHW3iO9JCkDyE3duUGr7ZAKIyIi6zq8o4Kme5wa
q8TwBpV8yy60+6jLWA/0Zfot51cJuEw8v/cAw++TqPbCnT1LrEidlRaRVfY/nbuWoirtbGArP2Hh
iDHu0q/r9LqOMEAfL1sxxuc2aPQ72aCSAbn7+8ug/bounS+DqbJumP+zLLnD/vA+sIcBnLejtuc3
TLvtzkxSbnkV52NEvAgDGPqEXub7TZ/4xkoMRvnrw0COKBJA/vLuDwr07MiURcu//8pC+2WdY2uO
5jj85RweHuK3nSdMUw2jwTA6Xxf0k2dXKKH74RdiwskclEdtJ96Wrqdu/6yW7/hKA0r1e7WPbuO1
WjXa8AtWG++966ixV2ZYZmg0rWWYM7Xd8Ek30XLJk/UY1AgHk/JYZbEWXBS/fPuEEYJY9S00j8zX
xGqcP733y7DI+4ftuNw/vEdCTN7pbIMFGwvDcoVK+eefcz9OQ1hNZrwbPahe5tLAlKWbsNq2WWgS
QLIv/dRjqDsTTvo2vgP0Vn167+EpYiI/pA+L3vdwbdShMoTDgJVTgMB0wjsHFmgePJhqWt70c6ss
yoNPIni0Bv8YCBWvqv+Mz3ozhiesaV/V/vD3vwF9ji78/M/l5nVsVEKEbttwsn7+50K1SEcyWf7u
yuEyiuU1IkNs3z3pfkbiEg2Vaj7Ek1+jA059N2Zw2hCoXsQWKo5+2yHMp9qErX3d2I5oOQfsF6Du
fii/t0tOmFP9w6+ZP5IxRwM+/GNMVedf4rqGToRHOM6vUSwVV9/cDoN6m7SxuGmxC1+CFALB1pv+
5zB1kcADeO7YFUxJMYQLWQ8CyN6gxUgCOsyCz66aJ5gdmdZZI+fwlJIXld2y3MwOfkDYRRZzE1nq
OupVRB1DVstDU9yQMfsK2Cr6kRZnFo28kTLfICPlOS+z1PCSyGB7EV7SbFK1LI9N0tk3JJH7bVOJ
6Q5utr/iUa4/z/N0jRf+mKa3eXQFpUeLZGJRnDU/4AWCgmR3Bmh/cvw4v9G5u7U5PNSiQOW3p0l5
qtDdOMtesloWx7acdrCfX2W9rJKN8jB2pbfSWPYvr2eQlfU8Za0N3aLNMn8r6z6czLGbbTtG9eFD
Xdpl6bFRy5XZl/hNyiHyVCbkr62eVOnHOtlHMat89kDrCFj8/q2xomZP6KjulpVWufdVVBATmGO4
OGrwM50kW8H2081jVOiE62PNQyavVbqDLOdO7i8bXwtZ3Y7rxKstXNWmeFwioMwbxWrSB7sN7NMk
vFtLBJTmqjbxtEXdqCZeIWZK/sYXB0WkP9579Kb6AxFsm0e7iFkvMpJEnL1vbGyW5RzuPBHC6YgW
tOZJ9hBJGe+IjROAnhtlnRGLNaGr4O56ptQdN+k4TqvrHCEr3miKbu1qG9YxSnHzOL12srXmavb6
OkPulfcG/pbvk9raFK4gehZbOauYCu8cJv6NY6pmvoQOiCNF4Y27RL2ep/E9ccS65Vl2l/MMpPUX
DUKaN7LoBY6YWTvgOuevIA+lj55GYulHOcp3fGVXFfxN5LeSdYYOHYFc91n2D0WIOIenBSt5bcbB
+2LkdXh00IbjGdNt9ECIC0KP4mJMSGHhJ+GuG8sMsuWgxAscW9J72QWMgQGFDTfSUNfztR6JZut2
qAnXyWvSJ8lmmES4F4pefEomjwWInbyCgKxXVpPrB1xHh4vSdV+10otfwUWxlMga7ez4bnzL6tRa
yIbMGn50pa3ch14eH6e6SVbyBETGD84MZ8y78YxUHzL2A38KeZLEe8wL10B9dUi2SdG721ooxWes
t5ejWnkbPamhlrqkcZTm0EcluYeWYOCSp0u012JbhWPNJSPyqC6KIVTLpcdDzNP87F62albYrSx2
/ltZDBQXPBPGq9epKn7DJTGas+O26gOGGOHG0wnkyWKZVeotlMbdtW8zwM/GKiDfeLXxTc5mF7ay
xWTXXLIL1x50ZRCX1DjItmtNBhMiBfF2/aqO0mQ37FmwWpm/uZGwv0JEBNpQzUuTeOzbd55johHJ
uq38Hm2uiqMhsrfv3FvOLXDi7Pqd55/DBm2DfC3Pmpgg2CfbJpM+n2A+yO9NvLm/fq+/+85y0FAr
v31nP64Q7Cfvdttkw6ZXYnPbVu6+IDcHB60tAHYoHUsL+XFM2grYKjmRIrTNnStbHCWHrZgl2Lpd
ezaQOiLT8XFtm3Eh8xw9iOqNFzrPsRFgJC3rVORFg6P8eK0tOl1dALXzMiVeBSEvACN+iOoSPkeF
yhtLkOQB3mXyUKY4UvbuvewAaMBYq1Cp1rJYqLF+YbDsKIfgAOas+qDPNrKudkgWt+ESK9Rxn3fJ
8m0Y89ZBAy6nLdHd1rvkQfXN5nbUrO17j7QcW/6Zbb6Tc7VT4564Ilm3LIviIPvJoZU/YMemDvVe
1mWD2h9HEb1M5dTuHaNMVkR2o61oBvNGjbP05A8VK/Vh5WXF3olz7K3ULF0kQTH+EUybJLPrH2My
fWMHrX9ycpILUeVlYMIRvptqwcZSb/z7wUNHJuv09IuuOeSKGQRglp1Oo79GpoEQfzOlF3nmYczN
mygarD3SgNvCsZAX0if70ETBH0avl6RJFcQtLcc8hbw1NqLwNdh0WGaPcekuVQ/Mg1KvS4EwRwLK
4tXx1TMS2nP6k6iNM3CRI4ACQajn35XW/1bi7PrZGtR4KfrRe6jRp1xhw6BC+5jezg2Lv7j55bxh
6zv38CGgzQVB/wmUMARnDUTBT+fDohs+X14XG3csUDBH/XxToQGy8hIsdLJOY8E9dtorxLyF1+n1
i1tDtQ9QjdupxDI+ucK6KdN51srVls6E0ZExdNptFsbkcuRIYpFeUI4PnqsVNzZm0ms5IM22kx45
X6CWJBjk9PUemL7zOLnWnWyfrIiYrlb256AgPA+7Eb/z+Uyp6yP0JexHbrtmP6hBvCn1yvviVZvr
QMPp1no75TeaSoQLk7/P1y8CanahZFy4mA3BSSd/s8znCQEu3eRhm32anGDc6VDBN2nTti9xMS5k
B8WAn4d3X3pAfKm8uA7mU/JUtQl5u2bVcOeDgThaKGCuZINi1huXp+Zz6xhi6yBVug3iQXnOBX/5
+ZxI3JWrKXASUrggfvBILq+XK8dYfQHexb9YCg413mwiLEdUEYgfAkkvzWT522Eqqh0uJOOnKcdn
Zb7QcYquAgKY6cmaFBcIXqQvJl5JTySrnsoRB48QPMEu92Nsw66Jb7LfJtoJxLMsUpezEIxs0Hz7
QRkw55zfppUSmZdiPjgJa7vSiJS1fH2GbkeD8y2whvr6Qi3ScNrm6P4s5SDZqwO9O7KcPMmSNbQu
rhs9r+E817csc7UbGFQLG1TMUyIU5T72i4Pmdf7zYOdcHMie11hkVWnAnNR0WMtWK/WTlULqbi+D
jyBJfySFo55laZ5RB0XxlM0zIk+HsDrxS7PkvH+SxZMAv0lIIUewp86xNTtWp1056Lvebm/1uQGu
GySyD83KUOx46Fv7qYjwsAOX5Rw9U//z4xhYuOxMw3df+9ILH7HvtksJgrlGvAzsoFk6vCO3paGK
eIkd41bvHONcwze5TJUanIxUvX3rnCkk/IY2XV3LOvFCGJplg9PNPFmd4UOqRvdJ6CYXUuME/AP3
j9ZKaNNbJ13rTc3PTJ6oFvm3tmi0NUh0dQ3e2UCJy4qeE1+x1qni5hjbUCx7JNm9IC6OsjgY+g4M
Gquo3DMfsqlY52MWP/tBRSZjNvViIR0/45bgbCvVe2uNkiFeodg07mVrp9qvIg+qWzlU8deTocJY
SMrijuDLkzxPmonyRn6pdJ4fyvhffynZmhJ9lF9KQeGTxUJcbr1xUo8S5XnFe87FjAT4wmMncxUL
kF2uMgIfkKG+4hFgnzvZUkzgfaJrJzlnOHcy03RalY2/Zku/BJYUPYADmZ4M0O5xAztYltQ+Z4mG
GrssOZqxNyY1vpaSYjwaft7fyTavcW/R63JuZUn31YcSaclrCVTlczvY2lm2ZX76VQvM8KoaruIw
T25E9KfrKdQqWXBveEepDY7AarXI3BFAyPzlvDZHs0BLnINszXjPL7RUkKeRrfi/c08lIG1bX32y
bDdZpuqpsap4T2osf5wsO9rGiqqtZNFP1ObkVN5nW7VCfsX4lPojamOyUW04VW7U7k1WK/njEHf5
JosI0cvW3jPSYz3yRLuObdBJcZJH2TXNkConUM/CfT5p0PbdGseHhOw7E7koMNyA/k+qvj4nBtYC
SZxqK/Lr9dks8fkFlMPHKABjMeLYsLlWloFLU1lrd1HaiT2hhxFLuHkOFSBIaqSfqz7YDxMYdcQR
swfN7dNzGQZnVdGUHLDoxIZNM7ATmlvNsG4O3gjizEvL/EHWYXT1xUx1gFhzVej2mMbPG6FRTjBq
sBb0vObpy/hBAzrlBZg7yqIcoRebIO7Ui6zRAtZ6o5nEG9kWjHF/Rxjk2l326AcMr9uCSJIsOoQ9
Ee7vLpM9fEEqpznK6kYB1sgPtLuRRb8uBUwj6AKyKA99pT8aTZKc5JncCXpFyNsLyhJfVB5Uc4X3
xoofSnLXi0FdG2rbrXnSlJusye2VHNjlmnLp/7j+a+vSnVYjZHNgecwyRYZ+GyfRVg/G7EF2NzMS
s7o66W9f3/EFeyDz2Y3xm1rCF4WP7y9xdkLZ2zaMu9iekdmKc/NeJT/Fg70ByTecZOlaheEGacNh
2EKofRuOzr8BdHzsligd7INisNeJgOcwgoK96yInvR682pkNF7wbt82RmUlr5O6GIXvrZ7htv2lt
jP3coAhXfexrJ/LZzQkkYLqKhyT45u1lmPm9XRXd37bL8byaUzZ/Sb4hy2WvSlJEh7aBmy/d0d+L
UkTnvQh1CPmZuTM0RTqz/H56b5Vja2CZq8pVh71DBuu2NrQfMiVsOQESbVVlbWVKmFXbacSI4NKw
CpW9vMh+Gnv0iv20dzdXDyVde+rasLl3hVveJ0bySSJhish3NnZRuJuWVycp2cVoQauEZJxv33W2
EqVKjwHbljgOgwIU0J9dpMZWPATlCimcYT32eTwubDe7Q/cw2kuA1LVOwqSsoalXV3M3PL8BiBQD
CuiW6nDREFIOJgFkN4M4g+6f8SRbsRjD4BhfhyTu/c3gE6crlB41TU3P1VMQu2uN7NidMR9G1C/u
/LT4OupVfCNLst5p9behsk4eVEsZViObtlvTQOs4RJz6MNp192jGbb1uyqDe9HNRKJq9tyI/XMrW
XETubVmJG9koq4quW7mGqt3LEn45yPOOaX7Ag/3jbKq2Cf3Kuscpu7ko8anVs/5em+3P+5QUuus1
6kK2yTrLV7CxCnsCQnN/WefGp6Zq9WMXpef3gdY4qAtZ/GWgkZmkxRkEH6wnTDG9nUkOiNLM2+W6
4yTnjHUCogsaISzf3ilKph8yr7d++8QKf6PZHuivhugRkTSiFDMLAXhAX3bmUZbaQTEPGGO8ypI8
APkflxFO51sj7RHq7hz/0hFPnQfLabywUea7O1x1dYzq9jxjE5jmse+V4GIFgKSSDA/I6ZMu/0kR
stYrEVgOEqhcPnmIquqQGIZykqWxh0c79NonWarsvjtWuTNtEzJnx9APcJScD/F/Ppmh226buHyR
PRKtfOshi2OSLE1RRNgSigYJWkhAE5a1Cxe17HNfJu6tOjekc0MuALMiCAtNP+/dW8jGbyNgu/6Y
Ch26jpnsuxmiYGiTuBeoX056fUlnmILNo31XF4RRZAdZ189iQApY2OugOlfEve1uMvtkmcPSivUQ
sHQmzvLQuwM2bHjobjoMldjQ0xA4M9B5nFsE/MXBIKQm+8lWwIWPHa5sO6mslbkWliiWc5DCWq6G
xv5CNsjy3Kp4/jcwn/DvA7yEMrfXH94/+coYrIq5TvFpFbH7sfW935CbR8xuvgZ9X74QnCUdwp//
TN5Vv5RkI2V9hQc9YbO62KlDWL4EbJPSobA+dS0LHiQ42XLP9e/DM1xqDhXQ7LtGR7FmwsfpmY0E
Aujzp2quk59knWyV/fquCn5tddz+bWxeedXS7QN9q0wGJLkmQCQJJf4bAChrWfVeLz/lVuOfWkfU
W9eMp0eReCcFk47v8wcgk738gCn8tcaucPK9WpF7/CXaqA1ulEq7Szz2EKH8y8mPtTth1uOMPQES
/qbWfJANxqQHN+6fIxz+pecrFcjGuAWMhzGt9Hxotr1Tao/8KZVtn/jZShaTGqSxSdhmIYv1ELNN
Y6XgV6HeLg1F3/R9FIEdYqgLwnFRcucdlMbQHuXEVVQSWJ2LgcXEbkas3SPCi07w6NwhMLYuAn04
uzM5KB6wCFVNf9XBeiKV7TXCeEYxDEnDOC2WmpuIZ8XKiNYqWQnPrTSeq6J+GU0jufOJfz7+xSBF
G9VVluvWKcNWW1GimLXSyvdBXXLHrEL5oZ9WvLGsnWVY5iZV9Gw7gvEmPs7LVxaNWrCzml++stjg
p7qc0qC8H8dE3OiJqyyRgRo/q4gmLbvWTI+EXLpnMGmZwDNB9goKoUA3c4fProNoL4JP6dHoFNlL
Dv6rXoYCFyTTrIBoSNw9C+UkZyia9u20svjLaelVJ32+KZVeW5E/TM/vh8hAD65QT+81qcZ7fAEm
a1lVZnGUDbiLZGfI7+1RRdj3c5ZyL/OeecIlzNqlY2luYjKfn7uqXiUzZimyMTHwi8Y5RijB3g4d
ludXMBMjvSqKn5KyeRupeel1pOyQ/GdkqafGdaREO2ExeT/mzS7Eq+K1zrYDglU/KpwoF2XRWU8m
Kh3rvOvDU1Uq8aFSBn3jmlb+QKSF3JbdiW/t1C7kqDgfX9pgCp8bgvErUGXBORCkVjWT+B0k2PgS
1V6w9NOk/Br2DioPZM5ijzeqUtSfp9At0Wypg1vkIru9U+UvLPrTVTkIYlEYL6H3NDpfWHCCqW3D
H7PRSQzr7SVLNXvp5WZ4pzWevnOc2NrlhkaSCPw9Nr398CKsHBsb3q2a4r20vBBazXTPXqnljx0U
gmWBR8hOc/P8USVVBd3TnZaFCIrHfuzV2wa3RO67/FH2MAdn509jcierrMqtl5HjBHvZf/I7c1um
WrKSrQTxmzPyaPfyVLLKCYYVVjvtvSw1geHCN8LHRM4dhpWysfBURhqWL2P5Rg4Itvgi+w55Wp3T
0ITxHSoGZjph+kjo6twlWf7FCMFICyR9birHAVs7QeqotfzL6I2oebaCHwVeHp8L9avsrmhgkwaH
hb0sostg503/khttucNZr97IanxMV42IUrgUqb7P9aBcy0k7xbzJuRkfrayBkmeIPRiy+BLnAt8e
Abi7tjv8qfLO41VY8q4mmnwpGlBGwdhB8sr6eGn5VbtDxUshQTqX/z8HX6eaz/aXE2g+LqBRk6O+
Mis2NDD70bN4ijTEyFqtMBeyPtOGaVX4vXHtVmXDh26Nk3zsZrFY2qusk09jKC3BSSJ+D+PGXdS2
hl9CM4lnFefdDD3oT6rqBreWVQaLaX6Isj7oti7cjLUsWqVJHp5AwVEWPeOp863mU2BU4jykfkwa
k8k6y4RM3CJxGHULi5z/N9jsK1XPCE4AbDpEmut+EQZuclgnqhfEWrrNEDfKwXPL9gC529kYYaHc
RyOCbwEc7y9m1551OX6KkYHqw+p7kWFRMdhNj0Ir3sOF52ZnuxjbPTLW4y7y6uY2HRVUhbEi+USC
6I/0/1F2XjuOG127viICzOGUylJLnXt6fELM2GMWcyjmq98Pq23LMD78wD4psAIptdSqsNYb0kH8
GetHx7R4H41hvvu5P+FGw29PW0lmadoYB5gB/bkTC26tQ+nsErQ/3/R1ouD0Pv3UXImWNTEx/CKH
Y2bp0XHW2njbSdN6L5POP9YNQQhVnYGUHTMtS7+qmJxaRzOQ2Vd1jPmVFlifbfUqtd9zfSJbbpUl
6yvVzkknqm71NdgjXX1sMFL86nXbuDt6RIS+7hWVxz4vF1gNrvfWLtkTORvYP67vCnpPgW2cNnz1
Fg5E0t7XUaFce4OgTo6xoc1fvXkQaYd4MPSv3iVPowMpdsgY65Nbj0QIluDWV69j4PTsmAiOq0eJ
RLcOeoeOqqqythmHpZfIFqz3ltO4HEwnwjRlfV1jMKcD9m1QtWZ5kn7dHaO5fMd7aJpCWJbyqgq+
3r+uUuvRk8v08N8RapiA8hqSyMsPqiprTIZL4WCatNpHFrbpX4OlA2dUR48svpaHOIqb7JsY8VPV
qMapIq7Sn14CslTVVKeroT/ZF+M+Xe+/D01zYlF5Si7s3qauOlN/M0ssTe/PljizXnzhnGUSseKp
YVEK57ZBK2erHmwUTD5hAnu8gGV9ub9YVGE/0mjVU8aB/F+vD4VDInJUpjs19v5inpmdHF/WD/f2
PtaKM9rVH+qV789OStPfEBgzvp7hvUaeAVV0tVtRhZbgtCICXLLnlVX2d3OeC6cLVd3EKuOfS4dU
GvotSA5YWrHVAVg8fF2qoV2da6Ho8ONTPf/H47o8OZhRTGphfcl5fY4b95yKVN2eNR+JkcDcGanP
3gwd3GA0glMT81+uqq6TeZybRHXVnSD+aPFwU+3G5FunptXZxgK++jQkVDBXAncG5Wy/F0QDVHtW
BNNpERPkQPVwbHnIkYArJAbChtYgFaCKukuDh3YtVLXrnGavRxDFVdvYNCSpyfHXoW7qNpGp1Lum
Xudds1xu+8BaLizCNrGxtcONvGFH4It1JSvZZ6uBqsdIsG1cR4v13nu7ugoi46/bVPXr3jZ2znaF
5urPJpeHeTa1ByANuW8XV1XMdoJg1VqoK9WWkDDagoNuN//pQGocAuJ6rxqcasNh1uvq/J92NULd
Spo82rdsl79e8X+9mLrXaIOfBBDXyByh33yM5r2+2iPOawGu66+iVgaKObSSkxvru1ZV72NGK9Y3
eqCNB1N6aegYToKhdBufvLrID6OI848kyp4VpWSRUcq/RffvEQFg9P97RKQ13XZeOuRhAxREg74j
eNXF5YOpezvbwmv33uTlKeII9/r9jtbM+qNVNVfoMcWDav8a7M26tx0KHO2cvu+e0JqH2WLj2DER
OwlI97XeEVuqKmxmp3v6aqxLeQDQtwq50lathWzzZMcZW9+qx3x1GB7+MRlq2ou+2jit3k6TNuub
PI/6zb0t9YXnfdUr5d107zIM5FRDdadq/Fe/qkuJFsZ/Hvc/B07rO1A9qlBPdA3/r7Z7lV8dC7sa
45cNjjD7DALaNiDjMoV1PNfXCTdGMjtVo18auCm6Jaiqnj6SZr+NuxZuJd/yXjW6rbuagsxWus1a
tE+tUb40ic5cYibeyQ8ywiVjmz2b/qfqUy0gTtOjR+Rxc29zHXw8khI2nZE57YsAK/BSvajhqsit
gG277ntfr6HabKGniIYIeTQrfzwahQ4GpijyK8G4/CqJfRwFKhBNVBkj/7s+pepRY8ByduCxB3Sc
19GqA+6ksa8GC8mwIjfPlZMN8i0qMPx1GqzwAj9+LZxk+m4UYNZbp+jIQzeY0uUxAIlSzue5gVTP
xjF+QkgTg0YNBmbG0TkcC3v+A6L9BhLKGId5P4I1sgIwSzaCAnnSv2kRSbzBapHu8JDe1vMsPWnr
vgvuUrWzpnl6qyVg8sRFWd/ws9PXkzA6JbgSIfjY8/PLi/IWLQUiql19sRyTPK435zXZob/r6koV
MpHV0ZYWYk9xfHX/KQitwX2fmNaKxDcPui+/q857+3/GLlMjVmzb/3zG/VaR+cMZT76deva9XV3d
25baTx4SZLPXd/CfV7q3qTeTLUgv+7gQ/jPUL+3k0LglQluxI68Iw2JU78XWfvILuWvTBfx+8Rx4
EDm1qvPf6tJ8qrFfetRJpL7J3ljCxevyyzAWwdsS9XJL3MXjM6DXlqO7t9j+78y1GqxeuosGBEc9
KR1aA98Y8UN1OkgFvUT8XNhzP7SZU2PDFvNTx3udMlrlbMlAgWVQdXWJTPp4BtG68j6m4L2I8PnO
p/GmalA5X4tSHx+/asImsOVPT1811zsWS6U/q1qQESFx0Q0oLe8b+HNow2O3PKrCBAi7KyNLB6JA
W9nYf3W0ICqxXPH9Xac7vQvDf+1BVCWMmaGO9yc06AQ8prE4lHmCGf0/T4YcH+xKC/RlgAkndKfC
3qE95j51gG6e7MpLj7PtwSwbaqAla2ERFbkWWM+bEacRdqW09VZ8sNplYntKTY1NE9sMWzeBro69
z1OPaVKqTQ96Mo/bgsjWT1R4GsP92aK0t9WzwnywtNq7zQNpNdXRwDbHt1P/PowOHM6l+wUhyz/M
sqvOBWYNiADeL1Pg2WfSunLZpLFZnTvDxbtr0qITlg7EnCFUuk5bv4kBGDgrfHsiuFe/FWxwDi1W
2FvVW0AuvLZj8UEwOu82/biEfp/Il3pNqqIys4SOh4vjEAeYAsCQwlakL/WzNKLlq8jK8d/Vn9ri
Fgj9avGFqBC8lPUqWirxr6rq+E9bvo6r/RILWnWLsXQ75hbn2AIHmoQg4zEXYucJvYUVm6TPhtPC
hGlk81MO7lsw6dZb1k/2MfPsaJ/XQ/RNg0YwAaX52SxIjpbD3N1SvbCuE9nOTdNO5eOUCF0e4hgm
WgnKCz2MMToZMsMrUprRk7kWnJqa27gS2VLC/TswsGzS5YhrDJ1qGEv0L8LX6Vk9QxXCTQCBx3to
qeDShL3gbY6UoW3Nv1l1jdImiXRcofr0kAwgwqPBEbcUHYdb1Qg0X2XkEomgeu8Qa7WwO6BPFiZM
9w7NdZqrBnDTa0qUc0vpfVpxhNayaL2LC7H429j/dNfmCA+oU78GB8kSNCEI5vhowHVFAWvUcEd1
tQfIw/ZujAsSP2uHalO9jsExF7F2xgCHbTZoEIZasXiPQQdC3Pfs5Kc+5y+yabS3GmjXUS62uc+b
UvssHW2jBsw4bG/7JrMf1J1RCVRHWa9gM/JSGDr53b+sIDonZ7XLrMfUdcxHIpLjPi40HET+aVNX
bSqazRrO2M/BPMAh5GQ0zJPPPyb3qsJpc/MWVG+qYlVMEGEB6O80Vd4fXjv32Y59d76zYfBt73c1
6/2xVQ+hnCPvoDrUW4nAPmDhEyMyv7pie1DxtV6KjxnP98ehNuKQhD4B53aZD14jvZ0a5kekCFw7
YN1de/+/73KGpHnvMV/SLHN4QpxoeIKNgNSHhU8ymaSHe3uflCSKl8XnOMgw1ZHluv5AiPWkblLt
/L2IPnTjGuLyrEey3UTYR9/9pjv6pxLVSYMDugPeLy2WyPcbfv3hSc3dDgH4OisW3UniGHUEmWU9
OrX8624+0U/Qw39acf+Lx8XXL50/pQDordI0wsHFKYkw9LxLA6qObpgeyzzTt2ZuAAaW/nU2UFVT
ilTpYB5iPfGvqqba1yY1KlhEdPhK/JplBeDPdsVrPZvRs1a8ABKG8rIWC5ZM27SZkr2qAhddbZSb
+dCkC8KWfv8gjW5+dJYCIUuy7hsoVctJdSbeNO9xYS53qhe/2+lSlPjwqN62QNFrBselOlUTTAug
tvb8qGpORIwhkg8Rx5vS3K5+0/lqpzEAKN3mANI3qnr3q/4yulH1aR0jG63bKE9r3fMnuNHG/Or7
yHaaGkambHmXVw1WD4eJ6X1ea6pJN80PZGLzqxov+Zc9YBPPqrOO8IERPQ/CJoDPwwLIFIhsgBQz
sdExkxv2WGwBJ2afOn+edZfdo51cyUvpW97Q+IysncnGNmTefJ7aoQZcaWabuZjx29MGXAL6z7hz
gqfs7DLZPHtwu/N5JtuaF97BJrq+973A3dtV/lmntQZI39U2gvTkkXTsCSHg5DmImNwNOIq/+QS6
7Q6FZsO0LTQu7OmmrjQHuFFTI+BounytqTYW2LfXq+hxsCH+xCpNKJbIGUvyqEe4HcvI3vqVSRQ3
W5HkR296noN1RxQg7Rvz+khgzNXZMttl824msLyRzzjz+59CYGy/V0jsvdS6FZ9iv/geDPEPkcbB
IUqM4JhFGrEtjsOskgn/Rcu7k8z5wV3RDL6cTmlb87ein+Mn2BTbTjgjJ/VUw0TcC2QPsgj0eWO8
9ZbxW2CYfqiDCNvafUS0U/PC1iJBpM8Af8a43wwjvx6iBCWeUx22XWiG6E9BoCN/Tp4wNBcBAYhE
xA7QswfxtJ7klkzHbhx71mU9Ty8TsMVQVN21JxwfE7H/I3NKJGYbq9vFldHs604rwtEGYGrmwwZd
SYBOyXfD7ZcfXdMf8C88ycV5tOpWvwQSbCuL07ALkrYMjWT+M+p/tCXqy5x9fyGFzWchv6MyeEiD
8ttQACYx6x4qbvViglYLxxZzeVP7FpfZxmkblpWmw35M2D/y8hPdr73FJ1MGmOZNnvyls03YOvYH
bIDmDOSY0wlmL6GdDoQMNG3cmEuZA7ByfjMTcwHwzZ4ySCqxYcB3yKS7umSBnQvMppo6uyUuyOol
Jm/nZHgUTFV/AC36QxvL8q2P/myQ0D1AQnvXiI6yT1hu9UQAqUhWwakpZ/FYvK1umDfwmPwlS4Mq
E+EFIJLjrzyN25sxW5ih5W/9MBjvlnceQFButEi8GfBCthXKBtuJOYCIp33CXvxmL9O5EjpOXFlx
Gzs8nwwoMrsl48sg0TscEvCk5yQ+BU2380zME6OqxSLHHp97I2nZfHbNIXERHRyG/gnox9Zu5xEU
sn02Kl8L9SQpQNr1r95SkbCcq2XbR2V7Ful4anuwuUgtkZoFvq71+nEc4ZhVdgnwFVwXsvVk+xMP
C5WaNFHX4xY34MqQRO7N94A545oj+sY9dH2Cdmaib1wQkALpheOywGOwsQAKjag0zhzL/c3Ya2zd
o/ZEDDu0m24GxaGf00DAD2+axNw1cyPPfYZw+qO6bOC95eG/+hZTp6Gs3OEg9f5U1QS6QEdyl3qK
obq/HhDjEZRGZlhMy3iA7FHCdrbbEKv3CR2NRZ5FkJh7p9cfdbNuzgDJF35hiY9dCufjrZwBmfTm
/Iu1yoUmswTPUqxq8uwMQla/+OyaiCuU8SaqPTyocv+PF/ycvqc+B7jZa5KwNH+arvcqoj40yemd
YriqOy8dfq8lX48IlqfadhHwrdFuJgNflatI9hA8tnmWoB+M8aor3spkaXZ5DxC57X8VHpolAHU9
ZFPrerdoif84tNGpWHztNULgN5qTi2H176XTVXuUS753Za7tvEjy5SHsiPrPcNVdMZDCJ1FtyOpV
JsNvcWt3KBkm7iFzSajUY7+Phrbc8H6zS1FMhyDhAylqNFvMwhmuTcWHZeTirRjJ65sNR5dIHLK0
2C8ElI+ukA9FUSHtk1XvY61vxOoNg08lNlF4ppHRzPZdFT20NaoSGT9G3Rie6sj4TEyPUI1sLzrn
jU2/DMMO5qJz1kxNELPP7FMuELlou+ZPYVRViCe1pbd/otKThpOdYk0ucwxT4+eutIwjCr1t3Dtb
FJArT77qufhobD0JA2vi6OsXt8Rz431rjegLx2BT26A4mQabhMzPPrs2WMI+8+eNJx/qLg99d3ZD
EZQYvhe1v69I99x6IIttLLtb6fREc5EjQUwNHlYndDQpZf9OTD8NxeB8WlUMI4uQ06PQg+OYo3ni
y3Olzb8CD/0rJ/jujAX2n9Z4Ksk8hYkgXcziPG1mBzhfZQb+hjD0dOTklZNdQ80mL5pLOnbMwf5k
7zHPMMN+dfq0cuMDQvcEdrV9sGc/2Kb1gHdGBjlVjOlFFYNw0gvZ0UtetC7UYbcAxju8+hkECyJL
YeFqYd+1f6aW8+GM8++t2ZEDS+wHwNiXGhaiNxNHtF2/2aKD8E1iNrrzyvwNWXHnNrHch12bt8c6
lsVTMYPD05L+WfRLaPdFvivY1G1NiFmIYqU4fBkjWNrC3fQGzsqNKSwEgfzs2BZ+/IAtTYTaj5Vc
lqBwThE7tbNIMuOcjhYMzaRcLlWajccSEeQHoOHWwRBivg5JEbOZhdYKPKbZDyPGiOSajF2dZt5T
0cXJLm6vTQ+txxYuyVQMINHOYEtcNvgcJoj/blYU5KbLdPLmNpB4RwjnzbUC7AIX0bxLeRw0F7+B
MvXfO5L2m9ZzetT2EzSGe2BA1owlExL5+rel4eRkNEP1qTXkRIOsm061YztbKK8y7JguPycHpk8C
r+UTWnEHOBnsAzhVXP96YX2ygOGsCFXrc3L7Hg9foeOt6eCfQVzkM0YQJWRaHz+Jp3Ngy5rh0wii
ISxASX0GDlJIzuK3n3HFFIGOYfMJhWxCVBuJt1izzhgOmjf0JwMCEl60VdVULOat1GARTcnn0mX1
Bl6SDaY77vaNPbHI2vY5cTkTR7E93DpEXG+Sv/Uy+e0ewBlnZRagbR0UUC1zz7my1yaiFDxpS6u9
dRkf2WhvBpd3icRQhpT3NKKRjChMH1trFBQ1H6BRwH5jHPTcyTY2LpDxva5rEuMU+cMfclLMaIPA
8a9eyenM+wE9kS1IIXeDG5YVDoaVPzbO6IWzyKxdRgg4tJzhYFZZgCd5Ou6X+jZkzXzsZRrdFv4W
LXUfwCy+50kkngik9iGaVCxZraY/IoWOol+5PLn2zIJdtfOGQALoOpS7SUxxktWHtN9AZuj21mqC
2pfpBkZ89uiOfXUKFpxWkXbEg6Vefqv6Cp+Rajk0uPLt5jr4ABy87dsxhfjC7z9aQPzOjS/4U1yw
IRgOdwtobc/dRVkSh1FOoFW26OAILvdpCmVIRGh8GWP+5GrZzVyn7jgncOUWfbvt0Q7V0GFj4RYQ
HwgIoMUaOZs+KLxQLyoSkSwPXRq5L2MdEFR3ir3srTocK4IaVRD72wwDuFCSWd7JpHa3s98OZ4Q6
3GsqjJR/ugXcgiRcZthMqCVb6EevSh9KqwGkaz3MSNPtBmdOL3A7mgMbf4d39ohuWnM0UMwQmowu
HT9VxKHq321v6TFiE85xQIomSVJCyLNn7Louqg5VLPKNnb5L12ie4nkyQyJqvzF7k2EexXwunXCY
hzpMZKw9urXsb5M7aWFJuv4qxSg2aDbzh+vBOcF6o6wI82Rd+0S0G3BDD/CnalGgLB0MtD3DQJke
zcsQUVpfN7Ib9MY9/xLTrZNkG7FRDM5x5OOYWvhXhNwPQ6zl4eDrjzYBnZ3lznNodNq5C6p3IVzv
oey0X+3EFzU5hnW166bcyTn7Q1rgd1pExXHOear6Nn3Ih3EKtXT2wgmXgY51H1UIlhXdLc4YeUe7
OcI9SAwwpfsownQN6Q7hab/syR4vdgR8a6qTTdJPzkYK/k/62izOmhiggFoERuepOvnzgDOIXzUP
aI7d9JYjlQVUxMIS0cRyA7AsOzJRuJd2CnB0mdg8Ge0gD5Bsd8mkQVlrxHIsnFwCrazfOlk9azqA
NwS25cGT8rshcnNjtYbNLyznxxfYj0s/wZJb4pMf41q0xkT7Icl2yEGzg4+Neatz+qiDRJzhKOlk
r5bfpLTAyrEt2PKjgEOBz/pmmSbch/rgex6Vdth5A7EOZJqmHG1o6T6SKp1uEyBDNIvkPvfjDw+x
mt0UmLiZiny3TLHLYXjgAxoGsXfjSN8JL//AEGjaNoTMdkiu6rs8AU1YaTFCK2b9UE7oYcmIJapw
bSv0kITba+ngbboi7TYiSg7E4PJzhvSuq5vuhT3+A2aXHTLm6ZNlGNqh5ocURvNTDoBjLFLxLDnP
xg6JZssnbyLglXSN5MSqtyY7fU52tRVPh6J2jW0KwCYUPnKy6WMsJoftjRw2BQjJreNlz0kgLq7j
t7sOiVzy1oW+H6DjHRdPD2D8InLCHA6VZsiKfY/w+9K7FXJeKV4M6Knvo1nfSc9vQ+jK+T4KHGaS
SMQ7VJ6+G+ju7Jpejq9GQViogH3TmCZWX0GAZ6mF8FcTpdMW88dXviqfGIv/g/BnvhcaTheztfVy
MDIxQTnQ+l6Lo0mLoJ0ZFcB8JvGREJ+B57rRwAYCau/azcCWYt84KJg3KEGADq+6lyaHwmWRCAzI
+bcTCPp8sudQZydt91iDMf/8RGZhvIg0f9aiZtkMuhFdhbS+uzZ5+GWoz2mfiVM5M13bGnCuimxG
7V08TplQTy94724NXOg2TWOgiFRFUOcicEqZPHdmCchrytF0jJswQmD1oGucWYbGab8KZwEFYVcF
1kiu8xwF2bKHo4kZRgYhtV80TupTkQIECJoTlpf9eRrFcFZX9yJ27f5cpECn4NSwUnuE28G3H+Yy
9w98ufXZyvX67BLv2ndLdZsR+z0jibSc04JDWwAvaaOe5nckA/p8OjQkGJGhuRC98ENC/TdhBO05
a8qP1i8IoJT22B6XpOCIHMBq9vMZWeJ+Po9Wj5a5J/HCdY2iCB0HdRaztE+Dthri1YdpXsozq0jJ
IWiKdk5ffbgJqIBuiCueT6hF4rNb2NVGS6qEs5QfnVXB9pV9aJLdHMLu+0jT2/PSt+hljc6hZTo8
t3oGdjFhWxo2bfWWZt3vsiv7r89KXamPKVkctM/naPFRfunFIVrdKNU5Q135a3W15uP73rZ1OfGm
KdwpGs9u/A6pqWai2xlI/XO6ICsbeOmHVcalsZF6k526biHhvmyNMXs2tCDFzZ4/jOSbgwwlShDs
4KWMog2T1PoGmsehkrdMY7pAQneTZHNUhIkeRYclb46jbBBWKHFFTJPT2MFL1NisAYOdrLN6B4h5
kBf2lnfSdjV+FZa/bNSlNJKa429khUkHiBKpEOjfb1UZcLQabeI1GFKdATqYZwHHfFN78Nian/6S
/yTu4vPJRmjIDabjczqmjgcWNqiJOKnvqjan6tyuhaqqwkbMg3/z9av8X90RRvT/Gj16gdzPoyC4
WB6Metxgtvydw0m/kTaqcDtXsxEYKbPj0BQBSR0GxDX+35WfIpY+h23Qgs8UXgPkjmIA8bef/xB4
SpABnAyte4jyPjnlWoGc+2OPTeC+T4bnMqofMuaBMyrZOKTVxQ/k5GIC5RKaVo/H7GI+SrThCYdr
/s7LWi0EGE06IU6Xl6gpSubupdgbY/zskRWLild8199b3bcOwxom0B2nOE8xMpFta15mA2ubA0QE
77Vv+Q0Hgw9esqjeAkWDxH6gjCFSDuNJq9yMn44/38SMIJvjaZJdE3HGAPGGZsjPkS7Q5e40tlWQ
sS58NCe0YDQnXMg6h9oESMu3zDALYvsVxaOyrrNzUC1/8GXjTwNo9WSPJd6aZtptE1Jk5tgFt1Es
1oGgcg1rbJNyhNg6rawe9QJS48AxaiPyOg37PK4enZSMM0JWiPaXB4j2y5YsTMAoBJ+tCWVbPG5M
f8k+Qf23l6hM7Q2WyOVWakvzkCGcYRmV9lEzze69qfVPOb5Ez3hnkpN2lu73KRMHb+nwnu/sV88T
1YGfQHmMiKN/VGWEYkKq/egju94gTzuAGBX5TdM598hg2NV5In7EdfJOJGmDA7f9fYjFM4Ko3q9C
EE9jXTBLzX3MI7YvZZw2Yatj22ZL9yeReZ9YAHOUp3f9kWDJC6lBOC59A9GKaMm2imV2MlGc33qF
vRxRMV0OC6mDLShNa7tondyxfdxW9Zge9GaNdwREpEoirZ3o3RtAf+wKxfBSwiex0ir5Hmm1CxOc
ZIL5mtV6tZJXkp1uucuLHPXvnTQ+y7FrUCeHMEm2nzwMXi2pnwboAI3lFs3l7FmkWQG5NZuZpHbd
XOSXpqjHi7NG72agvqPVNsdgaLV3rK93IrAIqcLY20Z9vpviNH4HKfhTYDR1tVtTe7N0R8M+Qx93
fl+AbHSqZJ+3k/+9JX7dBj7YehnNFwKf8Ta3kVMayCAfUeTf+ii5/5DBaG28zDMeOQFYp7ZO5EHC
PXtN7A7WO5nwXy3ywU6Q/tFiSMx+2rCegyqvV+8R+xhYg3i2mojQhibK3/P6F7ICCTnSpA6X1g1e
QRtH+zjxIAw3Cx5bS7Y8EmL4Yza70zKL7nWUnf/cI2yRlOCZMZpuDyiBMx2p/HfOmz2rnHdGLi0P
7/WvbjVSNaq6KtTw+933tv/5CNXtLpGa5xEr004xkU/YH6up8ddlNWJ3rOrqSq03Q6IzSNX/dXnv
vw9Xbar4T5t6jmqbja7cWno9hZztcrTfyrJmUV0vdY8tDOHUv1utwWZDsPbnGpDdHX5sf9W/bv0q
xUwaUHO0fZyJ5qyKel1mR7tCfEzVbTn/XUe9ml3kkD5Usxm/OIbOz8EvrA0govhFtdWFy+ye2uNB
talCh5uuJ2P08NVUuNlTzDR2v6nDufFko+b/1aY6Srm05HdWreP14V9tqSZDwxj0072NE+cGMXvr
sbJzY5f4dXxwaqTGK61xbnpt67eoCBKWvqn70frGRwEQ+dXUtem8RKLYuRgQPVfzwvEpnkMk3qrv
CYiLQ4oB5JHECKxl2ImY7G0NMxi2Q5sTS4nKq1sN8sFO84PPGnvByZMt0pLlJ5hjh4wj/6VEsvWA
uMt72ebeDfqhvtM4djGtxO517KaUHb5+zabujBhKccG9V2CpA5AbFNWyswLDxfSkQD+uWn4ID9lJ
PujglYD+texa/Tt6a+VWjG650xfjiXRzzxGzR6axyqaNRN3wYLcVmR4dQSbDhCjH1nubDYP+3ngj
gNEuW9kURJJy/KGwoIqtz7T+w5K95KQMoLGPnY9ltOttAXfuJU8QKain6iex/PmimtrY7G9BXpxU
TRUQheO9hPq9VeNVW9eb74EztA+qNiTVQoZpunbdHIBT68S2KrLxpRRRCQ02GXdaPI4vqi2p2OwC
jrqpWoAr5yVpil/I0Pw1YJmQqiYqCQZlfYYqCvPPZHTEs3pMUC/JSce6MLwPGHrsHmytzU+qreF3
+9Bp0S2Q5PDnaoteYvxkLIWOiWc27z0/XsMTTNuqLXaS56Ikg6qanGoAdZtXv6t5XTUl4zJv9Now
D6qazrJ6mYmKfz2hxALbBKikMK8K5Aoc9CmtU++YSuZXJFv+Bt1+DZEL+3Mj+nZv/+84QvwlcEjL
3Kvn3QcORvI6kY3jZFOMGxScqiuSgfbJmlb9nCaZQtWmiqHSq2u3FnGqAec052XVfIKa80/HfbCR
Ld6xNvWne5O6mvOout7b/LT4pQctu582CUK/lem1MkkZC8x6v67uba7WASJog7MaoZFh+hpWxk1+
1EzAMJ2J6nha25ih6EX3HhMI2kXsGfaqaoiqwA2hh3ftOfJdRNEK8lljhevgZBTFMRUCUPVaHUVf
4xgMzgSpJs5ewn23ghx8W2UTYV6rNkn1oylB7ndj775PZTsehcaOTfXmk8yOXVvP29iGKz90rneO
WjYlbkZ0TtcMgUha7r55Q8kRLBAfquYURva65glULfEj982yHVSSuuJZNVV9zG6iqJcHVQUxZW/w
cPzeoPOwNacmeHOSQUMSLNF2ThD4bwZbo6NesqlT1QqpF/TX2OSowRbTxRMMhovqjEB0vH0z+bce
NuNs8buq6yd9fWjWsd3tgqB8UAOxJWZPN/c4I2FcGKq2kZVnJyQqVAHn+yCpB0g0LHmTWtjU2uSb
XkS4c03jdAN0kY3lmsvRy+VeeEMO9jNODiVqIW/x+FzXbbEPNIyh83HVvRzdV4IEDslfo99VoLLe
tWwgOpXr3/o4Y3Wfy+LdMaaZfT6zHKYxOXtxy7ssCXRndETz90GbSLYE0Qdy0FhwTIg/B719ULWm
Hts3zzoxOyY7Fy9LD1TQ2TPNAPpWhhR1GYl3ORHJyhtSUtBozKNRxt5GkBNYo3zeZgDpsktyu98T
xlpjYz7b+eJ17q1yY5tFfAzMLeKj/pO7+sGowsyPlq09WmX7rTc1rHj8Zn7kTSPDUU3Eq3POLpoF
LTIlebyJ3RqqoYmGIKpZ1Y+uHJ6iqNHfcDJUiJuwtYPotSCulTXs1XWt4fOZDdBFa6GuxLrHcCv7
Gpdx/tVkTFFy1qzhJZX577XrW8f/x9h5LUmKQ+v6iYjAm9v0meVtT/cN0RbvPU+/P1bOHirqzJzY
NwokBJWFEdJav2mwsbgPLfThJqa4N1mV/cXcu/npmuF9P2bab2w2DonXWCyWHppp3jAhz8lhty1w
CSvZeIgrfwkW/HWY15sAb4w3M27OEUDen1qGMJzymGJj8qzbxQ3KvPmh0IjT5kqc790hLkl6R1+Y
9FXH3oXIELZeiD590j6afVETCLCjn3X4XQ1m++g12oLOz93dpBIjzOOwwDjbJWirgoy1Z/1pjof8
dejihV2YhhepphV6o4AmbmHe249+N5GH6oYKroYxPka1ufDL4uYAKjg+NRUaIZaSn7B7wsQhtesT
Qb96by60clbmxjNTf/78TA6SBMUOENQ+Vkj0k9RKN7HeRgRv7I2pP+E6+BzMjEAGQ+0h8PUCt+8c
1JeilW+606JZm+VPFqu1t352tae20Q+yD+lT76bDQ3sz2r86Buc3M3S8l6xEnh+LjLfeMiZctDFh
XvaNCMERa8bVdKmp6C0+Vz2R+6XWkyx+znHilRp6wOVz4yWH0C+tt7aoMNvNs6Ps6zxLfXL8+nSt
lWb11A7z2VQTFVkL/ZRU6XyfLUWrDjdz3OqEa6iVXdMfelex0TLS7ftR1xzWvFO2IaKDZoA0Gsue
2OIbM03ZTabX9r06aOz1p3bem1HUI1i71GWXFCQwsXnq76VyPVVWNRZJ1YIwajaEp6HPCEs2IYZp
rlWHEIZQDpNqsfwBkgA2Ry+wZ7IWwImojq1O79lV53MXTq/XquzR6rK/RFZyn6X9X2YRF+eMiNd9
31d/FyhgOnt85artpx2D6o13Oj9l7dsajmZsmlGrNgDIkRZZzhK1BINGPUYwwPSDByNxx0PYQ6bU
UjV44E2CJGD383S7eBhJm/RzsQZ6kKpbmY8w7ogyLMev7XPVIF9U2wq6jEHNVM7XduHkhzBOKfK4
zQEYQ7Ec0pIk8tIWmYyeCAEFwDns9jWz8rfSr8J7qXne5C/QShzJl51DGytHZbBjFtJ596rauX5n
4/sBYqQF9EKPClgqi+MXqYQ1OSb06udbqWotUA7IeOlRquWUx2d/8EAOL0ci45k9zEN0/cPSZFvT
NqrT4FlqVjYQYh3QRJFqhPf73jaXQPRyeGhb5QUuhr2Raqo71mMNBVdq8vvaQD+ldlY/ym/PFpzX
aMUKfprL716ARZOulXuplpjL82jmuN3Ib7MzZJBihKCWmpwt8vvHtCTES2KZ1Jql5epWqZr6YpMs
IJA8VYzVZtGcVJvMUID555szFtMmDgLnOwDim5otPOl4nxpr/kPc4n0iEvq17KCLkJQPX/D55lPP
1HCDR2d5D4IjPZWF7V9aYw5vfF+JTuQh81OBiOeDnsXvKfJsv9rJeTYn/Nodt/yVZ4WN5XIyXrQS
U2M3Bn1D7Cf6dSYR3xDBZ2GgBW58n455DBInCG5IkR7jcX6159zYIMcJfKNM7bt27op5k1Uajzdv
ap9mD1Iotp0+EA1FItv/7qDwuO0TGOjuUJFPC6oewBXQczh0KhqbHSwWrx1vAMvP57qpfmCbqZwt
LZtera7isRsfNfzg3/Fd+5nP7pYEPcrdpX8I7fB31WXJQxRH6NamjnKApq++l1asMWltD5qr22+h
fSQlln4x5nk4GEoU710lvQkU7yfTdfVi1tFvMyp+dGNokt6pnJMGYpQsm4txFkJjYx2nKDBBfvBC
I/k2kCRKJ8sFilSRrHR4sZNq9HZ6SHqpAgjwXBRHIvIxKT9Mz9s8xvwFdWKyBNqXag68k+WR+QT4
nu6rEHlM0wGsNICFb5rev7W+ubC+74dcezbU5gIRvdqQhQoOakFEzELuksDLSLxXZW5eO8bDOH7T
cTwxnorWdk9T1iF/OAJQrrfEGZWTppBXg9NUHeDO68iD+MblJ1AP9T4lArZDX8ne5Xa++MjOZz6P
SGzawdcqc+uXWeejTZP+4JC4B9zthERMKRRzDG9HL/455ZgujgPauVgt/pmhwZSt7uEGGDRbqw/b
J5K32tGqrPASWDlR+ah0d0GuGu8gP38MVlz+MVHBJBf0O+q6CvJ3SLC+KBGHGNpuoyJSd8a5b3hW
Cy16rECpSE2Kymq1A8R5gmNLDyn8UgfpMno3PmSVZ2RUNGB/8QlsxD7Gi+Gh10z1ZSK1uvd0ct1S
tRBSvM9itOCXnT3owpfBgIw92v2tNBmwD45OZFe7xk20F683WlCeAIiWmjRphoXgW5smFzlg+fqc
Db7MzF2iU6H5i9pn2b1MPpBWMyqfpIYnVbBPXR8LnWXnyMqGfHV7kZqna91LpKQgBBwk6aVNxyPk
3Hu5DYuGA6RgUnLg1cBedDkgcJVpn1SJChqBHsyq48dOJ/uw7FSWYhwI/CmQBs7Sg1D3cPELVKDW
UwZuekF8Nbn+5iwaim3kTS9TTLhjsjT9pfGxRsvr8JJmIV+6oo3/2K2NrjRzp2cntJ/T4VeJJ+4r
Mc3tZFgj1iS58VqO5c8wQWhC9hGiVbeIU3onEKPmq63hZ6j03rCXvrmhB5cKm5qt7B1UMj3Yr1tH
33zke18Chqmn7OKFzCCgokXPUiCOUuyrxC/2yT9t+hRlm6DyEO+29eh5CkZQXr6H9rd5TMPIeHGL
znhJZoVBH0zLWaqx4nVnbQYeIl20wTZe+IBNThZd++cNaeQRldaTvRxeBfUBuLuPIDrctkrpnGcp
krhhtGuG8ewEsfPcoo1+P8YKNHMdAFphBrCjcaQ5SmciguETWnKsafw234L6bfZcoHEPsPnv89Xd
nyJT/D3MfoBR2KY8w6XTsbhrumtV2lqz3tUa3zOpYWJaHOcKgN21qvscNWdHH+DGgzSNxkw6r4tV
bD2q4EXaptm/aDkvhtTqVulPrVUX9OCPStHb00MJOOTu2gQLEkerwdsYTh49Oi6veYt2lj3p5obc
LpliYwiepfDU8KgWxnwvtdF3m/uodo+FnkbJdm6WKHBdORvZW0R85VNLJ3TWJPFhbTO85Lenqnz0
+rJ50iJYZb8dvEXHRn2WgucIBY+ebPXa5pvDWx2p4y2KPupzH/jxba3Zf60dEtYpKG80zXFtc7Er
a8frSZt+QLACGaGtNdrTrR7Fj+3oZfd8A7N7UuiXHhLERWoYZdrqRja9NHzWWrM9f2iTw6ym+FG3
frDTyioD5JM7T1K4NVFCB0IADHXaSlUBpEsuph52CRzVlzr2yxc/KQmveXF0lLYsyolVxkDMw7wo
t1Plqxueff8snU0Dj9YClWLDBP5TqthhpQyz+6CL6pd6Lp9bAoV36L3WL0WCyK0ZKv5WhQ6K18Nw
43RmzwVgZwh8akciFaSUZtcv6lTHD03snmWnNOEzphG8b7yzNg3l/WSON3Yd9tzPwXhrzKG8eGPd
gQqaguyuDsp9Xu4VdSh3TePUO80KZoBHfnMwFcO56xMoGnHvJ4v92B4fty+N4Rfw4ftbv+zvrD5A
sT0kJwUv4YffxQcrRPAgsVjpFMwAvFKrTmNk/5rdHARbfVb7AOaEEoLpVnt91zIH2TbMPnIPfyE9
28yghLdjpEAk9fmaS7YPfAzsehMMuqoMFxATb1rtRMeADwIBbhVIOiDlvtdv1BmtuVZTDJILsJNc
5ZiO+jvrLgYb0Au70lDvsy49Y0at3FZdCT22H9xz1kOAM4y3uBliln8u62TQnlkfui9zZmmXiYw2
8Y6WYKJRbLJ8auFMbdQRJ13UiUnfTrgBeGWfbNqZbySL4Tu1f9LCxntcRPgmSAz2VJnwHgPj1mxi
9aBgjLIpovd5nl/JCO2iVisPhd26N32GGwyBADbXYhpQgLeN6gbRsi8gLEZc6Nr+UDohPq667t/3
+S9OE16QWzE26D4PW8c0yNwWinabMVfNrFF9MlLOPFTZfGMhOBuEgEQyBcvFRIeTNyWnRhvqS935
9R77yGHXOE5wm7r1vFNb/Usw4h8AYqrbBzMUDXUunyzgH0+Vbr4pcVSdMtQab5FJBFfCN2WfNk57
WxYFURJ9gL81+9ugmvpbgASnrkaQsa2TbV6XRy8bvXNuTNUuZd7A0soMNwZuWtu6705WtSACg07b
m4OdHAAI/0Cq6ftiJnoyyZJvuVr9Fjhct0WdjQgez43dKMD1kra90SjRSQCuhZYEK/bO4Gtv2LBt
1B9Vok/w6sz6ZgBocFaWgIfRPMmMWlum1UxReIw68iBpiDBLniAZEQ2t+qZn33tbuU9TeL6Io2zT
+An08p/ZNaoL+TeVL2FSo7mmXqai0p5NGB4mjz3pXrseEvA3TrU18jC67fIquAQjM4xM4/2dQnx5
0q5Ebm9Ynt4yI2Tl9GhSONEbRr1MMBNiqHZV18fQnn64purejm7SbgkFtiGh0CvYAW81cku2cw76
EEeIADKNlmNaVtRLpOQLRIB8O8TRryYrccmOzBPf8j4BsYK8VX3ggv6pUyxiRsLwZB8w5Wgr65HA
iL6JQZft/Lh58dwGjpnb4P6mGsU5rBkHY8XczkPfbMuOmECdP6Jpqt72UaTdtkvhmBhWOpAw03wT
6oG/NzuQeqGms0JRnI6x12r2QZK4W0BZh6gIfilkHlBiiFAUIpTxs7eG8r1F1pyP9qnLsbFzXDhN
ekAORB2hp3pMj++CBiDP/MSKpN2S96xK8x5b82yDG8BbGqshf96xFgj1boJc/DB6BNhrvZvICgfP
CKvw+WwrEEq+2oHDN+PbEeTlBtssZhUsCrtEhcNjtgSv5zQ42N6iPlv1vwLXzxAoM4A3unoKiMHM
AR76x3DGqlGHML/pNKhM7e8B0mAE7HffeMD5atsh6uxszLxVtwhNF3u16EAodwoGLJqqIB+JXkwQ
+CQWSvdlqqbnMbSbW0KN2XbuJkTRsvYB9vIzkeZmY6Enf/YmHRSo7ltnx3Yvit97FyXx3Yu14HSq
uPveuN5tGTHMmo3CMJZW1WlGYQkL1W8DQNRj1XXf8D4w4ATbwV4pk+luwKvo1iF4XCwE4iDVX1LH
vQH/MDHLHn2u4PBtZNVOdCMAvhTHe93o/E1TQKLI4opARRuYZN1K61S5VbGxErs9Al0vAMV5FqAb
PgYHyMwXJycppRdobiEd+1JanUuUp9B2SRwfy6k1j31deX+l3itcpk5t/Z+zXe/gvPMt9RaIjPIz
MvptbmXBRR8D/BErtdmxUvdOPcCzowUOFNwJKSnFZ/HWQbh3rIKgh2rumDPeeaM1PKYDGkUONcRk
kn1rBq95ptg3a1ENhXOt2sz8z3YNRQybr3vLZ+7oDRY4RjcD6Fl53sEPfG8beqivaQx9W5bMG10N
eBV907iZ65i0KbOPX2mu7/MgmS7qjHwTQlFPWhz8thaHKKg6t+gWy8PI6owP8VIs4jlmPmq3qlm3
T0PfTvdtvIzc1LwyaJ/qiKluVafHMnDUcJs63EYwYWelZf3R9SkzDyt6T1IdnUOzeLSM0T6MecT6
eyl89272OnhorRbvm+4pdZrkErI8uKS+E+2MAgIAbOzoxrLNJz0wYG94I08Udo8DiCvie/F+UOqn
GYNKAnsszrpF4EzLToIBs5eMNFRhYImmtXhdgcD8p1A68kU92qaFh12GESKp5ZcgNcbMawmz4Nfg
IHu+JAKUWd/rPrauGG7BkcAM1INjHfSgsaZgmFhx+hxLaOQWQekzD2px05jToxrOI9QO396NqNJs
p6WKTMG07U1ulpm6AM2cMIVX0iE9OWugizyzuAGRcRomGCnAle47s3tSWvyfcjNOdjommvNWMHPh
QuC3wJ/tnWHK4RTM7v2YahpTwS578EjNXeKmep+BG73htQHasPgeDlH6pua4xHjtL7fwebglSuAs
oYJ61lnppDxQjudqd1JMfMIAWHnKzpfeaIBjr1ZKqQD29EEKTHVuXuQ0uFa+RnWQn7O4ZMgeO2eH
YTfwEFIKgOCKeVugmBY5hc17YW9Nhry7QYPSWwMUwH9tOCQNfw/JEf8uJsB6SubwPUQKDvHRw4S1
3M5xRgjuC94IgPYu0bi76P+myjbt6z+sa9qbdsiO9VjzmQQVmDhYWqsJJKEWHmddn53wa5GXxhck
5FHkHJ/1JLBO6aA8zwQBFnqreqzMxXgg/qZ2xin2xpBs/c6LZ+8cRtZ9TCptm+rIKrVqjvCfAWLc
vnFNfbrV0vh1VFmlhlWAjGIIZXgxaap8dG2Shr8HFOj9qgARZHV3sEl4g+Uq7atwRDr96QZHewG2
6yKNrUwsBEzGaW3B1edp3+yK1PYeYQE4D+r0OoPgezQAI9h50ByqOPlSMjFAvjICWlmSTJXqnOoZ
c74yA6CpKMekc0PmT0YK/MXa5UFnbKuy6E+wI4rXzqyb0whbZCtVPXEa8Ma1hV+o0twxXeb/aTt7
p5fBr8lWpmMRp/MNwh+P/QzY23Tt5CFAyuUhaLSazDBSmE7vpHurtqtjCQ3cCGBnKAkScxk/b2Fq
uANSwU5IkrEINs48ZntW0Q8GcQ5G8V2WPXQhYLHvuf2KaVl7zhbMTLng6kIQFmfTeYgW3GhtTOoZ
YES4IEmlmPToXVEMfx//0yTt0j1bXrv6UgZcV6+FTrfJipRSgJ6NDnJaq6tg5x8mHCFPVvgaNyAF
/JexCdJDAJ3Xbg24RcP4glA56oZ43l11NQQjJLihzGTB4MYOSt6L4Ibs6PwUkuT4Y3Kb4AIuy5r3
TFb5JbIpb7RVwSU7yWYyE0GChcW/N9QFaF+31VEQKpXjtEAKmctml6IHbh00eD34m0TRljgCrQFY
rD1Zla+Oku8SNcAh95fZD6CYlwvXLGeUrRWfaGuJOu8FqiiN45xN2Ul6Rk7LlUEWMfj7+HY5ifTS
QnXa2E6W7uRXJmhNk4BF+Gxx9TsGjXoUhRHH20JyH85gOH92y/0bzcg55ahRSw5YikSuv2zGLJFJ
aWF8J9Usq45hqej4zyy/KQf3GeCdcZI/KT8D5+UwqgbESfpq75XlLzkuHQM45sttvN5haRS8VO6T
dbEW0ujaNpZ6d0RqBU8mQB9X7K88DdBuyVCPUzruVb3+LnhgKQZg1F0Nv454KpIjWTXYmBFVTsoY
7zZ7SXpfcV6hGnzrYS7uvSbkjtpIiB7apHmRe28n7sNA3Ocw1wbDujVE6O0xdSe9VVxSh+VfG6LZ
tt40sMM6EOom2MntkrshWyUen8lGNuUpsELdJ6/cbbyizy/4Onqgz2RzKSAi8Gwoxwqvd8aWIZkB
IgBzxmoYI9APm3K0gyMFSGTXyC/XzTntQUPZ0Un+3tg0xKibXdwmX+ZRv8iVu14lqKWbwkqnnVxr
uSpJW7D+bzXEVxYMgNwTOUK2pO36OEhdCiPFMaTpQiCaiD4O3bPc+OujKZdmfRpkT03kc1OBYd/J
pZAfqfc116cNCn1LBJ1ZrlX9aBfbEOQur9fXzJ1+BnhlHDJmAzx1L1qVtzBtw0M+Q3Ru9elZX4YO
+Wxnse0c52AGCYwd30aFzokSboOekJXkxf/zhz/8BtnE9gqyux7q157Xu4eaDA6lvaHvZAiQ73uH
3PjJBpA1Pqdwea8X9wqn+PDWfABVfL6CBmm8IoI1OTcHI8y1eR+74Tely9T9eoUZBC+640LpXgcX
tX/MMLE8yG/p/eohtWf1gEZjP2+bLLxtB10B5rGMQ8trLUfK1n+2eV05IxwQJjt5Evo4PTCFYemy
PAj6iLSTCcd6fXyWDnY108HUtwMSbCd5gsfOGk5TbrEsqfa5M2B85C7gyv/8u3aRnv0QrLCXG8AV
FkDK+uzN8Z2rLwBGo7DrRd6G4W0ZluVJkuraVhD9WUYkS5+dve9UA5iV9NEJFMZI6S/F+rZ+eESv
m7J/rrzh5DXmVp6E6yHYChyV97YhQSBjIQv25ohC93l9w9dnWdqkGixPodr3hwaQ3jF0ooPsM+Vh
lx7r8Z8fQanLXZOt6zFSv25+2i/VT23Xx7asbPvvoQdbORL8qXkO4MptUuAxRQrIrbdBOC8fDt2D
aBroLFQn/YAPBXl65gVyxwdbxxjUecjn9slhbsD68FYnYjGrBR7byVMOKGWouxtrwarOY/mUD253
MM2ZqUSjqzs1KIjd9AjMbEjwHoR3MOWLXaQ5D/UuiMoHB/Pi9cbLX5Xq9XVa69K4PiafDimGtD31
2A/KwyhFvQzXsqUn0JfMGM6TXH05SQGecQKzwmPX+9Dqt/KWwGqnVTY/tA6u8VduIaIk65YJ1+A9
pLqvtnApQi5YFyvpmTg41JB4wTeMif4W9cDdkTHZyzWWQm57vExPEMpljTylP/JJv3ixkR3UebxJ
zBKBMq87ySCjMWq3cHZL1HN3YRFcvwBG+wtSfnaWE8qdly1G+nZhw9jR8GsevEfM4twrZtlP7Bcf
z7NDLk/EOhiomuqcOW79fXo7art+gni/XsUycxhJk+Uzk7mZtfMt6EJCKoEX8Be4ZIOZuIf8qHQh
twblxEAXZdSs/VXHTCZb4HWr4+Q65wlgDvncI/RINIoje5vhGHadXV1XUZEWFOTcdO06CMOlvq+N
xDjI+eV3+XY0nlv9YTby9qCaxpPc1fXWylbedT9jY4o2Y1Gg9A+F/O8F2jpwKPLtl/p1YsfytMSR
huUDGP+9ltk57Pw2H+4QZDdPQNOqi7B2hqirLjwLf8owy673V+7EOsasN4YP9O8UeqY5efXOgiCN
LIZj4HBS8BK4jOA7FAL3JZdM7ow81oFK7NECHuwX+Ib8M5hLh3VEX+/k9YFexvv1Iqx7ZUu6/P9P
xVxthL10tw718mOkep2Lr3XZujbOEbYfTGgRZpCJrtLZJxWPRekif/Y65ZJNHDZ51a6b5LX/htVf
P5TyOz/MMq7Hlrm7BRZwS0IQeww+9DJ/JTlC6Fpek7lADmYbTOY3tFaIJ4d9ciqaMFT30v266S9f
0AgwSBek13mcPKkyo1uLtW2aM1IOGkqRGjCxZRIm/85aXFGSUv8wl73++nIeYeLcjQW6bj3bDfD0
g02Wat6i11uQhPrhyg8x64vu6upZpmUyqZMtKa6nXqaFUiURhOZ1AAFk7Sxd1qpsrcV6G9e29W98
OjbK3zqEOhjDGDNl4OwAAuQnqcubxxVPWMYv+68/fi61YhMpg/phGim38Prkzd8DiPZneVwjlHQB
TS/3IOw6JDfkSfn3TTn6OlQBymlObpnuPlNBApgi6xLuEydECB6yd92xrgFlhxRrP6kO/s9Bq/Pz
9dcvT/KV7LG+M9f5zPVhllZPzzvyJ/+8d7J17SWbn+ty0PWsH3p9/gOfj1I0Ehut/arNSM3KuLLO
HuTYf2tbu8je6zxbNtdC7sdalS057j/P+mE5I72l46c/9W9tn8766S8Fy4CP0VzdhTD6llccD2dy
FdV8XavKCy8FoRTImdCIWLwvYba1WNvmDE9Q6Hf0qVqDzWsnGW7l5GvXD3tk0zcDEEKk4K9PtLws
8p6sL8v6Uv1n23qYvHfS79/a/q+n8ud8IfcXMWi/cefi0Ma0dpkLy4drLa4r2bX+IVbxb90/tV3X
E8tpr39BzvOpz/UvDIl3qynDH7Xzwq0MDbIGla31Gy1jyFqVrXVCtnb+1PapKv38HsGA/qdWI4mQ
FDZEPl5Ocu9Mb+URvm5Kq9RnQtksq7MqO+he8bIO74CpoI2vdWVeaORSl5GfuVBARMnKLPcaOvID
q523MjwQ/UeStUEZ+G+62nXQsFViCDK6FOUMCRPxt92/Dbfro+DIon/tsz4Ga9unx0WqsncMmpSQ
hQvTa1Bnc9c5ejpvZf2bADAgXJSMr0E7RIfrGy8XZS2uw+pal8v1n1XZsb66Ug0IpPw9fEv90xmk
bc4SsBNawmu0DvbXifV1v9yf9cgGrxIWb9nZIjBiLBGSDyvHtZscK4VMDNaqbH3qJ4Po2vbhH5c9
nw4ZvErZz8YdqMDHGioFrgHSg0i5oYHkWD5cJY547YsMXX6WZNlJrkyZ9Hl2mlVn02SOdZKXfb2j
13f/QzDzw1Rh7Spbcnujoieid+10DXLlDqInRhwhk6KjlT3MXkk6BjUXbbqXV/Qap5QnYJz1uPlL
XuS/o1q1GuyxziZ10pAczPPsnCARDEsc0poUdUO2crPWfStQ0D8LrU256A47s4UBGQPyGvmwdC04
mrp/I5xtiwRApKJdI1dV7kudQWXSq+K1jOGZCJ9cX27w3CK6017jmZ8uv1zUD7founS9XnVZs8jm
9TWPSE7Onjnt5SrLn10L+QFrVS7sp7brqk72fCZzrj1l9/ov6WGob22s9TbYGGIVF+T+e1fE49FA
CHCvw5ilCvUMAdLijM8key2d3JnhINOz7PU8YJ56kuDdVAcvkZYdteUcalJnd2VQtxvpNXfZeFLm
0typfQZIbxiKTRPxqkvhZa65tT0AnhqYots0cQ9qFFr5HskgDJdZ2e+JSoIanpxzowfNA5wscs2I
xkI8zxzci2L1NvXH1wXR/hwgA/sM/6beoRo3ospBVdoyBI+yhPREPaICEdtV+hx7DsqCZnc3xWgh
OMAWDjq5/aNn+fNjWjU/4TueelMr38fcxFUr9b/lJVPyGh/4ix+oIMWz5rX3Zuu7R7SezK4fkHDQ
WtRxhmETNHX9pZ7B9LIkL990NbW3KOoAr4qQ7VKLxRbAJJQ851aFfpOq7iokglGGKsFxY8RY3Y/L
HkJJmAkMOAqEiXZsCru8n6ekupctKbKicNA9y3OEhQnCW0Uc7MoK+SF/Gr6aJM+OrbpI+WVqZWBH
ghLHbgkAb1yflVtcxKheqxA+DR8jURUFw12bFWCCvHZgPdwU7gWkBuk1j2B7i+rX1E/R47AUEF2i
R19NviGrqZylqcww6UZ3EVWuAuEzwyJb4wSPDWrYjyqZ0MdU0bTtNI4BKwh2xLYHtCq1uZY5lqJ4
yG6mYejutaTzHualqDNgezbPFuxqeqw7Qj1Lt1rp4Io2kJ0xJ8zmxlFHF8b/PSXRfH+tgeZA+dfh
mVuPryLLe0BlJtpWYbtB99TYO5pl7qapydF4A0xfGJp5sR2gzsBatZ1u60m7wQoeGQwcwEsvLG8r
qHa3zVKsVZ7PY1IQQx2QNrLhppX6JZ/N1NhqpqFdpCim4H8bi75StpMHy90LU4LNiBq89j6AUdce
+6/JkP9lkEoHFw7dn3fLhM8MMhG0QlGhEtPPv0l3fgnzRP86NQloBQRxXoMxA3aNDtbDrJFLtqbE
uqncvL/ofdye0jQu7rkFGpT/Vn1uRoWHK0vNO9XoX2tUg+7cKHkY7KqB+qrUz3FP4shB7HEvVdlB
KvQN+fV8X4+bHuOOzbR0j7UUU74YLNdyHBlsmhwF2i1jxu7DwVb+zUln80ZOVTemdu944QlyGE6d
GbJoBz441W79BW2Q/AnDObmetzbm9qHp2n2uImuz9bFY7oPsBaPCmaB90bBWts0biBbNM9zz/p7Q
8VlqGO22z5jWQYbKRsSalh7S5hjl54MS91V10ePCNRCgNrQfIhbLpgKD7hb9tP62HggrlylqJ7LD
QcnijAxmApqNS6GbSntEbFPbSlUuT5aqy6fKARO2XB97HAG6VMtELz7a45/rv5MmuX+0ixrO2XL9
UJ0GkZdNHv70PDPjYKKcIptSVMEMw32ty9M2tkhIfmiU3bKng9yxGx4AzoDAC4YNuC4sFcqKQUmv
/6rrIDz19hCg8R5W38ryIPvjIawPqY5qUzUrDgFrxcUtnHjguQmi4LZbiiFB98Q1/OOHHX2fYifz
Hvh2vIfCEN+UY4aH4VLIlrSZrLKxbLBRVIu1qMFv8D86yiHX3uvR3Yg54P/lkNQdwFeo2vHzadqu
QOT2abwvVaKB20+/TnrLH5mKUm9u03bhUZB2NK0WBiyKlHfRUuQITNxJdfJ9FAsjf4C8rsYE15fd
pYpy+WbtJFs46N3w4evII3Nw7BJVCcvKwxNjUpSL824BxUdZSvZ+OlSq8odbVEdPDkLg10Plr304
ItPNfVcC0Pi8Y/lVUxlDdnyaC/uvFHtSkEuzm960U5XeuGME4ERDebPLyDOqZCv2SRFqL2oZDreu
Xv/IQ019GexCfdHD+r5jgL0nNw3TBdFBvn69gf6XU7f6jQ205N3NOBXJnPIuRc3gPaqUL/CRgwfZ
aZbBnV/E9qPsAym8TyHUPedLz7F+TwbNfNX8qHjTkrN04ZuTvahNA/3yPqzT6bYPtPRuXArE/fRh
YyY1m3YzbxizQeMtVekD0ZREju/+VpMB91KX2CXMpfQ982p0tDWj3UrV6JvhZOCauitNC0X8jW11
/TM2VkgXWaO+jyBUvjc9tggqfL3jwq98BwpW7uzMN08jlpmPpT2+AqHpvlrl99lt3C+W4raXrIyQ
TrL17mszA6RQHSt/REQHLd2w/xM4dvsVyJa+m2NcxO3Gf9UAn6Fh2w7gPdmKw3Y/Yw0LX/h/m6BF
/r3zU5tuOaBis/m2HLx6j19bicKcU7xmimVfmrSb0Nzui1cdxvQz1u8b2akAY3sFgfEFJq96J022
35BfcIfyKNURNYmz5k3JVqp17JqPM1k6qckZu0G9U9F602FE3wTTDC6hsELjpkYrBlp07aPCZud3
BN3jbgcWD1lPpGX3lT84F9nTt763N7XB4rnD7WT2GXkQjInee7Xqt3B8ootUnUi1gSlE/Y1UbYyI
8IHU/Vupzsr03eWbfy+1qc8eGa/zRyMG3+OPwSmMBuUpzVr1LvKhEYc+dlVDXj0C9NkjO9E/lV77
lsStegNYYXjS9ZZXJUZVvkrcW+kg7egiHkqlzu6lSQoTlaPIhsBQdzqGqwXusZkdPEn3GDraY24+
NU1xcDu3wrCw3iNjXt7Yk1PcRB1kuUUsuLxRVIqmq1xkZtVpF3s9ouN21DyEmoMV+GS9ohCWflWt
ytujm1mepApHB0i9XryX5ogkpdGDJVi6af3kb9D0A1WTj7grqy1A8Sr9Coo6O0LHdw46uY+v9v8w
dl7LjTNZs30iRMAU3C0JOtFIbHndINRSC96j4J7+X4C+GfVMzIk4NwjC0AgiwKq9M1eaxjF3FPNe
hJl9LhMTgcV8WDuqf0bUkgd+2rQzwzqNNCIeOfNi0lJ/TQWvQb/7r20/hyyPTKX9U3W6tvtfz9db
BDDSim/rYWoug1Ihly4c0HeougS/RH9y1X8UQ289NfYAHyjXi1MWGhZk4ypFEddPz13lXJdDByM9
1ZHhvtRNrnpOHZvntHQJYKlraClwYR+xI30owK82cbF2kA2d1JKLyhnid6khEDMNp7l1hQxuFMtO
dlEaqvdQVerV8vL29KKWbvMh6RshIxIxHMbR2FOzLaHulubVtWCOc7nbgC21fJVkdQEZF0bVqeSe
erLK0Ot8Pb6pgZP/s+P7mGV3+bMVHwniZzD+njoFauwt+0N0j6fl1WLbYaNVYSesbHH4Xl12666W
DFsu7ej7yEDTr6ZIzJ1q9Xi3f17CtMXRQl5+Y4emskm1QieWqrf3JnrfA1k3zUkzhL21kmy8G8lx
8bpWbR65GlWkP479xtj5CptH+WrcB6dPGJIOhbm93lttIT7wJAKLFNzn+fZx0WaJjUklmDZ1VdWX
WG/rvTCq/iZyWpN0X78klkDa8LEQq3Ljw5mpl2Cx/M5/jYPhMYmE8kdBafn9RlmugYorzM8x7d9D
RbFfNKvJoB1r031owQZniBLcYqF2dtkMFVcVPz12aWzuKAektw5WIDTOjUn9jBuZ5U/hKzfgN8yH
yqcekIOMOokRNoPwJHDEnwwysi67h4Bojqb91Uk0y3CKmwe3ZU4ou0q7RbchkeeQsITvyvYorvn+
XtcNMqgGe0YaqClpcZrMjssj265pAYJAOMsErAv5Nb80u3cf8tR90cZYOYvOdTkH4HvrMK1vllVp
QJ7L7Vge9LgDTKUxLjvIEqlb0TjuY4AhfVX1oXruqtJ/jOrpVTcD/bKsTbMC3NbN2+VQV7OPkWb6
d8ta2AW7Ni3TX6LQ/Ud/opdYmM19adj2o78b/Mx+jfmp3LWD2u7stg/eCn1X97X1VqLIIjKnqvd9
0BcvxNytOzNyfjGPPBHyUFxqXwGeH2DekF2orb63zTuigo4zybqzk2XYATsauYgArxmR8WeJOzSB
qYV2IB9/DmiM2vAqS5rbnkjBi5wXfDFGryEb2VtWlx00bItLM5G2RWT1EbET7xzICnUDgaMranfF
xZgXFijeo6MY59yupl9UAV5kGY1vYzQLPVr8HHCgQO6l+ks89ePbUEfmepi3R/P2/zzeAbn0c7zv
+LwO8rR1EzgA3/71+j/b/1+v/5/HL++rVz3ObVdsRG7G654J+7Xsx/qq20LfWfM2cBn1ddmRM/n9
3rYcAiiyuZbztv96Lr+c4KwUdxfr/CYuC3N2W7pVo275ZmT/bFOJj3Zzsf05bNk5xK67qmv8BkF5
q2StiWESz9eg1X2wsbnWvQ6OjZcNWnG7LAbB/6vonvSV1lQbPUzUU1BhxOMmtaxAaFdP7bxYVi1D
wXT/vZ5VXsd0Ddbjv/Yu239Wl2cs22DbHfMIQdvPpu9X+llPuelNg3NbcrreO+I/IJK5rwl+Jr5U
ZX5wfbyk+mD/Gq3OfTcA0FEtdPtb03EIHE3grRSpGtF9xU2M8fjQlMrW0N3pGSJDv5O86gI8fcKW
dVjeI8yQ83VVa55JwnYvvtRodM2vTXjFrc5Ze0Q3YpI6YBhbvWmHG70OYXbPgTtLos53uI4ZFphz
mXwtO5ZFB6t74yCywone2QeRihK4TutfMztRrgCipafvXWLEkmmC6WLAjgFCbosVQxB8MfFQ75Qq
63ZM/sDiG1+VaN9AjPTPUUwSfCLb7jZqOm2vxm128IdUXMJAJxNDKaenNEy/EB1mXzw5JA7+RhEC
OhbRv1fyZHbGIINLVTTNtZgXhsrwMCzAJc4HGPpsRWqQbJhtedFSfPEgk9VN7xbyshy/HEbA04bQ
yJEANOA0yZzJjmSeLNkuuQbAOshVa9I7oEMERJgEoxlSHbbkoNUXM5DJrsJac04yTBXGIKaT7aAs
xh1vHe2sjw4FKOOjKyLzQNmjuHHHqb/JqmE4KGpUHjOjINjH76JT0vggnnrbOSXlSNZrTZEkkom/
jdtWJYFBrbeOWwwYXYEuA4Dq7uhPlJs0tuXVh/YENxjtIHcc1EBV191Pkqgfwp2Hh8gEjyzFqpMh
RamgUB8betDrcFCNp8FxYHnDPX0me6ZbVdE4nH1yqEBQ56lXjWEECQt+HL9NGD78dPqdNM7GJ4/s
he51A9cmmr32U3SPlvQrstTpt5IYvyn8Yi83AwrlgaNvs5YfZ78Xu25+BScmvwMdWEnEw8CEyhqB
dCIx+V2gS9SleHfRGjAFzPojbNThriZIfabxT0DX6rNrjhIUMlcAM6NynzUaIBngfcMlhtbCoHzY
50KJHnzFtS+2hpt2CYIPRYflzvT7fZf244uwmDtpWvDgFFwp2pgXYAPU4SVCALgJyr7bL8/S4+RQ
G712k9ta71FLLG5wBMVMVWdlsOkSyOG3q+9NYgSIuByyPPprozXvWTb+956fw4ds4RPyBj+vs2yr
KgcfGg28dUZi4MUsW6IcW0U+SQIsbwZfzcBXcEoyeNvULXucHvMqRDt3M7YFOZfzqi5GTEvCLA7L
qp/W2gp3Yrwi5AGTnGUzKZgXeh6S91SKsTwOblKRYMGjZfFzzPJo2UbSOEc3OhKlPkeN9f/xvAlg
VIlB/T9ee1n9661tcgQOjIRWf237ecry/kNUTjdZ+tKMYfjAPddfFbFtHnQfb0WXG/eqa/s7ow+V
9ZTzb7bdIr6zqmK/rC1PEoZ738rMPZumsgddNF1c2WApbPP2uRvsamX0dvDeBsoDhiL3U2jaNne4
HcABXwdarkccAJRXZvEXxYxb6CDx7yqqY352mvZljrtfJ6Ysz9S5jyoQ9zNGgeqca1W4BWc6rRKh
VuefHcteBlj/HCeI5Clae63KJyQyJDfPr7A8ZTnwZ7WzBntl9zU9y3+/yX+9tDIk+IV0/ylFowow
c36TnxdYVtNe3dP8im88p1fskxwCAoiIDiXxRelCLCS6fScgOd6l1nz31QoUBiJ0vrfh9CVSKXX2
NqWCs60SXBKroP6/V+dtJHX352heLNuQYGobctHogsx7f3Ysxy3bqlrNtqInFWBZbS0j30RgYTwZ
j5T3q/p3hHHBLdT6VQtG7G9dOT7ZJZP2emz8+3zKOw+pWHfVZQwN0x6yW8cAqhIDcTuPZtfvC1S1
EBwjNPvEVh3M1IUJMt/Fe1uNLnmqVtuMue6dCmuXigHV69SsFQrrRfbIpwvX1Lyd58SCgGJOQryR
KfriN6n1UZr+jUohM4CEg68pqROG0o9F2Vrg+ygy0NCQX8Ponvw8Lz6MJn5XBFVq7pYI6FENmWZH
GpYAtWCC9MymrH/0676Bac4EYtk72GF5DDOsgMvenAjPk99NzWrZG6dhRuYlTLll79ha6aVWxFsy
vxIdj/w2rav7ZV8sHGpOgJYYk0e3Zasql5gkIR4H5hTdLo+WhZoFr5OuVoefTcsj0lBDLybH5/tZ
P3tVO7N3MY2o1bLNbkJwk06D7xQ46PrnuJ/3Ufvs3IjCuvEnnWOnmFQqnEj3Q+KWtIh8midaqh1d
R2pHFR8VnvVI26UTqJhlx7IYHKhBa2U+plaUsdr+PEfzlY9yKiHb/ftl/jrEtGM8ZMuL/7xaR0zH
urPH0vt+3WW3n8a8xV9HTpairInDEp5huRjB5pdX+hqLIA7Wv5647Ph+y+UDhpnqb10hnr63Gcsn
+Hnz0U34Cvq2VA9N2Hr/82/6Ofqf19U+swBuw/dnmM/C8uivDzt/uO/PtOz5flNZZrcxYFes4juz
ddRjMR+2HOCLmjLP8nDZsyzG5fQvD4UjQTf0v106QmdF9ltGG8SpDc25SaJqXRNgEURYzYImfzeL
ZoShh6axUw9W6E8725V/kOWOXgpYUY0+Oj0hOlJY5FG48MHcXh7CtP2sM9/dMmY6OiBMo0qPPM0a
Z5St+2EpRGTHcqXU3MgBzQpw+I5LjbEh3cqpkyfmmXtMeI+i6dxVx2UH12N8qP0KcbF81IKBF8Pm
BxE7uXRqc7Jj/JcVqicKOpuU6lYh9Pew6E8KXc+xIBJxBMFQzg2/QqHpkOD33eMjZprqJsdI0a51
myh3asyUtyTP6K7yj4KxCPFy86Z+6LBJpcn5e5tGiMtqKvrs8POsgEqel9Ugl8hNVe6WHXjQ3tsJ
x1XVdlg5p/umum9S0d/1DIRau4aFnjMl7yckI8DLYj5I8KiUhKyQkEPsQSVtyA7tsBqwmgoXvaGZ
XjptIAFsXoypf617fPxZcbSD3kT1z6KgWrzGYzZs9QLW2LIth8Cwm0hZo2D6r21yYiAB0lTfVaTo
FY7p32bzAhyFW9rVXWuBa0pbuDgDY5i7aV5EqVHundEeV8sqdxDjLoZGgWGo+d70s72xxHNktsbN
sslRKh0u2TARF9oUm2XbsjB0X6dNBLNxOeSvHRDzjLH5fuNls6kX9HfHIj8sb7xs88N+Zbmt4bVj
Tcd6/pDLzihR86NpASCcN5mU1S+2rXh9EMbXotwUGILvWk2LrvTMv4ao8g+9ZpwBkaengbCqu2Xh
TLD+wVqZ259t6djlhLhB5k9UJVawNPoGmdfyJjET845iv/n9XBlZm6nwST8K24YULYdJm5+SMTSZ
pbP7XichqdrWRSrW6HzZH5amfpwHz3Hj3E4uo4NuqugVVVLcuW6i3JrRMZhXjCj+ZzGY9aukankz
inSeFuL3If0PYcbPcUMC5SiduPUuL2SrhUV2RXRH4J28lMXofX+jpjIK0Bq3K6jIzW1RZ8FVUCS7
6nFxX/rBcFwOWxYMyfQVsUDlflldjtWgrHtmhXJ8edayDUdFiiUhOTOHG9auGrh3aW64d3C5pxvD
kG+BX0MJmbfrdtaRJBWv/NjB+b8cBgHzQOc+PC9HMPK7UyPNOEYT379ijNq9ErjWHWZR+44EsWqj
hQ5ZBsNk3y07tBa4p1rSnFlWlx0AU8SlShkwkryhQI4NW1rJhrHuIu6/SWeefo4NqZ0SZtbYu1Sv
4q0zopgAZxleS9wQHvEsycawIaOt7bbyt4ZrQA6H33IF9RxdRdvgDTUS6gcD9VDHSAkVmrNMlgVj
l4m0LNI89WlgtFEGxOEphIX4M6nPBzz8z6N5Fb7ec96S5Ue2hov+bo5W8QmHvlkeEdec0b++aWeX
kJwljMujZdEvQsl5waQW4eSyEXSt3Lk6He8hBvhSjA/ht/Bq1nmrDLvrF1WfKLO0zGJn48PPgjEy
VodlPVtcD53InsVsPJKzk6aePwLZRDiPrMV/ZFaA3aBBUhSAu3uzLPSqHSYCjuqZv/Hvh3rqfkSJ
DgOjycE+Lru7bsIhujyMwc6A/E9i2hyA82naQdn7PmPOSARJAmckdixaiMtZ/N4N7OU4V2V2sE+I
O8Bhhn1BbJTRULDYyT+jFJ8+tIi0qHYD8V+eqd0H5DreFLJ7sTmtx4g4sG2ribdwFO5mmFW1CS9T
uEfuONlm+Xt/zvbyaPkP0MMKNyLgXCmkpB1VqXt1Eoh9S1DbjWUU5cFikpBUcb1SVLnrhfWY8leb
5oBDH1OHyn+Yr4BWMyZ3ANJPiunFNSbm2ZSWz4pre/5nLY8yoA2bCiwIv7uddtNAtggqi0aXUULi
S9Lh9NeJwaLMebPcBoSira0VJfOp91Nwq0LzQ2ShsjHMU9HXw00TWv33whDRcOPr85nLxrdM06sb
LL/VjZtXQMeXh7njdtpmebhEry6PlkVi+xVqJxcaxqydL+Y4ltKoMOgw6PifX6zStfNDlAECmD2i
85+5LJY/+GdVZgZkGY3cTH/2ME2zRnE5HcXiOV0ethMFrzyzR+/nP7N8T39Wl0eu1hNvhYGXm3cB
J5CFMcv+fhamFOFOCvOYzNr75XuwLKJ5tafFsZ2i5rRsKn2TcIfAYTSyxBp0S6KBpXT8f7ui+JVq
TU36qJHjAZtdY98Pban3hwTIFyZ5zunMh6gEMQbLYlmNIyjEWqR81Qwp+yPBkO1qauyOVBQlHo62
U3gGMV1tMYyrICNaNySf2lOdilmMrvo7aj+fbjo8aOUM1mU8Qm5sQeAcVvqR1vlGzzp8o8k5K6pw
BaOMRulUhicLLcw58OWafnuz6sfskmn8RORuZXoulNWjWrVrbhklLXQqi2UlD+AG5qntpF5x3+v7
qSdByHLIpLWf27rNt4ImDCp22ZHF0gTbqCWIUuQrpcvojyAT9PjB5aYR3wpds9ajNiobX2mJhen0
Lex/8HTToyHSQ16W1O+IJIoa8Vr1FZmFY7oFvxRtTIx+RStPYVCrK34ccSaHReE1GDJCeQL8ip4k
pqWrqLReg5iiCl6qNVC2aNtXc0Z0a6DCpURBc3o9lXpPvrHTeCWIisah1tgNX43NiXE6l6gUnj91
7ikYk3gdEbDl57EK15SI0kijXN2pgG+NGDo+oZlV9xX7OLJVlFTrYTKdnQ/rRinbfauHnAQ4dJGw
ONMixCve9AJdTP/kOnPpkiBIxmPNp81P93xv0TTYMbZ1yJOdoYwYgRX0/rJXdowopjX9xzcGz+HG
GfHvl4qVwCZCpuNMjD0F3hwHPBryTf7wIHfHfeJcBxBIezqe6gkxLekZDgkMas4/usSli2deBgCD
ncBRydqSAuYUrqdQ+Wp9smXq4Tx/g/TYas9pOP0x2bnOG34oKybZiu1fCl1+VBl0JJ1LdK31HWFN
Y0+/MbRJzFFj4VEQPRVJQwKuhU8MB7eXUk4wBKbwKVHTtdXOSBFYy6tBb599fi88KK8rcpnJB81o
4Ti8l1W5EUyIqVujyhkheplnWSnbLGj86whxfaqc32VKql6gBu9jp2xbh4lgr3XePADsLCM8opXb
mm74qcBhXRUD2cTaML24FQULCpCa8scmIhGukREdDI1KnhurV4gLztoYU88Pu4dRc7YE4SIfCZFi
KUKl28oMSUk+kkqT26kapDeGablVnKdQyfOVGWf+pk5z6jNdvjUtpThNIS/Yt1QGI027DYa4BU05
HqT6zsw/XLuj3W1kfd8kRLXW5HVRz99YbvmqtR14FgBJjkHocds9ocg1gB3F4ZoUz2zFaFBbT/BX
Vy6Bqat2HLJVbId7UyjqqgPZZcXiCZBYJRBJgvlKGR9VqpfHpK84EENVTe41IzDZNz4HbvfuB1UN
1Kn4jKeXSU+Ar6XhB+LczGv0RyIUHzv0knRdoKX2Rxdk6tzbaAfpeNTahlHalMwQAVu+/kX5BoSJ
9Rr35qUYaNqn7knoHJZp/dlQGf1zT483HanDbdmc/EkSIJuPO+J5LdJl83A//iY5m3r1Q5LLN00S
KK+2452IGfnLacb1FhQCiUan0Se4Q+dAJiWaYcCGAd+JdV1IgGDxe8dJWtUlocCKoRzKgUFWKLRq
3e4496qX2hT8iRQ4GuW2zkz/SrZhu6G1E6+Hyn60hswzcsmNQAFDm6YvZNynnubS8G7qNlo1TfaM
XhSTY8scekgi8pJQb1o1QcJzTizK6GHTKOkTMP8r6DRn1Tx3FgS6Kkrw3fcHJ9I/CyX5zCL9o6kM
wgJryPwqcygq3Lu8l+PWyWgWRBpadidFRxSOwYtGFXTIgP31Y3GvxtWlmgtV+Tg3Yv8YjU30Qs8H
DpHKNp1Ywb2rN4NizXbn8rYL41VUWFRLZqFuFQyHQuNHIUMjZAHvg/XCXdMK1rF2qLPo1kaIsSrT
4pIlxVdm2Ieqst6biInXIO5CJ808oaZ7hCrUg/yWvJbex1fv9DctaWYBqGqvQoG+kUYMkafvEs9S
SKPXlXZcKWY+eL6hfDiQjUK/Q4geGRtBqJTe2tZuHOoHYt5oQ2diRxVgZ05UMsP8MR/UrSDVe+uE
FvphNCuRyddMKV5ctYhvunUQOjND7FdnhNDG06dxalMP/sxDWE8fxWA968V47ay1nlnV1gqG8wSa
M7EgzzXkT2qWdS7AWDtFA2ew0OmoieaQ+D4ybWvXR4rnRGTdv45R+eYG6YNVytNgoWlU+6ewTfcN
Gpxk4DsRt80WJBtomu4UAg5E0AYYrU5NLymZgSu1Z9Rcn1DlzXRfNUVPEXeEGQcfGmgA2RWB+Ta2
wxvZ1NnKTpXHxgFk00b6a5MlHz04PaMaXvGX/UG2iy7W2E1ddJAiexixka9TtfhVSuDlERymLkFR
zfm4F4SI7QraAGj+DGpHzbSjAQlMrTkEUl7JNCJD0KE+3rf2n0Y0oCn4hSVjm6j3XID8BaC8UkRP
5KWag21KT3qbXxPQPCtt6s2NcN3dYLmH16wB0Adt6FAMZgtvP0EsPyKPCMnRJI39SChGccE3jITP
Bpuuc0WWPpUdqsKt+aFm7SlR+xfJh2Lq9xwhwoD0mT65tXLkznePuKxcSWlz6oOLRjJ9Yeq7Nu73
Q+Fvm33T59uG08JNgpk/vcNhRW8vYvzfgwK2y0tElWrfkqemNgSLDe4pKWB9SiOhn5Jv+4irt3f8
P2lKhHKCPi0f6mdLtifdbe+kk67Jc7iWbfBmZswbsZAR3dCnrzaeevikRbemNUPKgyD6c+K7QUcA
bHzOsKHWekY0w8YxVATGcieYZxxcZstFdiF6tGYcEKnUqrhc5LPVUlSeUmdYweG5TeOhWVU2REBV
IDgysuChsNI/ZTvUq6xNe69yJYmRmA7rUD10qvvLNhhEjiHk7DzojkbDKLuU/ptsue4mqW8tYN52
050NqneQUxIPxJ2lpHRDKx+UKNopkLvPMAgROgWU0Axqh3VncJJtTiORJxM3dC3zpG67GP4dZ9XF
feZl900GI6pLFHWrGzAbmjr6RQB868O25weOkeTV/VQHKU8aIDJmY+be8dsHRYxgN135JlpI46MS
oXuRb3XjboMOpGgTkVHsJq6XUiKoaXCkCOO9XFW4eBiEVSJeVwEVAamqGRXrZJ9NnXMgZPLZjoD3
8Asuu/JTaxkbjz2XZwFfJ45OQilImOthKMZ8Xarol8btx8OdhKqJ/J4pqk5BVHwRMhquhCZpKxmP
fuMQVJL/1iDXOVONS0IjEcyPHPI587MMqqPFYDFo80vn0jQkXwTU1RkD0RNj7SeHpsXaDOasCH34
GE1mAInTDRfH5afGGr3EkXPCIL/mFgFScQNHtXpO9Iqro19b9aTeml02MBhPk5VwGINZKbqNIPrq
qGe3R7OYCVnmAO9t6B/Not9oujkwsCI0I7JhO1jyTumH8hApyZ0RMCAnkzbXzXxnUJmqqqlnQBt2
O0zaRmNlHgWhRysMfsO3gp2aoNkLtYorgC+N8kXR7z0qkoNvGQPJwC3dyktWgjEDcS9WKWrb/WQG
tddAxHT7eB1P5rmWLtpU+cdUbohaPkUEs+YUoQE+or1Lyg1Wxru4E2Kr5tUrkIUbmU8Qn4sZ0fxW
CYKrB1fDrF+Ej6WwGQmhgXIoEqwqNWDcWURgJpGg584O0ZJJNKTdr2MLc4814gox32MJArLrRzLb
LX0rjPFBV61TFXMFhpzhRBAqQVfyj2n7nZe2EIezTahZu8ga3qbhBuXMY4oidUUuSLXJNM4TUeIX
nBjIRibm6xZepXacS/DmswKZb9a2raGHvOjNUdG2FoFHK9dU7kUhth2A2/kmVazgoGKFGhFQ72a6
HOkfCTc2xTiCDnztQuO3binj1tc7YMlYSCEaMj1NU/B2jAhNl29/oeAdYGBCbGKIf4UxfhuFMJIS
48uw2nxlDZT7TahJ3DcpIZrgBXX1GjmqDlXO9hJSTleKy7fENvV3Ci5/yFAuj11C11qncT8SVZTo
2i+AfZmHVAYDpaF5alKY8xM2ETViT9dp7DvJTphwabVh2Nta5zAOiMs1qLkGekr7EmsVOOr2qER8
24parJq0fIzTHDuSdQMY05sKxs9965LqS5FiZaXhridxHGrndLGQsJfic9TcjzKbYg8hW8nXVF7t
vH+1m/4Dkuh+Gse1pWtvxRCZ0JJ7EL2YL/yhNuGT9PmaPohaivsusa+ycbBlxNm5cyQNlEqlke2+
xmZLon1mPPjtLylUUN0wREkQI3FHtX1vCPNzaoqT0Cwu3aAlz4k+Rq3atyWzjq7Iey+M1DsCRx71
jlRMV+bbIBx/hb7ZoQW0rzRUCHCJfZjN04vj/nIsBZGIPrP4snZYt23MAJsBJvi6wIv1whuh2BJz
vupqSb8h3Cllfs7TR7B5Ls1Of893cl2XobEZYo2ZWKdxqB7lG0W3jLVz0wQAOyn6oV0gG9yVaE5y
e9NX6ouSprRapL7zB5h7g08YXgoGrbLlOujaj7BCem8aB8YXTZ4ywOjtlcmoktlXf6smB0bSJtTh
lJSqyF1rRWfxNuQhpK6y9tHm5pWhrR0n/hzt8CWkTzmOMlsrHWzA2NXHgz0+FyJKN76+SwUN6Rwf
Kh7UYGORA1MI+ZLkwVyhZubvx/zXXKte84NAr6TWqLSSV6fsYkyko5U8DgO/3iap3tuyZ8jRWS1t
wob2cEhItGu7MJQ/S5+MjCQsL20Qbg2CRLbuOBzLRP+dKhh2wxjy+8wbqtoPFEmPNMSLrYJGZVVx
xW9cxWZu6HIp9X1zycetCwV4HCm3o+eqPD8JoLMV2AIrnAgpXa24wfuX+tRCouiz8NOTaitAzeOS
ZCHfpPUUNfsQwMYK0ZK9qgv9szfATqWPmmXnu6DQ3mxN2dvTQP3ERc1jlJ9FAeoUXvcnvJl3RtT9
ttLDywRyGLJvkqxJg4VCMN3WIRGudwO/plyKGA7zdyQxSL+7L/ItL75LxHLEPUoj6Dzr7CdXG45j
DYwEzhxZ8kZ929XiPeefBRLlGiWuvlPmyOWwHE+pqUJ9j3K5jSLmaSpj/7Lsn7hGkYEgqp9vh9am
DsYdz6MLLgPAt+GBWKHHRNMVjwSs3RNGUn/VVz7qoU93eK4c45na9oOdSUabCFPNCcUZ0dVYJ45p
4jJN5RblGwx4uTYR2VLrrWrkNa+qpb9VGlqqDM0EBdtfBSdvlffGVUkTSobCeOnoW2pB33mk/8w8
FTc4haZ4CCZrr6UM0EVAKB93J0YAkPaYwzo67NZKGgiNIQlTsLpzw+Ba/uHG69P56XFWDmF3TQUz
NavGTxP3xKII9SWsCWoY9YI8qP4BAGm6RcN1F9vdibYCRj8lvYg0aD0mgad+JreOxr32HuTOuy2b
p0bli5mYT2Rf3OtW7omAnEIigKGAEyQ73jQ1Vwu2LhTi+8ZQX2Rr/lbsjroySrfGILsuVinGxPz+
21Nk4JjoDpW8JBUccG4AyOBmeLP26s+TV0cJThOkQpDap0S3Jgp3zUdZDdvKVp5SIolXdmj0675g
4K2aqBl8vi2MYmReuFjFhboyRXpT+O3vXGChCOUElBL5Uy3v7VQcjcxq1roiGVPlyO9VANVDrCie
mPN5pattsIITRR8XH2EW7gFX3NRRuFUT8zN0aupUNV1AklSJUox2+lheEotA0bpKD2VHZKpUyw2q
8PdEa5CL6iR0m9EmTmg8xy36Nz8HHGxu+AhHGd7aUY5IuD/ligbfydLCFaZHvzd++S0WCt//mnLl
QSdKaLCK8EFJ3mAm5uakr5VARY3V65cR9phntNqHLduD7kb3RU9nHQfgZ+vPJztM30ate05yfNWk
LUC/Kvibo/4yJv25iJHn+cE7Q4h3glXDlV10W7Mc32Q5+/JUfsiVzEUROBWwx3XUdozN50rlsKOL
F3rGSGlWjXQC4HWqCeGba5JIkTT5KUuJUyrMX5nTCzroyusU9Ce1AiHt5medW7iwnV1bFM4664Hc
5e0m6qOXKK3F+qsyyw/TSH/7ZYnWUi+uGbTG1s64uVg1aUtmCx7vOOX9xic/HpUTXm2tPOIzuteV
DnE6zl9cFvuxB0sYkg0axypFPZl3fBvRnE/C8FR6qjC4Arwgeb9W1+00xCQlRsl2CuwjDsp3S1Rv
6TTddnC+aKtZZ66QZyuB1qZIz80LNJhOsNPreG33EsGxQlpUPF0wL91ArZ12lWlsTPAG/P5o5FGm
a0fn6uomtduT6QBFHxn44Egg6/xRpeH+GmyKNzb1lJXBiI5vcX420icpEo8A1bs6bF/Cjhb4/BWc
RiKmEJao28Dii4J/4jKl/o6K+Itvtxcqt7c+oHxmCfjQ0krbkEJ0TEV234b6azZYgoleyLAWP5Xj
QnkSLT+MeXS/SAUClaIMxeNyz2zsnlDtl7KNP5j9PuACbQ9g88lUnnwP38uLWZ7q0n9leIAeI2SI
4lOoPyk0cmqNsBU5msnGyfQ9KiPKevFoMGSoAvIhlVNhl/9H15ktt4qsbfpWduzjJpp56Oi/DzSP
ljxqeZ0Q9rIXc0Iyw9X3A64q166/+4QQSYJkCyWZ3zspd6w1b31GbXdsnA152WKVW3bHmr73NtmI
Fc1opslOlGeRKwAEXGDtJsov1r2LAS2EGfnurh8VdJMZlpWEZAW9GxzaqGPRiHMC2L6yLGKL2OLB
2g5Vph2UFARLokQAiXBYqLmhijxD2w6DJ/fI46JFOZDB1GtG9qAMFabxTlJt592vNmzoY36XVeqv
HCQcGPEXOs+qmrBxJ8vJMpjSn/ofrhlhxk2Ahe30w1J6wz53kKQjcvppU0fWTPinjtEoO/6ezagx
UW1Mn0ofJvYsbV7GtKy2LTP0suMZ1pYUIKP6kXzht6ZOJ2UXT59R6fam1npbx//tkNm5HFLtDR4Z
z5oKulusmgE5x+mr0mComhtM7e1O+/SFy4+GGXbm++9GbDZLSkTuCtsA0zMwcVYFf5PNsOTKQ9RN
U7ZQOYYOHD7f+RV6+q+2gr49MAj7jb/HiRmDdCpWtaffvATTb2tTDMpZTm8XTQiMYUOf6nC+99wX
/POwPRQkS4xi2Q7xaVTth6y4FLHZLuK0exQB6HPquvuyMClpOpdER03uuB9lb2HiH8jrYKX38QQd
eEpG2bAvj6YadMuqNPhFeKTAoyo7kI8hVjKQPRh+vWJy3fGzNvaiNQnUsVi97YwgNDGbgNmh2jgS
aE6BJ2piODg0BuU6topLGbc/+mwKWuzjdusb2e8uGqtzjdNGQHlbtVgpG4HHA3YwwAcMY+2F6o9o
cM5e8FuvDDDZkjw0lwVnEbmC4TF+zLoX34hwF3JZo4WBESyQWC/6Gi+HPu+XrhezdnasbgGmuo0j
VbslHqM13rGsbimx9Bn5UFp0NBuqL3Zr3rHGfrLV7FZlbrpWSjOCaBH8wGMECburb1EzqUuIHgyD
E+nQIXaIyiFFqmY5lT3XrY5YXec71ie0dVQIhrSSZEuQKWfpRwMsbKO69tuIkj/rKFX6LeAKFipI
3EHcu7pnDaeQu+SK1F0mtq2haGqftBRDQNXA8qXNC2hVFKys4iOJJd4votulA3VmLbW8vW7u66xu
FkMAMFWNFJ8cJ3lrKPLxtMmVhYD0UKV5uA/idppA668WEpcF1coAu5O+vKpZBrCiW+/5BD35PyUV
lqWWKMxd61NFzRKabHkIkAY2TEbufZu7UuQUOxsV3Ul716KvW8JRKdaesHBJH4A97CmxppFU/KKx
6cDLuGFwRki2ZYhLBdO7RV8mzb0kM31VEW80GfIfqcufA0su04a6TY+jhtZR1mQuVezjVuL4wRMh
lKa/lE2knutO3WTMKReDg3I6GkksN9WLV5jG1lQbucEhcj/K2FnYiViHOoEtY8DDIQjM6thRb09c
CO5x0r/YApKpWj+DmvH9ixHqDxVZP6riQ5pTVmfdik9tbBO90m7wYsBFQoroVDvgp7KkaF8YvYIo
Fj/I1MvWY23wMO6qH1j0rIU1zT9zpHFju7cSRtI0yl+EPRo7R89hM5v5cDCrCRMqodMQvwGHz0lK
5rUpeeJoN9ZmyG2hdCYC7IpCID80llm29ZKlZbZ0NOEvsVwRcDlRvRbxksg2gQHU9JO8pD1vkQz8
hI20tJamaU55CvJkmfGttvnf+lpt7+IogcDEzx6Zz0tp8xdLi7dET0QlJrAZ1oBkbLe9WZ4FsTjJ
Tlh99scgv1cpoXBHiYXPt7IOkwq776pkucd7a8WwIWikBXVmluWA9axtt8iXcdDuTBbuxAtnRKw2
ptgCFht4xGy89pyHhLeglX1TbbN+yHR/3cbDzehQXbZO+1z5aD2hAZVbQRANQ3R96aORTspvk5Qg
yjrBe2HYzcpxm0MAhkrh0NMxRgkGyuZ28YF/M/+iIb62aqMQPu2igGldYjcEwgRZwKfVqdDphI00
JGwK7mTLx26NHxKq/+JsDjXDTS/0PUYl+ci0wuKeMwvtow+sN1X/3fbjB9YzhFtgFG7J61jZKs44
PnVo/w3zLc42dXujpigogAxxr6kQmVD3ULr2rgNjtknxicN2XYXKq1ea7rrRSgLXoiQ/g/w563R0
ScczwXSAvZaqxkyHdQ7iXmasrGu3GPuYSzwxkhWP7X1s+MPB9lWwDZY+poCS4wR5v1HwgoeH/Fgr
qbop3SseF0wM1eGl7bXdWKlUhfvyuW5BROyuXuqBqJZ952lMFNORTx+cw6p+TW0gMuO33kZXl9U+
i2Ceim3bQzViOdD0ANChpzBn35Xoxi8BeSRKTpg14U6rrlI+yrx9NQJyvVL/nDRwK83mo3Mp6Bcx
JXjYlU81RQHy3jx8f4VN8cN4bn2WhzHuDWsEOm/KpF4LneHYO0QXZHF8r5gF7vnWwC03Fvkih4qy
0lrWfM7kiV8V4lM1uve6VZmx2N1OY+zZTqbbXZ6+w90gvRL3U/BeVsa6Uz7wF8XcVWFM+cVKtyEW
uJANV4kS7zKVQOfSN66y8uJDXnFvG3IV8E9eDIUHPRAQXJOetQ7rrrsr3LUBe3bl9iZpG83bMOQX
nrAxs2BjYRbI58pcwAMpNkM8CXZr1h2EtkGQH4uPGJEVS4X4UVc9fxlKSq9hbkW8onCSBnlzETbK
XOUXtfbupxLsQF9VrJ3Mu7YCZht78ctxJm8Wk6VRWUGsa/lWNHXcBt5YXaJpY1F9y2DSHuYmO5VE
GVF5KBKbv7aaImj8fpdBf4STqzOWEqzuKh4u/mU7rArJOOwX2lPcRDH3gXqrsJdYabruLANj59q2
tTJH7xZEoYnKjZp2XmXduvRZyGQdOoh4Ufa53Mu+emqdYtzqsRGt2zK966GMgR2DzhllKrf8eAg2
dpsEH+EerBYkjikcYywqfWwqqA6vjbJq7trCfUgF/1Axpous0Mq72qsLMrw3Lg99t8CTpQbewHXs
UvoDRX7KjHXYv3eNhou4AywfN9qLYcMsLKqfhcTJBUUXU6Fs7ZXOJQMRWxWjWS2ZtK59pIMtECue
OVPQRvcZl8PKt9ua+MJDUjb9BuNvmIv+nTcG58BmrcKybJPoRbjslIR6jNYdNPIHmOT0nwy5mEc5
7lUzynvZJJRh7OAlHcA/TZ5LAQ7SpTL87skPjn1Du4sso13VIgs2SkoygtTc344FRzOrX/q69Rcm
NshLZ1CXTjUwPhvjh9m7u9IgJjv+7djcoGOW/pI92lrVqZn7KYQYiSE4dkbxXCaQKWpuLr16Qsdx
9EoYPoEfrv2oxMWj0ReOZ/6aFCdMxHEnqTzdWPq6c9JhXqfgL+s2sPcelJ8DQsVnbYoZDwoFtD3n
H+CYH1WK2BIdUU7xddP7LqY2cfrk2eDUukNGEV4gBzsfLq0BemCZ/mt4hYHCqLL0u3Hd6FD32/I8
NEm6hZaxH1r/QlwI0hdqEYnWQ9VxuGYwDLdMWJ/l2J9Ns7kwS8W2ODwmPj24OxUIQdUmMRvu7ml2
Bo5ysePQZDpbZVROjJ206r3Wk4Oe9Y/KMGrnBi6QDg94k0e7rGSKW3vGp54YzULY1U3J65E6V8LD
gP+bjjJTQnoq3fBYg6VRc3vTzbo+aYTFxqE7bJS69lbVmC89M+Ruie5TnBmWAWN9Xm6xVdrDmeRR
nqg6+v7iZ2oTJ+b3BonTymdgNW+JmbzXZThy9+vbTvK9mBHhheStb+yx+hkYFCHjeJLTxyBoBhlP
eu4GSxOLMioMILYW/+a2bDcQnxhhD3EdP/P9PzjvZVF6q4B6AWVaiv6Vpy6UjmWVFXz2Vf9Q6c5n
kdY3d6geQSH8pR4r+OQ7BGd5OEpJn+WAqU3sHXBUhdRg24SSTeSBu2iyUbLkV0GdHd84YpT2rvmd
u5QCntiEZokaeT4rtXRF7M6+7W3MHw6DMWwdfkEiyLcZA7dvKz+MJvqNuZmg8iz7ba5Ca0P+Hpaf
wqlu5ExRjRb5RZobzefJyZiOu7K3y8wW92Pxricu3PR+3bgRlDrVLMhlQHdaTPEzygDBztc+HP0T
QNNdh6N37qGkrYSGNQLU60iqcHq98NBbo7aIo/Bc5AqplUZ2slGrJUJm23qw1DW0OYvZRbdshL3V
uj7AbayQRLDIB50L47DGzz8xDyWL0gBFJ+mOIcJrT9aM8NuhiD/DXE6mU/XeEAp/N6mcpk0Vh+kt
i7ApA23oXrQx9I5UNpZ9Rfa4a0XaunfEU1iUV6MhCAKbaj5GtOoyuK4u1XL03tbZTlgKSeDyZTSo
BFcZyQlPvXvo35j+9QWIVQ+I0RPuBHNqK2ulWHfFpR5V7SiydtMJJVjJhElZUe1yoTFvpSYciYhv
rxdrNxzPUcYA5IdSrNWiPgQuwe2BSuwCjCPNU6q1lyrIldsfaV+uy7ZiClAHV0Vj0t+J/CMA0JMx
YZReoEQrZdDf7FpeTLXeZV46rGuN+W5aJzb1IAOxUIoji99d68B4L8xjYDBqkhPoAIf99uA45KaF
zL31PslIeaP4ZUr3BQRl2xMDh6blaLAoDQOmEX2gXxCsXMJOvURdA9tD2xdBmm00ygN2Zl973Zuo
PExHC0mQ4gDXtSj1W9VHTzAsmY7iQ2XVLUINYd+J0Xj0jfjBZEzZuE6zTcpx6xXawedJjlh02eQA
ZERTruOYaiSJnXFULnTZGytolOy5AZOdAl5MlVE1R8sd5eF2aLWNU9fMSig2emQWLAolPZl9+eHH
7UdSgVXE40KTD6lsGn40SP78/Ice2h9Rb302bY5fv74y1LTYYn4PXjZgrCBZtdvhOyVZAPtClBTP
lIuRj0+h5bzETr9TdWMvQ6aqSq2fsN9B7mHC0Wl4IFqV2yxOvzVTWUu14IGBNUTrmRtL8oRVu/dS
YBuYvJuGSQ5bsqeoe287VOLSOr+Nvrcqh9HchrX27JHDKqX3GjYTIz4KT0oHkQKiHSkQWX+yMnJP
c50Cd+Y+q7i4NX5+wfCohXnVPsqWWkwdIIbNHfuMcIxAO794yBAyLLxxOInGW0WjRYoSXUBMTgY+
KcCs7sZyywfDyt7KiqwyRXXw2oeQprZPnkl52fCQFVjuY1drTNisFUMuCDQeCdBwzeeEgE7kJtiL
WUb5JtRmpcBSlaSG9pF+sTWHzFB8A2Nq7k3h76ZHHrjAbRSJtTBDgTYdqY8vrXtpVHdW2btLsEaW
3YTWLRRpXNPGrtYCTk/nwnzs66PegAYHwCml8gsnB6Ieqa0uuhIHSXipusNX24GXp6nGutTZU4Jn
bIy0gufauG205iVTKYHhijQp0rcKwu7Ks5mUMFHsUKtMMCB+UhG2E2owUBxg9utXP6WrbZrSPDWO
gx9KQTJkwpiNoYWTU9Bs6nNXmPVZy6PmTAFiBNbrlB30kW5RKUW/zyqzeIhNJXlgWT29nhvyCv0j
PkU8Nm0fL0g/DLRlaanV9o/DdFT6dk2sobzMTdABwCEs8/X7InEXxIzjbr+2xqp4oA4jH6CLPRYq
5h1zk0G865301N1Xh6lXSoDphk8brr4vRCEdlX6nK/u5H2Tr/r6XxNdPV503aEt2IYJKYGs+2dxW
2VW9hGFnYePyZ1sauUsNU5/L3APvrgG2S0xB20q6i9m3f2xY2927pugO/2g3mRtgpdMBaP3ZX5M2
LhbmCZxUv/tuTolWuwtgGM0XndvTfCB6KrSurEU2hS79a0ym55P0IU7lRVcf5l3by5MpA25cR33c
PHllkB51SS1RBF3Dk6N278lAWKbIb+qlcPpzpzL4zqcOpVctA8h6+3k3Tr14i7DBXH1dOPC7E1mF
FM2mty1TXOcS7avr/FauV9xAXczz/E5dRGTj6LsBBQm6d43MdiynleW8G6E8PXee/pxJhc+hqhdD
atXjfB2NMylllPI0X8gSkPqk8PzNfLSOreUApxdVTZrfzxsrleUmKflpYZUVhsvGzvG66LJqOR+G
0Zzf84bRriSDmVF86pNFYwjrClDr+zpJNfSsB8SWIoW+qWsjulBiDzd516dXIPiJOVAU91jUOas8
iNqHBEvNVYWrwuNQSnvpo755Yu5VLoPOTl9qqm/87qzuFo742Tmp5fwQvSUWqdLkP82y+CRUFrlk
KW5uG2e/+kIgG4yNDzFCZE/d/HfdM6PIwFRAOPJlqxYMHKN69XtmNIvyRLUKSm6GC41px9APiCZm
utPSe8y3IVjIJ0DE0ahH+ZGWzr0Dw/896uJXV4Tlm8qagNlb5b3qYLeLJE6HTVQERKN4mrwnTB5f
zdRhCJoCl+e2ICmQVI4Kk59Wyvv5gBZoDoOEX6zn3flAGVEcioNUYbrDpb76FUG/tqGYrebderpA
7ujuuu1dHPX+eg+ynnPo0+BoVifzcDmWjrpRDA0X4qnPfH0PTHDbS6v9+qjzAVH5zVZUYFpzl/n6
vaLC829D8P5cwmdDkb4b24S4SCDQC2lB2a6RVkwkaBGe+Zkp61rp40dMDKJlqVn1zyxV7nSr6AIw
4vvR9cPfMrPeIHh7t87WXSKQa2SznZNSVfHkURG5cXT0zt2weG35/Wc6uLjR/uj89oeVY+USWmvU
A3xBYzLeC6ewX3tbz5dB0I0PnhblG8/OsNvJqvYAu9/dktrsX4g1rVaGTNQXGIUxhknhVarJgxh1
/c4oMowWDLsDmgALbJJQ3nHjABQFeXKXsHTaGngtnJPETLeNxCUlFQBcWdIN58Qy6q0hYBUIE/C/
MbXsrDWDvsXZJjhrnm5v+aE4pyRBCJAz4PIrOwhIJ9sCaf/OsOLwntkIUzrNsX8F6QFfCfujZh2+
qOpgeJi7RtaoUJX5s2vfVv/oaiBzflDJ+N62tcXo2ySPsKfiE9ln287H2xS3ZcoZcxsFz20riy5c
d8SFropSBfXzu/tMr0hWjv1xrUdjdz9viJd1lgZ2Ept5V5v6aS1K3MAorG3B0EZwd0wtG1efYK9H
sv86L4wpKru6Xx4AwT9G0vwwqqLSD9f/WhcetjfolFgNurucFBU4lh1iYHQJ9wauwitIO/16buty
179ndg9HH8dNMCH6zW1OZ6y6AXumea8L/ewOi7LdvDdfCH2at4tJz4POzDXmjWVaPsHN/Ia+2+Bz
lkC5tr5v/uoH/rHSsba7zE2F5wos3cpdXhKh3qdpvVL1DnYFBZR6o8Qm3x1xkOEaNSJ6TGVMqGXp
1cXhsQARYGqkNpksv/YrWWLARx33q+e8i3E+paZp832J+UBuBfXFBlLHc9rFBqarLpo/qLu5cC+U
lA/Bjfn/aQwsW90pGiX++cS547yZD6BDBQ6eTh7HAvp44tn7YFqAyrA07lrqP5cgk9BacA38SdWw
AuSx8qteYFRhjehx8gbA0XDEp9Bz7z4KEN54knr63J453iN2H+qjN013pUQWo4QN/UV+zAtcoayB
tGl/EHI9tzchK6KuKW6gOA7mRD3xqjHQZWYROauFnXKsHO6mxfyyHkguFX2LlbmlHOemMk44Ou9/
vZxbv4+3HsK1NFN+/6N93v1Hm6W72j6TybpzqaGSezUcQ334Y6Oq1X3U8LeOJnzxLHSsH1qM+EAt
kuInoN2HZRb2m+KIl1rT6r1pG+bW1eJw7WUGrh94wL+YuQZ8hsJD6C7jaaDhy1Sm0Y3ES0KNGTBh
ZSjryhiOLi5b/hAbK1jhjH+ivxukzD6HAlPPptJ/BFalwiDNXVbsnXLobjtda7EVVYHuF2pnBDs/
Eyyta6Rdrp69FZ72Sj658oBhdn4UOjaDkTNCSOibjcyK9NaqgGiDkmobBQnXT9tfcoFs3dzaMigO
mizTjYpAbJ83QfbiDsOeYqR40zojR/Xk+8csbOMH3wx+z2836i7foOzzi5Nn7Z0fgDL00wnT54BB
CaYVww0UdmBusZN8j7EkPc8bQ/TNWZoN9FrLxeJAYZUuIUieDT0y+8XcBy3n9BKaNho48/jH7l+X
mLtnRXHLsjTffV86NaAFm0pbrxuJNKDvxz2+Ld7dvCcSBGhOi+39vBuXsFigp+47t7pzAATrfUUF
BHaYGi1zqZS3oQVXjYUpX50R3Drq0+otT7MbNI/uFxHN54b56GfV2kiyRECCfT4ucheZwEJhIT+V
o70AfUvWw5BxA3OS22foxGt0ypO5XO5IHOZ0rVhEREtv593vA0mqZOQgw7NsKXdfohelJUbcwJD6
5Nqh9DZVAcW36+1qHxrNYd6bN3MXa+o378pJXWR2AfWy2rmPelXZCxddV4ZKnVV6i4mCjvhqFU2H
5z6l4qvLNKUmWloWfXis/mJJrxy+TtG1dFnqgXX56sz3dKeRLGGVlnOPYIiL/PUeX+d3flZyZ/Ee
FZSCY1/U3WZZw8N+CJJMPPjTkiNSS7g6f7W5VVOvEkpgUHewhEO5ol9L1XVPUo/LE1qWG2ti60lF
VoXfmH0tKgdL2Rg+ucONeJoPWrjar+CBFDu1gCdYt0axFQ5817Q2gufIz5110WKOoMc9OirknYTn
tEjd+sx+GlNYNl4eKJ8b8DX/U7RMSY2ytp4yrrWGIJucessIV0WcIiCCKfBINXPdc62rYRnW41j6
FE4dnRUmIjvW5pi6G2YdL+ajjgHSOdSOfwKex2A0itK7orLLOwfGGhB6Gb1LJzuUIrZeSqNw0FQE
2IGMWXQrFAoIUwfnP88ES60oqrvhO3yRrzNtRqxlMVT6FWyJirsj06cuRaGEgWd0H/s+vlFanQOR
pM62G2z9GPOMgA6TNSDacX5ifKu3Q6Y6dyb/n7WTJMZ9nhJ/F6mK89RPlkX48S6kNN1t1fjjsMim
DIbGGbQzUGdK4RLXralJwOA/F9Pmq19dmjnZFsofZ8xH6mEgIbkzfSIIEbeDca9hJDYPttGEj4WN
Z0WE0dt63p03dDAdu3lgZj+pgDAe+u4wt9FBMykHUgHp9r7XmCTTtsHRFml57sIuWydZWr/oUfxr
/qo143dkdeFHzL1KMX0g6GI6x8Wq6GhO56QONYUyNquX0Zjgg87/NMXXOcJLtYXuZn+cI214KUkq
jkiqvKNWD94RyBN8q9MBJGQsgk3Cs6EkDZtDYj70z5dMgo2V0kSbtJdZQ0iBiY6PVN1FxV+PyzM5
6kOACcPCUl22Ymr43tRpRAAwrNenESHtuulJXK+i3jjlQk/WkRUrN0Tyl4678MOK2qtZdcYN3YIA
Fq/+W1c/ay7z1NUM+2vhRX90/cdVzVElYz2XCWXEN70UxrPql8VT0P5tJ2rftNbWv45o3t+O/POc
wiu6bVX6kFBG2ZIsXqk9z1gU/wCiqrmeXyYahgDRtCm8GIdJ96Li23Usk2m9Nr8UeNAqZKr+Z+u8
jzN8eRgNStbeoByEFRyRjJjbFKj4ACqvHOZ2hO8UT+dGLetdfJGn3oB+nljMvRpba6zd3KGaW+eX
80a6FliZ08SLAueMP/rPRwYt+Nl4ZXgcGOevAT+NXdpTmNMyKa6+0MR1fsUs9KUGTD18t/d+oO1c
A+B+PvU/+8I2/aNvjXfvAo+DBtthNzjPGwujT+6jzFw7MsO7pG7Qfs8vv/tUA3DHP/vMh23Vwqyl
JVgmgmYYPCmYvx+FqFXq09NLXYHxNb+aN1XAswt6Urj4bmt1d5Dn7/3EHpNNnOFjNp+MxBGnpn9c
h3IlIE1V2QxXLhjZ367BxMlZiqFX4dcUaLWw62u96IqRgbgGaiiuMh0cNOK+sfIGPfv7gV3dYuD3
3VoYhrMCaTVW84nzBmtlca125dRzbqg6+GE2U44tOo2MpJnbCNx4JgxBLuZdpEz5tjJwWpp3dRPJ
qIJW8zTvRna04gGpPxWerl+TzHyam7sI79baJEMuHsRwqzSgXpYQzn4+qljqhSTN8Z6gbPOxEuPX
pb3UbI5d3BT4KXESiMewxleI9ej0sbQUN8HcUoy7jlylm+6TTPLfP605fVqmYeEGJKm/fX/a+ZIJ
nzarMGiWqPS3sxN6xuNiU+cBvOjJLP3LHX3yU//elVWIEs2DQjMfnQ+MfcrIPu+nqnhNtVTs5r0h
k0eGSiQ+qbb2Yua6yAKj6Iq3W7+qqGev+8oZoDKF2dLHqOAuZypEdJJvAT+U2GfNvb9OdIwQ7rR0
p1yP6GopVXSFbxawtOjuE/IvThjIHxuld2+qztsPXo/qyPOusk2eq6lZeOhsygQ4vW4S99bXRryk
EB+d5qO1HZOJMSQvgQZ7ujaJ2Ok7xb2ViMY2ooz7zXyWrneUI5s4vvOU1HsZ49P8lq7SqiecXkEA
p7fy4xggtxTKdt4dkuF1JHcWD6uqeKoCfz2/pVeDjWkjyddNm+ovJqqxJHLPdWqAeKgq4mKCrM4k
ZTvnTlpgL7Fm+/BCzcdhSE3shv463CtwGL5PGcdxYBDFYt/i0WpYqE7C9jEIm/aRoCVKhynkUD9g
F8sbAmS64e27h9b4z11spOe5P6kn1dZoEVrOu+V0wQnFna41n9OVmbXEU8Tbeoa1rZuhvPQCvT0T
AKj2pcKvVcUkszHs4CO8b8I2/yDDKYMnGExZAyZq27F2Efp38bNlV++eoYiPxNehv9jyh6Fbcl3j
THiiGmmfi1GTZCB5zs9Ykau5q3TB+fROdR/GlGy4QY14klhl9zAWXruY389GpJi2tnzzC6iKiuyZ
jCmJdawQVa7zyHZvEAfOc9c61l9bV0WDqNsaH4qKzvw35H4nlw7rqD//hoQ11NffkGfMqea/oUQ1
9BwJ+Q59t934MjE3qZqMO8gB2UrH2ON53m3LRKz0UNWfzbr64+joBcbfdtVElztAo2yD2hmcxFDi
F5Wc9JU6qOUdZPhuL7Wk2mGbjI+oEqUrB9+8H8PQ3qBAm7/d6lilyvhZS4YJTMhjBOWcPXp+eVdR
z8wbDBc6Q7x1mQy3+GVl2N+lXXGiMkdk1PTqH7sNJs/EDJv1knUAvaXsBtQRxED7dWbfpZqx9nsl
OgEbucuUuut6bpeuDhcIobM4GVa+zuuOyIig4QzDiwh+8Xr36wLd3nBMUrW0KV7PcdSTacIFnfZk
HMDiycvh62Bbhtq6LFscCaYDc5f5qNfq+REAARf9GIAKJ7BNWgbW2aS+ebanzbwbpp19HAmXnPfm
9rmHloEfAfo4OFOLGOn7dG6Xk3EUWtkmJPVmORuwo3R9LjD6f4wCCJOVBs9iNkJ3xurZ9tzkETg9
/GovUmfZaHr1E7cN1ObtB27jPMOgv9wHhenvAqyDtm6YisekA+SoFbX9MDp1iQF086bi2rTCxlG7
wzqVBLQmjTa9VKqXUtWegzLpsNQhKGsQ3s2KyVCJNSc5NYXsyAAxBlz7h+DKGgMxtgjukZV3J0Ov
7Xtr2pg6vEUrvx/iyJ4cxZozFMwj+j+4lqWZlHt9ZFrx3b+pqmij1izZ5rb5tDaEhT9ETbadd+cD
alR+YltvHb67OTCpnCrPLog37ftU+tXFbZXldwecZZiaxcOv78tUhiO39Yiobz5pPtA0Ub9K0tBH
csGF5jatFj1h11G2n3fb3Lc3IipgQ6hk43iBdXNZ0h07DxLAvFsNQ7jGqUbdzbtOkj/XwF1XxFT+
Iwr1TVU31q0YAgRs3oPWx+YZ6AIL/kD9DQ1L3cZlwZJmbps3USSqE5orZMv0Vcfc2PhjWezrVrzC
BUZ67vn6SlPd+KEbhHU19feG2gLCGeIq9tiYIXmdDuZlnjyoZqSuVNCh9dz2dcAvXo1B147zHlaK
1tUT73P3uSWyNHXPpPXv14nTXIUVUSvr0mlbhKR19Rqgofq6BosL6NpyfEX84i5LD2Q6BvrXpgEo
wu/18XvP97/25rGqx+Xi+1j7H3t/nTcPcn/1nM8Dc+oe9Q6sehoA/+r59X7Tsclw5/9xntcHsB+D
bh90Q3JG2ZicrcR/aLKh3WHHkpy/2+dXX22yBzDrYDbQ/btZlIz0i3m/GttfaQAxn3yGs59Z+Xl+
NW8qOeCpoqcNAWJ/HvA1Ner/tm860S5Xg+wQd+RQfl3m+wptpQxrLZ68+6brz5v5WkwK2sW///U/
/8///tX/r+Azv+bpEOTiX6gVrzl+WtV//dvW/v2v4qt5//Ff/3ZgN3q2Z7q6oaqISC3N5vivt4dI
BPTW/odQ69CP+8L7pca6Zf/s/R69wrT0alelrNVnC17384AAjdfzYo26mNdfdDtBKQ714tWfpszh
NI3Opgk1MrMnj9LfIZnn2kJvWx4w0GvnLvPGzaS7FCV8X7lQos5jokJIQLoJ4sS8K0fL+Npko3Zn
MrQewIb5X+OWZN7Byi+2ihY0i+9+8wEwNwI08wjL5CKiKGqJnRRud7ZE1p/nV8Zfr6YeOKcIpnHw
TkOWJmdf1/b1/+XszHYjR7It+yuNemc1B6ORBLrugzvps2YpBr0QCknBeTTOX9+LyqyqjMhEZKOB
RKRmudxJs2Pn7L120ld3dYKUNhTzH97zSv1ox968+/Uzb3s/P/OOsKQUrmdbrmNarvvjM5/YMzq+
KHHeWmJcr6RZVNdjr+fXpFusb+PeVsw31o80gT2TTIZsYwIdsv7z+4fT1gMb2KjwSmO46RdCtwHe
TOrOS5wWhAIfm0JpIyfVhxhX37/fr/v2tcnbnvSZ+FODXP8mYRr+STc/5VnXP1mYpu4ztNwfH3X7
Lr0yQiyGH+/mBkOVydKA56/fY+M9CKJctZj3e/sTWot8uzhlfv74bFllf/j5U/2Hn69Z+nHsW4yW
oUHqaRh2wDrUcEX3+ddPtGf96YmWhs517gjXwPIlxI9PdO+WLgVrVL7TERnhxfD8fTzDUeHxpNqg
LDD2Qcv7eI7/++mxAouqyvL029fFqscpDEf0FIulvdDWwQ+bccEVcu4JzVw/OLirfvjjzTAU65uO
+ftX1bZ8HxrqriaqvSPMKisY3G556brNrOiHLwTE7PTC7I99IdxHOzRuPz5fcMqhY27WODlDed2C
N96qwV1eQpU9TvSYH1kDfvqBOfKDe92zEBpupxxu6WJPt4PjxJd+rK8+3gMSON/+/vHhlpxnCHxD
XYabwYL8iMzF8kPx3y/hWztR/vatpiZaf6E+OVQpKo8YdAgI+2S618PmcZ4Mg4C3gV6S261/S6R9
cZxg7m39qw79/4BYSP72rpyT6xIP64PlEhKUVHZBYCrf/Vc/df321oKF8HFp/O8flj/1sRy+VvXc
JlHc/fTu/zxWBf/9n/V7/vM1P37H/1wlr22lEAn88qv279X1S/Gufv6iH34yv/33R+e/dC8/vBOU
XdLNd/17O9+/qz7v/r2Mr1/5//rJ//X+8VMe5/r9X/94gZ9Fm5Vw1uS1+8fvn1qXfdYdl7vgPxvF
+ht+//T6J/zrH58T9VqVIE//4rveX1T3r39orvyni8XcNmxiOhzX09k5xvePT3nmP12XcannCQvT
nbT5VAkCLf7XP4TzT921TO5EPmM6jsXDULh11k+Z/xSe5eieLYWpux6P8N/PwO8b2W8v3V9vbMaP
dz3Lqmc7tqWbLLIrZ9H6aWMzDT2mdorlGUpci72wm24wzthG2R7sZoIvVg3xtV3SczOYKpdRPW1L
fQ4Sx9KZ4I9Xf3j6/mKfNfQfFqHfHg43u871TadVGvzdf9xnM56U2qwLG12W6fpzHdckDr0Os1Pf
6OULzSfIOC5HIm1gnu2N+enXv//Hzeb3Xy8kzy4kJtc114f3h23eAwPDFMoRZJOGX5Eg9A/2FB5k
h8x01BGZjLIr/KHG1mYPyf7Xv/ujhvhvjfHxy7lUuFZsGyjCnxbgNiaUoM8Y0GXFaL9U4Zzt0XUw
WwKhl7aJ+ail0XkpNlnlLCctTd9onp0IvC7OqRIoKxSSs4jSYQt5e/mb3cGw//zCcK0yQnRxnHvO
zwXQCDN51jE3nvNQcQBSzVdEUPWuaUKDc3OC9UzhboxE5MNtc30tKfZ5H+U+cviHHPIMpjIiyTiB
/vpJE+v2/9OTxt2AOMSWhivd9X794ys2VejKnCkR53gIxT5qQnpdXQ3HMPS+61kWPUGc3Fsm2qB0
EaOv8sE+5ahqaDV0uOQPKhXmwSJoGMcKI2w6+DtNh4NKukh6oxsnzyOpYurbB1rxoBscuAaSZAMC
i6c3Gbfyrq++EmXoHLxMYCJEqhknUfUsO+9JS01xjz3jlpssu/IM3CRdatxJPd3lkVmfeo9lLgq/
q1K0dyGAOry6rnWMU+erJs21s+Zdfv1sGT+WseslJnVuK6m7SGQcYf5UTKUGyd95FIpzUlX41kNF
xp5trNNBWPm4qVF7TQ0jcCKBsQi3rxWS6+3/7wMxDFYegzudG+qnGw3RmZ7H8ywAN3fjqdfjK+IW
rPuln/a12T3MS7YHgaDOIsSdilQZeOf0+Osn489XjtQN4SLWdnTb1W3zxysn6eoWuW0vzjR1v2vm
QTglDmBQ5DDqbkUCMtus/255+/Nqy++UprG+DrR3zJ+uVn1IhdOZK/5Ctw9TiwBYU+ZDFbm3VVgQ
f+Lpy7mw02uzM/JNtjhXusg37YovQWb/N7eOuS7tP946UrdWDS/KCl6InytrF/PPsGiA1qusg4s1
UsehKgAjudVRYt7r7vxqO+jli9KBPJmMw24Zyitjqoh7XrAwWHGNjaXDLKNm2z6NELoDT+b3FizZ
YzWn+EDbLDy6HSGdrZp3NI63tjGs3vqh/5sDmvnnlVvqgn1MXxdPYf58ZXMygdQhM3EexYxgY6nD
G0KsgctNcbGfUh0niedeag0HLe5UccyV3QfhLJ+tqm7uyeDdjLU+wr/LSrTwECOskcTNijDIYz9a
Z7xs2nVODz3EesLUgtml3mcznonI2eUOJvJOZrTla8Y5KQqav1l+nb94qTDXegJ/gU1H7qfbJcs9
WKMZZgSYRM1h0mo81ToPdyz76ozavqdaD359exjr9f/z5SGl5dqGQxli/nx/TDUS0NZp4PDb3oTy
PZpv66QlFZeRpGfTqCeyOt7HueWeP/5xza2Qbyi5i7/ZlH/ae9johdA9HSMYFQpppj8/kjruKqIl
mSN2IZwGYMsPMHpyXDzRmpOWTHtzTPUdMyu5oZC2rkzFCDeCRnBwTQUDP0fjHrXRQ4mR8282bfvH
FXV9bI5LNUapyC0trLWG++P+U2cLlkIDelTjFSsckSn5KvPIhsJmo/AIXejTYstju9Id+G5G1/s1
MJObdV+JxtwMzMbRN9FgaefRxvAip2RFk1g7A4FnFtoelGcu47K0ncM0uoFHVUZMnFr1EXxjOtti
Y87heWJsepkanLVe2hjXbiJpaneuR35BeKdD8asj10P7b0NeraOdIn0BfIxOYsFa92VxkTDsAu7T
4lCkPML+uySmn6ZVgJDDO4io1m/HQ2JU1fnX1xkv4Y9Xmk3p67CHc+N6umVJqr8fn8OSyF3BSU+Q
D4ocRtnyidDVBWOc1HayLG6sKRzZtHsmk1pHk5XHvq0kKYZUaGAbQxq0pzRlH2l07EIJDtwN/Kf5
VFgz+g6MYHk3m6ekG1M8yuK5EMVxSQEYx4RRQqyarNOcSuvkOfJuGvVkn2dZgvAJAKRB9G6GJeJU
uirdj8heG0Kkt0U0mLzYjuKQi6+BxmO6XXBzAzml83L6LcVArFEIH+9PaW75CvTjRm+htmxrx6UT
v7Rba6njIzCUATuUReZzbMFdSlrvNE6HsCfysByXXZiTFWuOUQmIG78W5QGX0AgGFWfPdpndA+tG
cic7S9s3Vkp4TPk5r7PhyLz1nrSXe9a1+LCWRW0+EGk6BXMeq4fYxE8zMBgJvEabtrXEcp/ZDjHa
hbjtWENvCF2rfPCxcSD1ejxS/++bNFaXAuXvprYjJ8jIvMIXrbxLFwH0rDyon8o2pxMeZiALC3kn
DhpzXy80+gbK2KaN+cXRATMkgJK31jC9KDbhhzx/Tsv0i8XcfzGSwICu4jtDMl2UGKvtMuqfCa6I
jr1hv/Rdnwe1SoEgrda6yggZETt5CXUe/EFXDNZpV0GVwxKNodserkk3klcYrLGgVcO5bBVodc95
GKPFg5sZ7hpwOnuPnsFpXuYnnHnjBZv4wbT1+KgX8r2kmbhTsdcEOa31jUXvbCeMPvWdGIfZMMDt
0PvkYOUqfs7K+UZAViENa7inl+UjA6GQ75DdZEN2CfMS4L2NKqRB6EQZHz8KZiB30JFIv40oPIqi
JVtddsfEbXIMcPl3LCHRPUqq76GOVGq0syIY4hyGLjoGX9n5Qr/8U1YTIlGx1qCVjK8Rcs8bc3Hd
L2MNvystr5oU4lIYi3pPoUoMaOjA/MwRxODmah97ohc9+oW9Fm4tF3G0W8RMqOOJlE65taCdBEut
k2jPZX0EsNpuOyh1gVtfm82CHy+3lwPXmuVXbU89Y/DaWMxmNrEJYZO4C8CzEWyPjyu8LfWAsDCu
VNqFgdGE372kVWdgIG8eNqSN5y3V7ehW16xkpl8z3tlHJLhgCtPnE5BFw1fqm8at8RRaX9NyvPey
xLxA1AUDw0l6X8eQPcdyANWYg/ifmwdFEHMkxvC2kx2SAAWXJy1IXJbvCf2uwC7adgc0y9h62VDR
A18Y5jlAh9M0xvmaEr6UNi/CmlAuKK8+qCinpZRuWDC864G52S1/YLXpCUc6hmb4IrxwPndF9V1D
53wVIX8Fgmy5W51XFSd1nzxGTIemMjkpA5inCB9IvOeqALn51uEwGuL7ylT6pnYpvAXOwBtyUvxF
FsWJab+1lc13bzQ08JLqReWridEh4aFfvkXoUU9lP6vAziyQBEn7JdGPOVS8z6pqnxMjJBwZiAJO
FYj/YST8GbnoVQi2Zxwd62QrfuGE3G3bNSyBS0MDIOtzEPPtjLOPV0vHS7rx9Fjflo6WXhB1fqIf
jZgBONK2zdWWhaB6LSgpNivIA/JvfVuDPDwObnYhyS+8wjWIK3spH/QpDneY6o6DtjzHNkCptAGG
YmhOfmxQlIfN8NyCaegLtfdK5Ww5G7URDuRxy1MqL4lrHMgRvEo9mrgWkgGsxTvZQdQRdpty21Uq
aFXHMbQyjcfSOUSdEz32hjVs7Lx4akU6XYC9hZ8aId4jYk4xsMwZx2geyVD21l1e4wiF7+B9wjxI
kzlkRUqdHAVujN2Yzbo8JHjckOjijQybzxMVGiyWqD20fT9disF7jKEzcb8NxM4a4kaLwU+IgpQE
TM8bC6zLY3SZ9IHqWugKqAYhspUHWi5qsDek0Q6tnbYh8+WoVKMdh84gqYxxLkrfS6hohGvLVTu4
4+7jcFZyMt6ZmFg2aduCdDXcpNq3femA5Vly6sWHRUEhnCbRHD1WpzvYil1VTgGDWPsMlfYW3wBP
mVkOq3kc8liqHmmOOeRHuVXQZN5zWMjqnjAgQNZgtAM5jgBNzMn6PAhj2OHNp6PO4mQtGTuEqd6X
WUU+lMXhWKKN3GichgAQNX1QVvBa4HPFsZiDCosoF4l5F2kw6qXNWcIjX41bN7MDR3YiqMv80dGm
nB7zZR6wgXhV0/uAOKL53C81p8V6ulUugCpRR9tYhfalNrUnrzXEJtSGiWlAZO8nMsF9hq3s+a1D
xH3PmiJbCGMk45wm3bFuzDEDe+qAZG9G70uj5i9DnrSHqRD9njCdr1pDmR3NYtmGRiEDHbWtXzZ6
eMgWCB/1erhwxaje5tSMWCAT/ZwR+gXEhK5Rg7CxUAhcXc22Lk3s3HWyIfFSGbi0u3ra4bi6DIiH
76jDYVdgxAy80N7lNZK2XAmoIEZbnUCs1M5UnrSY84s1B7a+WDuQhACPSyDAO5r6wRhn8jjOE6dL
qyONSQNFvxj6boISoU2Yt8xumi5DmxIkmSKBloxWqYMqTv+C/g2SH1xernayp6k+J4OJOnkZxhPr
sF5yJPYYgnAeH0ZfVvjKDU/etBXYZ0Rd8KhF3B1nhgxnc8jpdbdvjWnNzwlEzLxDcctc/2pSpJdn
aX+tQhRRoZF52LW967QhYSEFuIKJ2oKv2dHyMumlsvmb6a6bsBBncOCokzP3AAt9wg4PuNpVZutr
njA3qVWEu4K4tCvUOoaJZEJjnrP+xrSJ+z2K14SY7q85gqNLGnr6lk6e8BcztWHvD9Ari9a8wKu0
io7Ak3K2IemVRCn3MsMx0PV7SyqP+x0kTZtrO3ZGIxgXLOCd+z2uhvGoXPE8lPKtrtH6ck8HZZh2
ZEHo3zKNvr1JdJc/asPtUHT2DrIB17/p7erWaoOwXS7ExFyXEtd7JLqvpuYdASSBicA5ZeDas41n
yzO5u0xg8eGU7o0pYe8QdOox04ih+NJXWXwYMvClOmBylBL3UzFNuxA9N1bG+FnK89oMm2Ir3jtk
B3FK+T6V0KgHs/iGmfyzrbKjo8udTCbPr6siooizd4BDI2aI6mHilg2Ijki2Y/2s3Drbo69YgrkY
YKJP3RFmKuA8UfrtDPkmjI0r0bTAfFJ1pZkuhu9yV/YGNvPHYQQ51E7WJ5f/zwYv29jNz/aUyV0S
T0fXbqIN1o6Z17p60Yv5hZz0Qz8br5itDTTpsZ4/DPMY+XidsYDXAnrGJ5S9sPQyz9smtrKw/b6Z
SKu3KgMmBU8aTzAs9IkXoxKKEttjpIqKDWD6ZF/PQ1xB5OpqCuPM3lq1Ik0qJYyobZYtERoCM395
N+gNVA+mp4aFCNXSDN+tsWrPoAqXdBO3SRbETnNpJhKQshR9mxrBmpd5Q/UrMQb3FSE3QvljUl1X
Kerjbtg5JOTwVHQPfb1km7wBx+p7XhL6ugCVpIwVB4gLLOqGfDcs08GQM3XvUHP2iMAC2fUauqsO
s0lA7gAqTRsgPdZrgAaz/HCDE0lsjLRrt82EUyyBgMmhr+qSkVo2jyEsAwGRy02TXWtW9rXP9Oci
LtydkPCEO/BWll3eaE6770MdXrLHgs5JzadGhGOvkt53hbEBBPvOifcgyrgLWhGW/tCKT2wMt9Si
b2KRFWsSO3fk1D515+gDobpztQRqqxI7q7UbdOTQBRDpBlaJyYngtR0VOkC+7FhUyD16MCV07Ik2
at5nmyOGVWV7ls3PbTgSQkorybYKysoIdHIVmQ/M2Fsf2b23WZzqLFJcuYWVPXCqOC1rJKVTE4XE
A2WOinYHYPiB3OXET5UFrFnBSMh7wlXC7A0x0vs42ewZlu7s1Jzu58l5TMIGcWgTsxGkYYC11/Jl
FF10w2p2VmeSreOil+KMf1fU2XXijvc1RTDrRyc4U3qvg8ZSOaxyf8Y+0c6bNtLVXqdG+tZgP1ij
wO8OfWRsrTfMlkTP9DTOCxKY2iYZ/MbcTV4Gc0ES7lMxVyTbh2utI+nE6L9Z5e2Sx2RZeATJZU4Q
aXI7LuQ1Yr2s/AJh0qaqvuXaDL+EKfIhM9+yYYSeUeHozgEKOtAjiFtXF+Aum7Ezvg4m5mJUB5eI
QnCb5cOhdADVCbt2WGmn+POy7xp17UIuB6jjRdtcqDt0m4Cuw5rEUw8DfMhfoXQSAgdoQho/bhl2
majb60LmnNadu3LAcCqBJmx0Iz/Z8qvdGis+uJpuEKCEqQm8KWXumQ4kX44OzzGXrsvzn12bQ4SL
wOA4LmhWBaIQJ3dFCw7GtwS+u6c2YppekO+z1SNRhMfI7tJb3obIjk5R59tkCOutQNgNPxq5xz1a
ipYAWQthyhwD1I3kJW3ZXQH5k7LnfLYMpsUNkRBMaU1o5I4cXlr7Cwklb5qXUZ50p3ULM0k88iMl
zspKyLRIWotYFeOStP2yjXWScLQ+O4kxJpU7+lTq9XcjYnnuYTmmo8dx2Ha3nZtfR+xyoVnEW0yH
t1qHZsbKM4CsSXrAjonRWPfukTz7+aotpQU6PkReZRAgN+NN9egSWUvTBra7Esq0LEXtlB/gLGUE
Y87eNvTEMx1PHWgMaELGBXg+BwJCjAjCFuln+q7XSs3PQZ9tGwQQ5LIl5h7Q1jukC+NKyuoCKCs9
kVdXmb7n7PShlRtTr2TgYpi95uek1x9v5VOZXsdRcWvN8XL878dVR1aMthC/KGSVcKLS3Y1hcl98
vPvxD4eSGgvJyrWsiePe9iJFLqygY6GeBzBmWRmIqYoMsCYcScDmY+3Hx2bQ4XEJPbqa2ugaY9Qh
0pV+cpo4uv74x/7PWxJfzXaKZrickftkjfKLyK3h0GP3IwUKpfoxjrQLMx/edcYG0IbNJQTu0jOY
EzSJGdRJDlZpV9V9vSHSqTgQVgZaMp0hPjsD1Bwtg21U6M+cijENEYaz8+oSXCcvIWlbSVG/qTIt
CNsg3U+FAzbvg1dy/nEqke1qjeReDNuw6WHmzIr9W5fOiT9pKNWuR6WwpbV9tTJWUbulMOVxxvQU
r74jtTckupgwY9KQI/pjNttMZvcPaRrd9Hms70UVAygxbmjKRFvMrs3WI8Nqs2FKm+2S1IQaM8yP
qrFe5kRJ4tPS7/0Kf5Wi4QZae4xrsIDWEIts06Xe0hKlkY6W+6jEEt+7xnBRphXfYtzIDABHI8jG
KaEjaik5XNaVcgR9w86NCM0qU+usRSTquJFCUJRxGqwWVWxperjnqSZixyUgDwR2eYNad7mGp1Pt
2aQI4bO4ecI00e7t3jgIcwRQFDfmEaeLfc6L5W22KlyM1XLlmF18cd1GOyAxpC6YQ+8GamVpqxbW
guMdWkoLIJ6G82DYbCZ4RAZMuVlxVnZxo2ybzTrKx0NazMUhywit1qGw7p3So6IBzGbFTXQiwjY9
ws8kfNMlw6JbyBRRcbJvzaG6hWhCRpdTbZ3CI98MAbtjjp/J5SScFGfIBT3Ng2yaGztJs0vVAh5s
wNCMNQh01+Qhk3pAtjB0lb1sbktdOQEpcsadHd9nuduQUJZEnwdVXLu1gYethp410XSTiePXjY0R
yoQLyt3ylYzs/IBva9ngi9K2zpzj3XaeUqdjeR+n5YrfBde72oH+BTLRJ+1Dnh5zU1RnNMqv7erQ
FqDGwBy4Na1AdlfTnp69wfkELQB8V2sUZ/70eF8X5hBMU3SqRutEoQrJ1RWSE4qQ56ksdw6H24yo
qatxvjUXy+FuHCOsDKGHvE+S0aSMcMtEEAaM3c73NeV9F/XNuYoq8roKENEYgg+Qa7WL25QP3pzt
PK1qdq5cqRxdXlyqgv4J7JQArnX0GVDFi+aaCXA4934eRXtBcPEEEBfp5mTC0aRHd6oX0jkAhd4b
lnXkuO36VQMZ4uPwCeIhQnsqr+gURbe9wrJalCELtRU1+4L+4VWtD/pVLlJ8enpebZjH4jNVOs6+
jw9+fM1Y2sOV+1DikNSEVHex0OOHEU3bLmEGvDpxCopTwLwzyR93cJCgd6UkHVdomhq/B0V1qeC4
oa6y5g2S8XIgRZ1JABIuuiNltHfcR6PW2hMk/WtrITasKqG6YKDuDuMoHz1SOA4Nkk3fqYjbpS26
r8fGW4EENFNSg7kWev9jnXJ8zkNzxc4463V8Hy/GF336ko5hD2sqUVsB9EvpgNURUK1Un0lDSUdU
ulVSerJg6ZxD0ZJDMOJu5NGyyJkFoZwhlZ2bHMYUo3xRxW+JBQmRLFeMdleM8wESJqBdC+H5fXvj
cSDbjNOcE+aTxa+WRJ++aNoMiYZArFh6xFpq5kmYvTzq0ad66OEGrv9wH93DLnlFqb5moE8Nyy6t
lsWlR9+P9Ow/3qqmtYdfp+QTw46jd9pF1Vnn0I/9ISSd3ZEzdbnNs5K7tDQh8o+nAUMc1dhpMVRy
HoZ1KMe5H+yR3VeaP7hI50ZCBmVEEiNRtykHDPonrnWRJfeGztKsR9q0Q2OHuzN2AMvl+VG1HELM
WT7Mo3xVkWNv4amt66vxODaTvR+M+m5soY1PLNfBZE83SRrRkxo2cah4mq0hhWyB6gmcKOFK1sjp
v09PsaWo8SxizeL+vWjEdHSAGWsEs7GYL9KXhX3MwAMQlFV9t9tMO7P6H+jCkaHTizU7dJ/UHPlm
aY17YLBkw9TeU704yV0CydeF6deLRp6qmUc82RoRjlgyNxzJNqjaYHxI4KZ14eGz0lKqrDKtNkUV
WocVCUGCCkQFTn91AnQ2biYgpW1+RaMpC6CVURzSitjomffJGjTzPObaA67ZtQOCvzSSRLjQ3Hej
LmJO5hE+Q4PKy9tn8kDmIyS0/WjkLFEDF3c6h7hVBD5Ou9ksCsZhn68YL2D585g1iFpog83mfOLY
ucHQsdxaxpFILLWny7+PpLivGWmBWulhMvQIS/pqY3eJF/Tg3mmDyHhfaMwx7BqSETWJDidgazgL
jU3N+poYpr7XcMB2oi2O+WT4DG/Bg9bgYbvI3cZFLQOCv2jNgUHh6NRKylD6i07EeQd67JtOk6jI
HVq4zdrymYouiOsXJwO3CmZqIcT6QI7qrRHV3R7lDCmzpXudFJCdKzMmzUHrSV0YSbzHjELOZxrU
ZG8GNENgNiWFHy96dR5kz9/mxlR1JftNLd8bUfQ7x8vuLM7ZHHxSbJzVZ8nGsAMdx4UuDqEdfi08
nZxqgwwemgMRTr5lJeatsQ/AhIAJkmnCuZofxjAF541v19XdQHzizqi/KZrhB+mNhyomSbqQ95EY
cr8zw7dWau92BF97CDGdU/g9J+h5NppHcS1yRmmNwzkoiZ2T3tRixwLxFBvFg266URDJ8OtYkLST
Di4mypYuwajQNWQs+/sW8rXfFc4h14HHl9anMIoAJ5NsUltzvS2lG2GCSgy/8hJWBU6rcQKoOwsZ
plrkL2gNePlyyoOFc7tSlnmN2/tTF1tMPLL2Pm3712XquBQh11MtNIydzGSszzCAAK0tOzelKZL0
waJ/WdqEFn7SNPx4En5r0F2LR8qxVknfiYrszAFeTuOrV68tDibS/ggrJW0hRBKiQZm+Amb0PRNh
drx8QpxlzBeDFsWKB3rCMJdDTc4/2ZLolITKCmQIRbNXrzQGoi79LJd3iyaeZ52YJhTZ5gm1PKhw
UQVQWdstfefRn0MIiNJaL2/tu53Out+SuhLIWdh7mtO0PIwzMG9rz/CVNX5u3pCIcXu46k0PlelP
3TRuuhQ0JTTEXbbypwkewTRHAQ4rSR2JOWvG5UkrqjtvcffkvHcH1Y36qamHJqjFjEZXP6drIUnz
i7TdJGFGSlebQdxEclBkpA8TR/jzSFI22jl/pvQmSC6lJpXEqKCsSX2WVXuryUac7KTlCsKi4URd
9wR/076R8bCilaM7U5GcZY8ZoYQug1UoBDAictaEUKvTvakxTx51ivhCzANIeFoawLF3fXFEaImp
q9mXnv1Uuu6LhFZ7cGfn0GSdc1NX/cajT0+YeJsCw+ZgUZgcnwyV3yTLcC56a3ooGBkCwO0eF3Js
z7Eo3Qt0Weor4Y+WF+6XXnj72qFQqmFk0HKyOAebnI5gKnAtNkGlJOP8mfRr5gZcf73xlIfjFCig
42VWn7RBRA/2krz3GkGfHJpLMsGnaxsY0342iZnS6+IViz9HjFSpg6W5pNPEJvRdS/9kRgSWdkQI
mWWmDnVCaGZGVEVhTbclBdcpBl4jhPe5WocdoRk9W1P1uRhbY8NwLTpQlb6aFX9NNfTD1i0KRkbL
ogjodEp8ax0uNmnc6lGtA5nAyksF2B0SKMnGEJBdl+xKjyRxKCDE2tbe1qPVRIwfniH8dt1m4Bc9
2lH5Vjn9qwBdtSeFB3+tdC94Dw8EOeTH1oWWXEGSzQk830PhGANoJ5wjBzrPaMkxk8V1dABXopN8
C0287KHA4nxU9Kx6Y48u5hvzaDLN0+bOZS3eWy7Mllk29VZXLfpDUDKbVM7XML3IxSO8PmjpXiZ2
zYRrEneRUeylxUkUfA7ihda3E1a3XlD8zGFBtSUaM4g8on3q2dj3iXffAzM8hRE2kGhyZYAwdaua
AhrECN51Jh/JaaJg0Ag8BP/CWJJ5uBEX5saL2HTDeHZ2VmJ+DQdeuRhxRA6YFZ1BdiSxLiWMiKEo
Dd3M7vLjMnC1hwj0p5YuJDU0HUFfpeoQNlp8soKKmDuS+jbpBKOn7mGN6JQiFZObrY4uNRgWgsaa
1Y3Wa9I62mVk7Ey97bfDgjzKW2R99uL0nDmwiYb2S+sUEPDW2aDQwffaYfp9Toj6rEfr22Rn+qF3
l5MgsIK+SxT5nZr3xIrkl3ZFe8NDJ4U+iaOjpmXaQ9gQrQxWM4EsSTu6uJHwObbl+5oMFE21uFTd
JH0kKmJTaug/yWAB0LkreZVuCOj2YWazeaOe2Yq4PWg9DqQJ0H4Qjx7EGQikCn9tLGuu0LijLIRR
QBBBh76COEWkOUSMYBu2Krc/phkHKo1jUWQyEtfQKW3pjXNAcOJkB2z90EaOCMw2804uDeNbRFSP
Oqq0TZWY1/kotJ3bUcGlcBf3BvFB8os5FeRiUatcYMDyE9OvnLJddldP34Wt/b1xSyNIXSSDBkzp
hJi8Nk7WbYOQvtobT2yg10MOWZljKbz2gfmooS5m27bbHLLQOe7ryyDbq6EJu51VzWcxVNhq4HuS
C2I4dA6gb3doyYnnmQZfDuBdnUjFbF6zQSxJ8+TM3CpkND3Vel/v4nCkX66r86Ji06/QZfj2YC/X
Pc8cepruJBx+da0G0B2eu/jhHDFUS3rgZfUhMruD5TXYfBrN2NKQIDaj5uyatmRXOkSVcWEju1pV
8/gSmaDM5IenRlEFc+rMt6OtU3QSxBq4fXNBtdAFpVhuNVmqwOIUtjWBb8M07cqtp0Rx3dbGvB+I
eNi0pjP5XdpxBMVyccqGT+lWKt0EzaSlGIV0tXMmFCTx4JCU2Vg7U9B2nycmOfXAzMQthnucPtFD
4ZnnrOV5a0i+O4Gs2NZTjxt9+Jzw9G31CFZpvRBnEnnncfKe7CX9ZvTxgbqwZ+tN//jPx8eGHz/x
8TECGBp2BGsi5CbTAlEzjIbif0oiszrBIYtzxDa8+fHBj39Aw6dbCBCQpNuy/b/sndeS20gWpp8I
E/Dmcuk9WSyvG4Sk0sB7j6ffD0m1KNX09MTeb0R3RubJBFiqIonMc36zzoBouiif7EI1LHfSqOAl
J8b3IBrb5a7g2RWz06YrVlYu7zO/psieWBbn745vi5kbTcr1092SdNy7GY/JCB/WKV/Hz4QE2F9d
GbGsLdwDHiBpvrs3RTsgVXwfWwP70MAMv0uhX+wK/nm70ZCvZTcUK93IjLWkVmsxd18gF67JsTW3
5xUlmdtPq3hjhQTy9E8UjT/1rAY+fhGEbOvNepeoPc30a+/4+MdJNOCs6GY7yqqPRYRxgzGNnAjs
nokeqpgToc7GBbLy9Ee865DBMZDKxGkx2wZkWGuS8GOyzrQh2LQuZdYi8b6ao/EhLo+mv0yu2+Va
SZ8qzFUstWdzLDlAHgTK7v9TeJ7+mcKjyBO0/L8zeP5P/LWKvv5O37ld8ZO9o6jOvxxUQSGTQ2jR
4Rf8xd7hEfEvYKmKDPNAdVTYob/IO5byL03nXaHDpEOeSpkwoT/JOwZTBuQWW9Og2KNy/f9E3gFn
+idGl59HURUDLpiChZVsf2bv2DxjqXTJ+o+xqv9d9gPGlaNBGr2J4wUQiPFrEJokXevwo0jR9Cdd
oj2UYRVuFctq11Cb573f9Q+eDzuxaSirO4aRPcL4rx6oqKLYH6PBNDVeUxtznjzG2vfQcvI4ZB0b
w75YloJ3b906aBpEcru7LZZszs46alYjlklzO4eTz87LO44kaLGSOt4ba6Lu2j7WGbMhYKNUdUWy
uE+Lnlgjem1rScBfbjcR4VR1X9g/NCvdkwDE+YXyhrDUySjK5gfmHvtBaZr3oewpS/YG0gleBGUG
cf21x4H9UZfbcVZYZCbR9sMvQM7KI55BxVGv3Rycgft8D4m4aO6xAsOvqjAcvju4SArM6tA1D5IG
sHAOO6bfp1NTkXbfiyHvtHjjlMl/xG01ImeU5XHBr5HVormNsx4Raky4uBHFxG0Zd83GEuuN21Vp
2m9Tg3oV+Y92BkOveiB1ijfDIEEFwnBwL7WNAdAVTPI+GjzyJZ+7bpAkex3h960z16xoWU6cYHNi
Aose+Dqw7XZVhbiRRUsxURfYf6UGaiJyiG88HOHiHScllW1AC3bA8ey3HO1Tcj3vjpt7FI3wBXCa
ngwF8MQOQte7ogQOBGcyUHbY6C8KwrRWl2PpjbfpBuibtxLL8GR9yBCzvVoh+Nv75YXX6nN8z8gt
W41hLbDvDHZk9S+3oeA7my6ulQlWKmsTI3hMLewzBCyXDwh4ILYvEoAqxz5bSuacjalB6pdtEBys
exzBTXdnqd6DCIkGA1qHvHfULoKk+3kPHwAj9WfkOKnjdIdmalrZaA9j0mIL1vP++jQhltxjVYBM
JjiebJlboUXdUPfXSlW8ilEz6ii7iu7nMfgfpiBKYpkZTxbRDazU+0r4+Crixq1q7e9BGJZLFz/g
WQvZ8ioamY0h2CjrlKRNfW1ypca/Kpgc1sIPUK6nQfaTr1oecIRD0OF5qBJtEaCofMaFZlybPclM
NySxYQVeD3zUafb4dknds183LhgXNZFOPnLJ6NAPyqZvh+Bya+I0OqSxsvstNE1KdmHMjcgD5/5r
bTDpUX2ofe//vHaaScLKXYYpWGMkj0gL14UN5MN5avkHXUUDgV5aNCZuLPdY4I4HJ4QrkDR9fS31
uDnItnS7yCWXurUwN58NmaofnGZEWR/pjWlA1okk629df6j0w+Bgz+SRdb3NdNPKEOUtHKl8F8C1
puDeXMn+yWaHCxVFP4Y4JxybqVZZT3GD4yC+nTYHmnSI0EEV6xrIzrf5pJI/NIwzwarUa6nW5Sto
7uFq4Z9A/9Z0ar72qsGiUhspt9ho8e1IPhewJqHeS1Jc56K3+0W1jwztp5uC3J5WZ157LjzYQUKs
y45rdvlqcxQyXrdQ1FSrsLNQxJ1kDYROmJAA+7X2HjfAFKwSSWrnGp/pXQJ9aDbqqH11JJjBnxnJ
dztbSFI8fpPBxlEcT6IjfCIWGD+fCv97gRHC18Fx+bf9wN9SUj8/ZB044GRsbP43dE39/JAlkaJk
iAcZP0zHajY1v/EDm33o8IaDWikq6+a6SOpnCZpfM0v0PFrWAVpg8GSUa2NLi6FXjTP4CfmK5GxG
NjjlADVNihg2BZxn+tQHnRIY2JWG20QvI3ubhuG3eDQQJJAR6BrRHFV5h8YtwtH5kK7ESDRdu43N
Jnm6DXK8QP0xuNR+Jz0ZNbUiyK4NFs5cnIMLmqdpWW7FUCYhUZkZmeXQTs9xbEg7bRykZR7L4esY
FxfPT8IPRDneooj0UWYGGpovkbUaFPuAgK05zyHeXAJIbesy1oKdW7UAv/CMXeIZlz4rKbp6ftVH
6yEGLhQiC7pTyfZhQN/CjGxooB6R5kosF65/OA1BDiajdxAjscyuwFDhNYdXUWXp19syuADBhDDX
UPSwK33dT37wTh1Yz5D9zmbptd9cL8JPR3XGCwiIcd8AUFvYSZ99c0+dpXAuTSprMcY52x+cX07/
/KZRP/PReCtYjmJYugHCTrOdz3xZK+SwnlVoWHWWrCxidKiuraeMD1i8RKGKUkzRAv0Z6+Ji2kOy
GtyqXmphnzyRdqsPFummGV4U/V4rQGoJjb+bqB/gUBRSgJ8VWeveBALvEn8idh+Ky+4x9rE/r/00
cZcQvC++x9hhqhQV0YMM1BScg24ccz2Stophu2vq8+0Fa2jKFrqkvw1W8+iAYfp3iYY9aWrve+Mn
SpnOPM04gE0FZ25V2q4rZTgkYgwmxKHeN0VvXRE1a6Naq35wuC2fLhRxR+16TNgaVGlJmWwKVa62
uYt5rYOIGiKCmvNmZ/V5UDL3RyCla6XF+zNB5J4EQiefYrUZl12ILGzVJgzrZMSLe+r2MZYUuRnt
xDoRGlywa8CDeMxFVsKjwfjWg4Q+1BqftRElsmWVtShxhXKE0xGNnNcyMXYF6LFRJmmlCE1+6IfI
FIKQn2JinS6BPEhsdC/EUDTYFiKDGQ5v95Det8nRmqTc+ZUv1LJTN7zKlMaOtOeozHFpBNUpGl0r
gAnFSKCm09bhPiF6IgZej+Lr3003ZaTOetXHPeHXDUWvVuHQzcxK+4o8VHkwHe+HTrnqhGG28WLF
Dsr2XvCkYBz06FP5T0JDuuaylB1yR/PmSu0r36h5b1zPVl+tEbcAv/XibQdFHcZr+10sUKP4R24Y
1SMG7cVWH3R4fCiwvZaNvdbzTvnmuB4lU9XpzmZk5weIJuNCTMRrL43W3qgm8xRxg3nm4o0XDal/
RHw3qxaIxG+7SvVObI39RzJaF+yOZKSy0bdVMgnFewuxFzEpmlYqLwO4s6MY3VcUWsDl01W/7iFW
kKNwb/eoQw+7GzVRgVTAiAHC49pgkaZuiIjwTtLsP7v9ZewG1LMbzV+iNSi94BkxLjjGGRvNt6UX
WHIpW1WeBmLWBC0sWbb06EepdO2SZg1OXnppwX/8Dzaj+icTT7dkHnQG/GZIlmC3Odf+ycRz/agP
JKR2f0Sq014ytc1nXehW3/LI37fkdrC3OylBAjej9doDOTL12QaEsKtD6YDN7JjMQeFAecmx0BJP
NzuKtV01+PEuaFNsImDpUdWyqLJjO9b9D8qqYCz/Rlnlx9fw60GqyUDBBqmCT0RCqn4F2eXe/aA0
c4RilL30mGg2sa29VVrebNPOswEaavpbKHNibduCAwUH5qcigxLo5vqbZmvBJoCxsxRDt8k+Yixp
L5otSQ/oED3ers5Ta6XXwFrEvQsne6jkox5gkNV9CfqxQgwnr/ZyqeIjKrq3cW1VMCqYgcWbk1Ca
GO41+oDLbEhbEqRZ2J59BBQrBDlgv5CfdPVmG9kGGdIe6PsepyHr1mDNgTimGHchjiZjDkqyTSRY
FNPTT3fBlJGce9MVsIu9mvWYKOblI5+hD7Gg5NM9gzOHlOOI6rYLyGhVgZd8j0Ee6oETfa0qjEzR
xdbwQqrV59GR5VVa4RpHefD3oT4gFhBq0mNi6d5RFOZETzR+znHTtu0GdWwqdveJYETX658fuubE
nv/05+fMq8k8eTQLPu4ndr2ieYPs9KH50VZ2aZ6MAKevKZ/dJ/K5CoLhCr+dBqIxIg2qj9A8QzER
S/UyxOXotsyrOhfAH9pkZofHOapv8QyjMvshBMT3EJVY5MlN8tJOLhj65LMxKADiDQ/QdhtnFoBS
iC9A+0K44NMVYuHoea98vxp7cYWIm7A/uKsIpJ5ui7uKkbhC3DVRfBW0xF938YcSM0IDapFYh63v
rvCoSWmFsVOiOtLnt+40Fj3RdECZd53J/n8muk04LqCiGpsmgu7+z38FvAP+489A4ktXEE4in6GR
PvvzS0SFtxjlgaF+xDnebeClo3NSxlfHDuKdlXvRWTTtoESTCxQs3hzXWhETa0WvrC1t2SlOO/80
0eMotm394e1TfOjL6JR3j5/C0fTqqhce6mzw9/f7i2WVFFLBjDXp9uoidmu0NlpWTU0B59fP+/OK
dNyodcJH58+JtPIQweN8c4/fX0xS8jWlGWkvJkU80Otk59tlvE7SomXr79PUEbDL2/hzVyxwzQmX
+bn722U+IiXgwj/fbBrjuSgtzFyaYFS9dTTl2D6KHow/VW/6oxE2uGF5j5pX4gyQVbg/dlgjGX49
tDOKtRRPpxmTNORBDAfyU6u6CyYrJ8pRjuR3z5WqvI4QBa5koPqTlcFQt6RRfo+BOc6VNlIOo2en
T3ms7kWcwzQ19NrON4kfKO+qeR1UKoImWSoIx6W0EKv+5q5KWoyLf37jquYnRRAeHw4EK/RREOYg
oftZZSHMMpzsIMR8kPTgL2y6PcSRRrWPUVeuamjmezHKQsQWF76axEsyrvVcBH+b6cINrK/iKEI1
IrnyAmi1wxYUAZr74n70nNuaKscTHTshHIQxlZI7vrfUqFkHsM9PAIXtBxSg2f9YFjCJ1HkQobRO
qx2Fp3AGNMB+AFVsP+SjWa6SEAFcERProtpu5qgONWsR6xBxTngeb+0yNfap0hl70bs3ImbCflrx
FU19dVpnqcjg3bp/d91v07jMDRsJO1PgMPrn+//Xl7u/elHxSBxMUCT/+ZM5dW3tYn5H+1HupUNm
pdJB9IKgemkj0FKf4hgu/1wh1moUOvGhwCzBa8gj36//tK5D7GBeghBZfJrIMqzv8EPjrpg7Aprg
pwVE9Sso7miSIts45NH8xtD3btRhuELGfT86ew8+UoVVL3ExaePwgUv3hIgU6+5XkH17cF15WN9D
98tua/V14D6S3ZUPNj/LkiJ091Krxrs2pb4jitw1eYavZhuCvDL8Yu2Subz0XrwsTbv4Yg/UWxHA
44TRFNbBryyo27prvjskasSx34wpd0sT26qHG7mxirDepNj9dujKnlV3BLVp5S9SVXnnPK7fEzcr
XkIc2w4NNTxyrgwb8Fjorpcq+hfT2qSBBdiM4TKaZrtyK1mHJMgoqKdNd9H6sNwOsgkC1ZCCR3QF
gWRbsfUhO++h3UPcLyD2IcA8Xu1itLdtiFFoGWnTE70Zr7luWTMzhCEqYkZYjZchsG8XiBDJ/gb4
FvRRzwvHq7gTeIoHJ8/8o1jR9hn/QFJcuFwU3dx0gL221JXLxe0bD6BliykKWaBBKTjK830oGjF7
/2a8T0Q8WwyVvPQ9BKOIm9y/UO+vdI+J1cqv27sbBV8dHuFQ5HmO1w6OveK5fhtPM4NiUNNQ3OM9
dH/8Q036j92AWHffHHy63f1afgXxz1fTlc7/H5sF7U/5FA4chob6sWIg4QXL1visA4VGqWRl6Od8
9xBAMcssRqgkiNpNlACcuI2dwPcvVaFXsz6ss80taBd2fuzHcmnVQ2TPfHiNl1EGwjoM5EbEJXUE
YrzMRn3O2Tk8gziEvs2OfKFJZngWMdGYiOusK/SYZ2LCmGYtPHnWyEe6SNn+81NG+48j1qQ1ZU7/
4elEZXF6CP0mMafBlC+dMKq+6yU2cGaQH+LcVVdNEf4AmjjKGN1W+eHW9ZzXOpcs5Elc+Ts4sCeg
HuaL4oP6dHvD2VeOVR3Z0uvYxUHAKaGl7S0I8jMVZsVx7DXnyUxUeJWy/QbBLt20lg4P3fKdN0T3
v+ZuZV7izIsfPMd7J63/8M//1qkG+ueG3LAVw0Ehh+0gulefM6eIRdhqr8rpdzPs9Tm6/ubVhXo+
Rr55ESNZttV1SuYCLOlQgKQzM5BR/GnFbNKZJTilBFyBY+krfOpAz7gjYjdD4SKOQy/XunMrjySi
phEVT7Ocia5ojAFe2TjIuw7ZDYoSprsrpLbc11Etr1uAZmc/6NlkkIV4givizRsn12fAInyY5LbE
6xqBd/BMGjKp0l70RGzU1XDbWC5oYCY/LRNrm6j1qpmYlsrpXkHQnrwhKJ7Zdhoryw7S1RgiolBj
CgRtzq12YqhryqskOcZZjGQVxYCxfnF6GUZlMT5UUhr+D3Ep5XMZmU+hwxuSDZHMbl5VPicrXUmR
e4xZpG+BZCAEkkpftLhNH0TjGpDv0zi88GPC7+P0j6WanELJNdMHrG/ShxJ5frRjkrkjFS7kd9cz
L9Dz2qANBqrKX41Ocs/iXoiOpKTEJrSrXp7ur4Hw0b632WKK+4m4FJTPHpJ5daSOD03uNfz5XWff
uBA0srAecbU11WscAqhCmaz7ClkRIkuGHH8MND027a9qh9i1Zzje4xCO9apVUncPu6detmVpL6CW
ne7lIH2E1NloSvR7iag0r6hnagdRIhocPNVipfjbi4KmluN5wAXWdIG4r2T3zXF6ldrHowMUH2ph
91cwpOKCPxIo4yKrr0lSNMcyKE9BJNdXEeJDAU3D1yD0TiuU1slWpFGAii+KwTLxxcWdPspRS9EC
5wGk0mPHp+qtNKtx1fQ871OoEm9w349t64CITfz4XHYY7mB4ar61CVhsHbAW6gw4euOuFCzI3AHa
HGKENDrpeG982fw5LOv+2Y1acuzIB7Ua5IC/GtXVtX3cGCiEuJAet7ERL0RMLBnqRNv7la+sI5lc
QRlmzav6HcF07RUr4OGYFDKF62ko4e+8KrUBHnoZaK8lW4JZ16be6ec1mVfoV8XzzTVimcXJ1gp9
HvPP+F6Zx1HO5S8BsPLOlMD1lE32aA6kN+Qw/VIMxgDCUtJ3VlcPz4AfNqhGpl8AYCpLyM8JPn1B
8BYCQxDrE1+x+HTmOltKLneM2XTxewpDeUMit7mhc/7Q1/1dXlwB4v/5ScinzjLEM9CxsU38fPgw
PNR6kqbMvsFvUyCJ2OYZW3rzjABTP68TRCNFrGvA/M1KWd2UNs+J+zrfzrs91quHotPqvU3yB2f5
Xll7Q+O8tl63DFt1/Bo6CRx02fYOOgKjiDmnW09Sy0tqmDyQUnMLOLG6iFCth866NSpldo+JCWM0
+QDH7dF1ubIoHTjwSaasDBlXU7azwC4oF3TYTdo6hWdwJGLoeXlY8Ewfuv2tK6KmWQEb/W2B6OY5
NZ8w7LdiVE93u62ergY7jT2LG5n7VpdIlMI0ftR7P9hUkc3OYUjlq4cyDY7qFg4agAFXYZX5B9G4
LDwMeQpDO0Ct4B4TPXua/a8xLUJ1yzWf7qvEUmpkw9yWW2iQOSaTMECtpSQVcggxwUIBxHRVILAc
z9zp8Gbm2Jm6ChCVKTRYcXaWEuxlppEIVW0a7yhMgNtT3fCiWh2PfQ6iGr6179hKehvdg2re5Obw
7gf+XmUD+eTGkU7ZT4PWOy3jD2PMUjsKTl3qalcY+VcRBw3TLcvB8rZiqHKmC8fk3QiRcJxA6WGG
CI5RVbN28P2nempaZdmD7nm8RXyQ2h7Ugp1vlngWpkm+9416r04CqUIlFdFruIR+F8KHMsvHyvcg
F4eIZIlZpDZAN8hDvpXYOCyG0AtOwFTKXQWdbV2nUXNVRxk6pW2635BkmAe17v4wzeKVknT52lWd
sZCniwpfqhBBMCclVUSvZqBoORqKrpVySrw1kJJRIJvGmuziIhyWPchVv9AWqqHbVKGcDXIbkbzO
PdRpbSnZiNpOCr2E8gEWxaLwA1Sx2wKA2dmgcl7ZRMSwrpz46Pr2+EgK9wQjRHn33NRYRrXULzDP
C9FPGa2Lr9fOQTGgwE+jIs+si+jZcjZ3IEmf7DigKmH3K4QkXDiH0xevHcB5r9XgXXzvGujY/pwQ
42TsF+OQq/tP38+BoV07+EyzJAxynlGJu/SdrMOCO8wWHrSa59ih0FtHif+uZ+aHFcn59z7DuchO
XG/mdA9SNLag+BkgpOSeRGMXZoJcCnI3VmtotwlJMtxTlipvwahRzBYTUoOVfF60iDU58sEdRho7
UQ5iaNfxCAB9GpeViY+OleOrMa2bQrdZMebjgTHu1Ih1vMUu4lb9xIso42yh+Ch+4O3UPopGYaMP
7OtqZlSg3BDFtM6MENifFniwC4650j6LUeOm7WNRht8M+M5zRSPpmduGexaNU4TVwgaGsrzHkH2R
zp3rYIZemYd73IpgNUtW+4NXks6qXHDm5Lt8kmQ3lJUIisVy2obbMkxPER7oW4Ag8dsA0bI2Empf
JJWRkg+/iXAY6NE6SupmJYYtb3Rw9X5wNhG1enJqCeIxV9e2le2ookcLNEPit6hHsWyIgm5lKx4H
XTNTvmQSVIgs54sg7QfnkqcJkDLFKb+6EWV44DveA9gnYAsavvUAkLsVtJUAQLNU70UTIRSbz+7j
XhoBzXeFt2inNYmY9sK82UemWu+VHLWuJlalZRFK6cVysFit8KD6wO/HgubznRpvj9BG0JyzsDKp
rDY8w5BQeEGa5kGsDFQ8xjvHfjaUYVhJsRvvHF/+dC/PhuUUmfnF6kZ0l2PFKtAhoKv3kQYAfer2
erDO88bbykiq7832O7ZGGJo5Zru1PLN4LjBbW5hxBwiXQyN+iQH2jzxBVmxby+dsQEjL9iFOilkn
gReGLZqMbAazll1G28pM9bkY4lMl73Sll9ATYtbHCPjQ4CZ7G+IEs7BiHebaWPik5lr/h+OAznI7
xFywwoR2jhd06KYw7RU7RZerkpa4GLi851sknmzf23TKXG3mShxZJ0xS/GXnZOqTjs/XrLbyAdl5
ed+UmvQlUnUkezTvyax8+zKiCMV5O8S4VIreXbNKjiqY6KdMDtql0egezF893VKCHfYZKqBw1zF+
p1Go9916YtgoVnLAYf3nrIhJrolWmAG5eMRofaWk4VIG3rkXDZnveq/7UJVntW1S0EpsaS0hqYHQ
ROefRZM5SbBt0/rrPSR6o1Si/BDg1yhhi4VtLnpRiQob39CjJ1S0ir2Ie1M8lKFoRMNj35YaPkMa
510PTQUffvaJhHJ2Ej3ZKrNT3A4/Z4dpKGJi1omBwnQILr3pk2GEOsjGSTP76lhS8ppLeVV8Q2MM
qqKZvA9egzSgmrRbIy/Ux1zDhnNkBwxcdOM7dXlC4rg8iZ5Kvm/BIduckyvj7yTZTIsZG8v3eeUZ
JV/HxO4T4uKhgoCqYcq3FhMidruDoQaPFlu0ta5WB4fHGAjd4Bx2OTXrwtZuQ9RqutsQogUEcyk/
dAjX77KxRIQQHjcZISu6jDl6Xboq86NzXJ6ZTd9cqtqCNKYEWLNPVi4pskvkJNGsLf8cSqXZrRCT
yA/JV9fOeBMXifYkq1nw3mp6D/8KRLFexyZ+WbW+z/Cf2zvNgIaqLecPwDWQKC1MEuCBn6355MZn
OOwvaYBZjDaNRAjZlfgcY+w5NxFSXOGRBY1WTCd+VCyxK+EXWxZHOzf9q9K1aM4gCLQC0ty8+2jg
J6PZPClBax1yiPZzNSna99qKpVmP38YxUM3xsVb1I3rFzbuaZsmqD1TAI9Pl4HeQTUrDhwKHZlG4
J0Fh70TdXjSWnzq3oZjIRFn/vgZSvL9I8c1TpEZ/VPUQg+m2fo35fO4T4FZzF1G01xAC9qrzcUkT
s/wpFRQdOusgZuW0mqdaYj/pdeFe0gJcH7zKYya7MHPjzL1Qlg2PmUn9ehqJkGjS9H3oTe2sAxS8
jJKTb5EhvMgR2tyFmmRbiBjVi5qgEFwnJQqg0xDa19d66IyTGKWuupHlIryKkS0tPatvHlGsCtBq
LRYasrCHCrIkLtF23s6KqSvGogm63kXioYqX94Vi4tOwsTINbFj+2/3uN/m09u/uWRfUQOWu8dmH
xMa5Ub1go5WIVwUkVqIlSl/2PEDoaSlHr4PZmB91y8dK19AuI5l2LoJYeq8cBCxGTfOu3fRubTsZ
tf84J/OedcpKGeQIDhd57l5Jkz3KWoB4+Bb54hnhufSk/EnEAx8JJhFPlfiMjbd7VduvdRL4l6In
7ZbnffmtNoqTFfbei+FWbNZTzmDVYA8vJfkHsUAy4+nbX4e0P4TKwRybnM+HV31LjUkURGm+4D6s
L8vQznYKFnpXsw+RGJzubeP64KkYI/depW31xopXFe/x9zFr52KBVqLi2tdjTjFStxDHAVSdTld2
sb7xs6CbUdrEUj0ECy5Q4KIR+G8BFRe9+8SndZ+GYnER+FiKm723uN9K9D7d7/4aKht6kHkjLGQT
7r2RDf0GO7D63S5XEEKjL9imAYGN+TOFih19Ickzb11rIBeqjWA4Csit07Ikqw8OSZQn14wDRJew
WQzqodz3nVXuAzmq9vdhO8UiW0KdR0yL8W3hr0vusTyDpJxFpYu1H9fdJ8QNfYxkNqURACrL8GyI
NN4FqqM8NVX43c+N9KhPo3KwjXnUIY5bS672l4NXBtV8LhJK/HoMxF4C97eUk90H+yIw/VuSyXbI
vIVV8HrLIN0vuI1DydtX02IZeV4YzYYPpxceVuw1PmdHtOtEb4pJelj8W9dyzNEH56Ahx30gG+Ec
xPDeZB7A91r5cY98WjXqvTHHgbcD5oaQQ4ljYzRh4wawRMD56mYnhkot6WwuI2fhdGn6ZJY2GsS6
9B52pPcLbUSlL4uVo6REMgqtDia2RbkTjtgIrL1gXtq9pB5+XHpZYaOeWLigB4WMd8cAKDJPpJ2K
aNbWctFDSjVTOpt6+7Ppdd2edZxa1qYSexcxUUtdfZablRgMoe7CFx3KbkXSbocwNDpgHqoknhz9
UOpd7jvxv9vA/xHINhUrKeJU4I/j0acYtyvHLsG/q8uvQBN9/Lt0xNSg/ouL2CNd6twx3+RKDxcO
Cq/nxgRIrvU6clwlZEinWvj4F39DXUIgnoMCla0+wRfKnFB9CrScAe2yB12KuxnyJ+q3epTOfh25
z0od6GsD08INNfTyWbfda5Wa+ZfeMp5HOcmuVtSmV9my2SgUGtL401BMSGWFHnXbnkQIdjDVewqB
tfbKaRncg5J/YG76WiYuZBergvfpeP1OHqPxzNGwn4dBn35H7sceo+IjgRmKQIkSPcSuVGz50dHn
pWD+5NeI2okl1WCutVrp3qFymAsPWYbD6Kj2oeNxt2jasX432mQjXpeEOG9U9qjX3CjNZZW63ak3
x59NBrxrj9A6dIq/4o7dw6RtQxD+Bcem+X3xfc3QUS7IBsWdNZHxELi4vwiaMls9eZFjBrG5De1q
sk7lHyGGoxIibOvG404MkVBGx6+SnT3JNP/FqME34AFbHsVsULtvJKStE1+lwQvH4FPeW83ldiMK
7V7iRVdxoaKZM7erk4dmQGJdPLwTSlhdhFSheGiLWNOFVE1L83gPiTggua4gm1yb3pYDX1hf4X/6
a+CaX5W6BT5aDHGxzeLxO8DhcdPIVXJGjFUGGqxRfB0U9LaiyvkYKDKrA5KefPaqU0Mm+UuQoo4p
j0Vzdd3pIIhm5MF0u3SP5EK4zpW0fiCrLmMyESEmNqILZ7oDWJ4CrHXuGOFVNE4Tb2WQUKfbKKjI
05rS1hzj6LYAvdtxrYXoMlt1hsi1ioZt1B9F46o16vGiOzhv7RiuRsyaXzLX8vddBalMj0bnJVAH
Z6Wmlr9Sp6HTudact5ezFbOlFn/kqW6fxKVGjKoL2olPJD7yqxYbt0WmjV91rmE4K67JPDPepEnq
ISqDnYfO1mSc5J+6bHCU1ZBPejp8O6E4WNkKp8KgOshhBitNTGWo683Eek38CZIhR78lTlS4+Ghh
KY3d7pBieBCjzPDq859xWe0Gg70fa9U4xraAtZqvVrdlYFZ/u4eIi1AfDN2BVNVzJidLcRiiiqUu
24YauqUmwWs/xrd4Ivf4zSLsskUvNnj9c72It2WWPZUeRw5E7/ZN24Ain3qIDEp7NYarg10znraD
NG6yYuSL6dem08BGBrH1Yi9CNm5nF/GWLd1dTYVvW+SFVFJe6V7/6/ZOTKi18SOvFJ990R/7yftW
sIk6hdwzvuCV+UbSpHsnA44UJO67S2sa+gHGo6rLRigO1aNXUeoRcbRpeGOXI882FCefWvb5yJEi
l6Y9S3hcQHJDTVlKZOk9UqUvpdsa6Idr6HQ6JQeBKW5ig4WAdpqT0HLapZq15q6THXfHW49E9y/e
RqVYqEdEQ70RQFf2G9LFRVdWjAT3Iw/lcoWAcY8JM+SPxDJQ5gibaqkU7RIwinop+9J4xAsgXxhO
Waz59RqPJM1lfNw1SMS5pD+KJb8u6IFzclQOgWg6cvLUI1Q1qqgvoZUM/wM74XmWhE+h1I2zqrJ2
LUxjvEPq3j0lVuJCM0ouvTGxwTN/l8ZxvW8RZ2b/UB+HCY4nGnU6l2EF8eZ2bbUVoXA6oPlTY5LU
moP4jCjQUMKTRhdBfckbnEWaNcoOlazjbSjyh3qUH4PcVHdiVI4qX6i2jZ0pkgZsgtxH0QDpfNV6
s4BW4LiPY4QMBZt3CzVZho3LjkXPpS860ilI0CGvx+5quIi1WeA4OEI30u1u2v/l7DyWJNeZZP1E
NKMW29RaVWWJ3tBaUmvNp5+PyD6d5/b8d2xsNjQiAgBTkkCEh3swxZ2t0KCWtJBeNLVVX8bvfSeb
5Ry1CJS79KDdwcYzMTA75lYP31LwOb9kl1oVx6g/PDg/FhYszmaAMpYaJmyvg6gmiaGbJ4iSqms5
aXUpfvMwpWnLfnzqUfe1dRJO0W0y2a6yo7Yj37ADBEJHObB9sKDrLheBErzIpZxtWNBAaaVOQA/h
fvQslHFc9JoGp9pzpOhkeN6PqIOZF1GX4FZW2jXR9eFjlNnqEz6CtWpqUi/wJebmdamC8dEL8eaL
ZdfAzgM2itOBNQ0/xrEFOPzHlnopmhcROYvMq3UJjo9x1spge/uQZWkHvZnbm/5eNMVhzLyUtBLc
dkWWsxQWRiWWfH8lTiMwOOZcnIqR9Yr8Zr6pK7RpYr+tbh40ulTDWe0PoFGcqO03OZYBA5RadUYm
u9t5Co8nF+GVe9VKX0hNtD9g09i5kXJNYlneJV7SeOumNUihB2T77bT0j8TqWFC1DbxdHWRUaplq
95YKhiQ25ItQ6u1pRVNL+DoqboRPnnpOvryMlIfvv48TPmXCQP8ZpzvIvrZ+5MM4nVdzrU/JqA1u
swVl3q15DOQvmQYXbTbBmUwJWmdigqFZL5sk0L914KJmQ5OoF2kssz0MZIjugIf5UrA2y0eIZrzp
K0cbmVxuEJ2Amapz4VA0f24qbIXKjj9NWfnaLjAmGnnIV2Zi7jjszr0nBW8+Wl/oJCnZRqkj6QCI
KWLRqxu7cBLDqyZZPHHWm9nGleClhYZvAv5MXZ5ecfYchqQIahAwnZ9Yrs/6QjM/PEsd1nkU9eve
id2PPlFmfqonX3lM1UtVSaKdye35lY/pYnLjQ7DQjWdFOLavbukDTosaeeUMUovYYdQTOa9StOfx
tnJFPSLhCC1FpJIYWDXvGi26GZTXvlInTyBY1sf9c6bKAq+eTUPpD2m7Vu5LN2oOCcqPEw2kNM9F
s7L48qdDa5vw9orTR8fJGEnhm8IvaS3sz0MxelfQdpTa5+Ubt/3qVznFHKhs+MGSFxLGwIlfc9Py
ANDCqlL1CAJA2htC09qfotLqr62VDNc+hnLDACggTOJgTNyEqOieRYsIdn99eMUAv2SF0ELH/Zyj
dLh9x0W/e84R6PYAxU75JkwJt5KTkneAhKZSYADq1h4aGGtfT4dnM5G890BGFdETFcXCAa5frlf6
VD0s2uJQRW5EsVIByxgT/D3rv9ph4N0KVbcpSDeSjQKIGOodSX5D8rRemrXSrl2vVt7gdS+A3vTG
Dq6ZeDtMwXVPBankp0G2ilMfMjfLGddxgwCMb6YxOj0QuyK/iOhIJ8d3eM99+BS1cvZo+lQpqU52
F61CAr3rFGU9H52o2JehVuzF2fMgBTYpEtEOyWXZj57VxC8a1vA4BXkD/47UvLoOJNWJV3f3AD6k
XdnbkFZOzdA04n2qpsaskJP+nvlQMbg6tNLCa/USAg89zCaxaXT3DomqI5QS39OplRLuOIXh8CZ8
dRFrZyfIL2Jg5LnaZfBQgZh6xnpgXAtLWglflufWzfVgGph8TsoTr05/Clev+9Fd4W7khcEwDyNI
uxP9VfRLh2YGo+D4Iq5tdTAUhj1qHE0FR0Njpne3G6AHJlVJtUB2H/36Xc6c6iR8dggMWA376CCc
/M2TeeKU4U54JSvIFqgSZBvRzFriBGkPiTQ8ouT9c3ufunlwRMP134cBiTS5Uw7CPDZlToRaH3/3
CBXqp6BwWDReoFYL0UcOJfqM9ThuYrW8/m6KgcIvRodQMa6QPErQ94KfITc7ecdygJgTj2wgPUaM
2iFyznCUasWihgWVr2oydsgWgDsVnSDFWujySHARGZXj8zD2nnxUQ+QiQPhtlaklnMIOHXAzUAfu
wDgJ6TKCmrhThSr22bMT8fNgWZXNtKCRfrU56DZSviB1OwXRwd6MD+LgewDD2wf2URwRGYfIdvIn
RXoLoNmEj+NPH3EqSWFysPiwM2voz5EFM5caeDncOWH1FhQ83XvH8IjH0CzV4gZTZHgRLb2JF6PW
Di+sXthqZIfIK6BqKIts4aokyINR0qY7ln71i2hYDRBMLUIn9GEPQ5sc+vosg9ed39w8sci0ezJ5
s0dbKZ0zygIjwhiqfhXz2DkP8FSDr575UA+pT8bgAjnnEsJEwdW4G6L6lzA97GMMZ4kPu6F4EcLW
2hllva3XLP0WmmLF6dCEmHZR0ehVZ2+kWhQywmM9bbjK6SDsEhQUviJrR9EVGmsIUPmkHrZnNzHq
T19hT+yhgGed3z2aAcMXd1JdUDL5ow+setM3To2KSfewe645ftjlWG8MuWhWjg7PIgsV/6CjxzWv
i0JfN0nb3gYr6W6+svHtWr8KSypr6oY4pzSzRseN52GKTp9kG9VW8qz2hr6JflHY/z+8AIIoPgp8
Zy4G+0n0swVKvDCbIXpr+mLbp4l61VDAoLDQpHCFG4WSBPbd/yqMVWA3L2VrkXxhQNoTrsjMGt0B
Bpis98+ONLwLn0e49qiqVTpr6kC92a3x5o3lD9XN2tew8MyX3ERLq3bqOdPdJceVjvrkM2P4jOwo
qzeia2tr4xqykoqbBd5kdJ3Dn3nUoRLzhBHr1S6gdLhS1LM27YyKabeUp9qLEnbaUbQ8uSYWBKUk
JJlsltDOKE9Tf+GE9t14gVHt7/7Eb7ulcLraWMLXqZ+txAe0FEMhOtq9vTNzKL7zLtdvPKR0ZI+4
r4eDk23r0jduqaJ65yGHqXRyim6+0usLeHrj1XOU0b1kFKtdxRg115r1GA0GYgr/DOqV8ma7agiP
JVdypcyGTpcL61OPvy4sml4YHqIyuJtmq5xLo6wWcuS7b9Cl/IKxdPzpa6+ZpMVUXlN5rNjq+FnD
6Q5aRQN8xGNmVZTGiC6RS2BNYhOUgZCEuHeo551lG29unmw8iFqLok9equlQeh01JxIImTSLkxfH
ZiGhBsZBtEQPq6isGQLn9VaMctokPJSD883SLQPiaitjyxwVDUgtq9tSDQzLbuRHp9bu1W1itWcQ
EbAuluIYuNB/K/Kn6PEwUXqJxsM0oiDLBDJO3iuTSdjNkc1JGhb9Qs6a9pxp6POFcVR8jpVWLgpZ
GXYQsrrvsEHaiZp/jkh4b7q2bpZGEBXEIGOKYiJoJ+H2l+eFk+e3bDrobi3P/NHPt8KmKQoBX7ZB
je0h5+xmN5cgLOiOrJ0Jn+iVQ/RAYUZxNLpWO2vTwYDbe96hBroStkqJtDNkEtrZ8q0rGxd19zQV
8CufAuWqVqwLZmJ4DlScPzzU90lESc2P0YyMgzhItkOoS5xmbcFphgol5NBVNX92qnpowEWTfC+M
8n+aiIxvezKzW90Nv3Pf+AkdOhnPfhwPigs1YYXw5QsFv1BR27L7NTWtNYoMkL22zkry5OLbMEm8
JXVivAw++k2jZCGRoVXKLoBPaYJVe1coF3ah4YHTMhZo51mffoywjBIaPdJFNCWSd7AkGe+25lrb
sEUBIYtIsmc+lBTxCCO0EUvaO9SVd0oMjYuKfMQr/N0rYa4i2CMlP+3noulprrNI2kT/HwdpeZRC
2Qzba09weuLFN30DjUHYRvk3DN7ZSyE7r7X8g33lJ6Js46XVDeMGfe1BmEuFuoShLKtlE8TFRxqZ
PfpBnUmCuQ/eyMQ8RveqShjRSppLbKMtRjLmk1AMDB7ghFD0GrxPJDAubgcmT+I2eiaMD+HvZIft
BlWhXp2Cm57/WYyrLjTyDz9VTBYaY7jwMzg/YT2C4DvJDrJLAKVlx3hsFTWYS1N2u5wYgYdWC48g
Z6NXHi97keYuAx/1Zrs21iI5Tn3bvCPL81aDet8PeekhEkU2XKP6h7q3Mj3rMHlch8H4ENMWGdJu
UCABZZqu0sCp6BafVQwflWXW4VJk1iEW/SSz3RH7rCruqLCgi0nHHK5lA3TAthq+Ga0cDjNFG17C
yNc2ObnJbO2rtr9JqXk6jAZ5hKipnbVc+zplDXVbn+qWEoY+7PYEVxWFX56wZcGxhiU5m1qG3rYr
1sPRVjIHaV/mGTxaXeK8BsUgnQ0nPohWpOnj68R5Mrnstmv2WZZMNKYh1USU6KG0QJ4+gMv/5iq6
zK8r8z8S2/met4b0w3WrOcmKwEdsJFvZXTl8p9Iame6gM97gjgkmgFEBNLdHzjXoy5dRQmerpFDx
0WypTL44sr8YFKUmvK2B1kwpWFj6muuectUGtQa0ihv5Leg7Gl0CJ7MGyYHwSX7eH329oEgTp19F
9IiUHxFKB4eIkoIV1yWpFWkwxrbsL8Yi0c95IysPEBjEgr9SeUjgDyCpZrHARcgDcJjS9quUTf+7
Ulb5RtMNMG+9Zn6WGSHXqvrKv7iHc5dycm6tv9DmgyXTLmB+RAAHgVNUB9IQtVxJ6a2dOFC+ASBT
nNKR02xAqaSYDn/7/9X1OV6rm/b3eGEUwx/usiZeUKTq1W6IG/WI3H61ZGAhFhSTs+hkF3BLANT2
z4Ej+V9VL0UHrtWd17Kg4hskjHwmPK5AQFtHMLCVMN+HlT/TZDPelYnhXqGcate+47Ni7mv3Kmxd
k0pzfsvaqk1lAsNxy+8whn8nzcdi3QB5/hhK86sNw9KlpIThJU20tc8Ngt0qUj/RaIJE5r5nwjZP
kAgUAwKOatXZxyEHxuD43cIYSECmYD9uNSCJjeyr2QbcjXTzO/5DOeumuxahFKZoVUJuzS3fxxw5
D9U0oqMxNSVHmhV2Ftyh/AFi2lo3Ya7T3tlGOcJzLmuFd57xLqB8ZG2E13aMX5TlOifhFCbRrLNu
r1Pxf+/7btw4XWQv9a5RPomIHZvWNV7UVPGOll+9Rr1tzTI07SeQAxdX0cJp0FxaqlMTjB1qmC7q
pcJLYYK0k1wy4RBcBXctyL2T4hPXl4zPNPPfZWMwXqsqVVdgxbJlxQfwqrkTktYq/XlbScarTXLi
pOfhPe7Q4lPrrl9JpXZoDKt5Qf6sfUkhqAHgG0b7YcKAwiblbcdYjkAP4BX9wjqYlywAr6LVDSp8
EDAwo/7kXAEJ56je1ebFJ+PP77bqvytNwfYiTb64eugvWduzvFFt+dTkhjoXPXJY5aQs/F4TtZpX
Nvl4dwTVYZWWuhgdaJuqBqJ3aTyZRXBwyyr9sELFBy0WNTtDc5OPTrdhtmXH1SAldepynxwCH8RH
GxvukpWoutbKoZz5HvERSL+82agAcclafxlDx/w1UClzs3RNOoUgO3d9zmOG/7/xqnroVGhFnl/1
2A83iSZJR6EdKw5yXNwMODkQnfjHXoO8jPUeDce0U6lA6PtPaczODRjnX24SLUpTjr8jEDBt5gE7
UXUZrdqGfaLcy93enGQmZTUxb3WuujMV4pZvVq6uQtUYfmmeuxuIxnyp1Kycy4PnHAwj9GZSVDZI
OnTlW4Dyzw5qnmEumqVvmmswK2TpJq8awcjhJ2higk8r30jcZgsLrfjNMHlNlYCRqRcEdyYviyHq
lmu+CYngBEI0CvxneXQVM+XQVZtZ1b0C0xlekQSaEG9cQFPTjZtn5rlBLwxAV/PLtbe6XFc/SQYn
sz5S8jsSHPD3DgiTJArBfcOHt3ogznuVgUvOB9/IvkZ2uaFGr/6VFMa2I9DyBXUYCKiDcrxGakBR
t5QgEJb7w1GXowyCj0a9a1Oq1qZY9SdCN6z/6l/cAn7AAC+/1XFsASZwMn5x1MSj5+uue5gbLgaC
IXM1tFZGxecIjL/dSekroFEl2BZWXe5hq0G2YxyskBQJ0qd7cRCuZ9NUA0BVNrxl/xqTxlRVKIUj
bXh8ZKdyOlRgThZK2bULmCqzE/ElIGzCrVR29C9PwJ6OFTt9hJeqlrvDTqLut5nNs/hxMDKP1VFX
r4oO3WBh6woXYEZaqZ8QZrnbRjSRKbVhIQSwOo2VDRQfiD22JF+UYE9GvERYYDodPGU6HdNqnbnt
6eEpWjdAkMUt/JU4/Vd/3z4PRFGujo7ODtGR91HW0iM5RSBlUzOoEcfTNG4Oitt673KDRgRBk3Ej
vDypkQ3JUNgRXpLqMHdJ8osxFMXLNGVfK9KbmDJoxnommmLKjuzXQjQ9ljePKUUTdoi1oRfWhv+g
vBNyBx7lWJCUycHsaRNnneWOO6Mr++ThEca/+vwnGwuWTeXURzI8OmQC9xohlkuvtfal8Sz7YlPL
FZvZeHja9b5XZ0kMZkL0YH9rX+IJlVgTiSVD9c9Q1ENgxTDROxP90H/XSMpyf47Wnd/Yx3I6U+zw
95mwsVX67f2r33/yAkqwH/NlsXd0YXONItXa1T31hDARUSFrO7quz8WpriMO9rA+Ooi+JPPUmW+3
1WOosJVivDj91yDSJdYuh9t/MfhWQqGAVCKsA1A3QcLmMiaeR82GwrKyBKZTpA7Jxz+OIbK8E+Xz
c9HtaXciOGa5XwC3J1Rtz4S71tUjqOJu/+wnhShSVcHw0RuGta0Rql1Zldzv1Mjpd60Bof1MtEc7
RtNIzlx9+fTreYpfdBXGR/9HW9U9FVwgIFBYn2ahfE7tdPzqZWa5lFGZ2PlB0L2oSv0h7G6Zz4xh
6CsEn1KWebHqedcEueJLasOgxo+9XpSViShd4WvVhtSjDFtdD+nsWNTmHpTlo7cYwuLSOUf5q2iQ
+2NUZ0grhxTXUdjEQYMxfQaEl7uK7Luz1q6m4OlUJTvrqlQnyBM5/LNSadd2EaWp3oAEPJJYuawW
yHVHb3qeDx9wJsBOuCr8XL7X99K12jtaehrnatS2d4F1/n1uahBPovd+pkzbRl4pU1edhrSq10IU
BWTpZ6k11kEN4v4V0cacBza7pyB0+1eWut6mYQW+EF6pyuJjNTrfhDMuNIUl0h5cQoxq2ViuFM07
a0MLolEvnKM4JA1J7pnhDmgYSk6IgPvUfvrFmVU0G1mP1V2DQmOzriUEZvKU6KoT5u3eaIlVzFxX
avaibU1GcfaXzY5VSumJTLIQ06AQUXXwPrYWHOrWQgDQ7n4fDAu64D4ci9VfDgoG4Lkq7Ekc458R
xPe8M2pj4ZHfy/wvu5jT9bMXBBi5k09X6E21O5QugeSpNkjU+IxKl23R+KRW65+yH2E32KRRiiYK
hEQhEX22Gv2epseZTfXQczphE3P+6StMf82u+t5eMYtqo/cj+gxKAFmH4TYbJ0rCnEqEZiBN12XZ
JFo/ndIWZylMqTN0zg6qn3P3sVztBIWXftLV0YNDaFgorZSfzMGFiFgJUmWBwFUK6H7y6qwfutZB
Q4EfCljlSf1lCN4H1GI2KeLNS9FMXQOJ1hBEGrjhEJnR8Kc6QZuEMzJu/EusO33cCwnGS6FIwTtY
RmdnttAZik5eX5TcrpCIFU3+1ijb6Ha1F5173z2WpKOvtmmST+M3IcxVYpTQ0prB40WpOns56csD
+pCnn0VkRhcBaWCNUl2xUMETX55IBzDof1ky5TOM2ugCWLh64CX+//M8rlMZH885up5iMcqVd006
gCkg0OzvS9kdULL1JaBh04HKxnqRjjH3iTRvKFeUmvCQULB6EGe1MI6jyeYcqUd2blMn4Q8qtf7d
/9FLDIgSMupQnQHN/WsS4X4MCi0/OqDJwI5oHzlNtW4b55UAr4Q6DyJYR3EadKlHhRXGgT8kNw2K
GkD7WairShQ68jsIXKIhoSvtA6IjSLWceudHbbvhYgojoh06JR1FJvI/JyWFC0BAsRc9JQ215K5M
d7rTQ5BCgWqhTmjSkv35g23t0f7jruRO6k5/mn0AT/VMcLMp8B9Vizjq511hRPse5Whv/SRsq5Hs
ExcIDbIspz/NxwwwGPXQ5SQIRLFJuiqfpmFoV3FAvqw5hroP3N7n7oXWr7QNrDLhu2u0a1rF+jUq
PCpGJCSgnjaHe/CiiiwSr9NUwpFZpTsbVDKMT5ssmx9ONNZ7MZOwc19dVODHKSNipKZk4UWyysf1
hAnpyZT0bHMTY0KLgtu2VreoyPQU7+f9Qau5X7Wu07JCLcJZCmFHw4W7kKNcGiS7pg6D6y1Qgup3
3jQwF53EqeuReFRCu1o+F2LltLJ7Nv8XC7b/uUsVVWgMAn9Z9S0bnxF8A/qt5dkFzgzb8HQwu4s3
GP2u4TFvAEzDVmTWGxFYfStaVlSW51RTirPlFD96pNe3T5PogRJUDJIEPZbBgIo4anPpCMsqolJ+
O7zHI+WUfePWtx6BtWWcS+7RqVvUV9Gy2qkQOB8qe/TWWlaXF0k3ukWILM19HAs2za1hv8VN3+6l
BvmgGQkSG5gmBy/pk0Ne7JU0cA6q6+GEKvi3U/RQ1SE86Ko/k9kYy7ERXrIpsRgGoXWyzXYpWuIg
cRfYxVr9ox28KASGGnTr3CkQCjRdc1GZsb6rPIrNvcCX1vow2q+tVLJpTdV9jcSvRUr74gQnyzAi
6B85RDyNrzXUvYlt1WfRetg9Z8deUDqQgECXOUurL64ZGDvRQ47j+GpDvjwjdW1sdMuTvTkFGkAS
qtJfP2eXE4hAu5TE+dOWVbG0HLU4WYhpxIRN0Qxr0uq8o+lFGdOhT6N6m/uIbz5egiNrrA1M5VWv
xsGbmzBTHP26XT9fc2MiGJ4RPv1/3x36mhDIJIDmp5ctusPD/nh3T9Ofd/h8BaFukxIJPXPzuGTK
dgOgCsuH5zVDC21PLSUD97xqG0juklK43+9QTFgG6e93+Pi0At+G6nd6d4+5VcNjvcO7E73F/OId
VhCnPV9kN73DpH58f4+PpcspAo/63+9OjJYtYyd5Nqio6YMQoxGL/RKqpbF7Tm+Rdpz1JRpAwPCK
F3BHU72rnB9zs7FvpMpeKtVyPim+gWMPJdhdqrjFe6ak89yUklOmOvrSGZESqK3szI3JeEmF4Pbo
cpcJIrKesa4eJEX7KpziUADG0AxnePQvW4rmawKgK5EP7UK/Odh59OPZ31GIH/LMZ8Fpy4tGk1jr
FRNNe9JPCl62cvO9TL3BoXWw+1o6hlNrKKxu54d8tMIpupkulPWstn14MOni1j50FDaUx9Mc4qDW
eb9MWiv/l81Ft9Yxrer8uMoQVsT8XXUmLiNG1XqAKoiZJzvR7JWhOgFufrTEqL6GzqgwC+hI/7xe
X+1AHyj2RZhCCB82kElk8+frhTP8VybH1V70iBEYPFpq9XilwgS3O3HQPvLJ9vGGhE37jLy2eXwk
gP3ztRwmwPi1L71z1Nw0PVWSQgHr4AVncWbECaVTqMVuRNMyYpjcCxUEQqAjuv1XbyeS+21JteNz
AtFDHLiCmw6/r/A0m1EeUoz/zxWejrhofl8lowhlEuAy53ILR7LsIzmkSoS2WXSsVEPSKKn3oi3L
ecisR6ffk3W2SbeXxclxkEroZb++aqALFuRzzFfJt715q6X9h1F1/kzpteFbmNXH0m7dXw5axUrq
96wJkfKEKh1W8thWWZ/I/ndLV37Wlid9+Iljw0fWpHeVuh7koBz9SukSW1NNk0+8XGWNpKK1t6TW
3jqpXW57iV+ulllChoWVl+J+5881HIBq5c2sEkeFJX+ttclWeHrNmSqOUnLJM7VNhsPDamnOrOdB
sARRgeDeouZbTtGKron3S0q8ahSWJ/MindLZyhWtQv1WwD+0Dqp8G5RKQMzU8c6yAx4EfLEEAWUb
zyM1qY9jZcq3UK7uwm57EcpjY1nvuLsr1FRqC/Q7pU/wrMrKUV2TRDLD++6YqQ2ku53ub/lrKEth
Zoe4R7ZXfg2vxujbKPiZcQ35q0Od5YplIkFIMr4xImB6vK+qvKZGeTodVVgrbEPZdYqXEV/0F4Hd
5ssRLei7Y5I+a3rEEWzLRG9NQlbBzMB3iGbbUHIVZvIv0Rql2oYh3TmKkXC+GDdY0udwI/Msng52
ugFZgtbk1OiifA1ze30VY5NwvOteIJ9Ei3cCE7HrhwfRNe4AATaE6reED6TXhP3nlr9CLs/0vAqI
1XPQeiWYy1aqoUoZ/LaNCfVcMFxXAIUNwn6iY9ir/7injmYz5jt3yMAb/7HnxhRoaOWIG+n4FqG2
Aqy6iN9baVCh/+fJL5ooLKNjE+rezgOk9c4a4E02ivBCufr41hgL0UlJnfis5S2/Y2aw1ZB6JlNh
JTANiW2DdL7kghKYvIPCzbGzRvsovCP5b3BI3n0AXXU1tPpUIjD+rit2sB/roCQcz6CsHTPEiTtz
JQYZOYKMQxOweUBhZQ97v7vyIsowxSEUujxOgA5PPEn2CKMGlpDoKFQwo1eWLyFhrSFq1GsTaSVs
y0G0zPiEV8LZDbZ7Ju34aAlT2XTePI0H/kLTcIeU9l6pDTJefU4CEiLUu9R4IdsEZiIQ7GxDigtA
MP9SjOobzA7AfoKpTFy38kukF8badMepZq6H9lDike00ZjVVVjszqL3zr5VF+ZQypdGVBrEooEvf
TbfIZ1GSyffcN0m16KpKIFt3Nh0MUVtHGic8SR4s4ZLN7lXM1owfZfed+NriMVORRtu8a/WvaD0i
StvI+ktTE/Wq4yA5anJG5i7qvU2AiOXZt7RsYStR8h6Y0g9U6YyfcX99zIPo1VVCauWzMboa8FUr
XR1YHxbuOKLS1Mf3EVmr1wA9iNe2Qgkqsqifm0xhpY8zqjZAVk/OokmKVUY4fSm83BujQ6t3QEQn
bw6f8mu9f85FPm6KakX1QfgtJ0mWjcWPTPpMnaZ9HdpkUUDg/I6WlgL8AkVV0dRyw1qZflNA3V1X
7+zEkHKKesonps5a4q5IfLQvipuUN0qrHubeTPx9mk3o6KlXnPGfo3ykXw9yY+w7Cfk+3ZC648RP
sZArv5vr5tgfhU0cgCL0x3g6jGFtLpB0oss0ooO6F9X6ySPaqgxF69MtbMILHRzoqdTcyxVqqE03
uqfK9KxjnVmoX2qj/ZUQ3M7r3fEtHxFwyFxUcqnJDD48fURbIra/ShQ0L1J1RGunVcJLSvqGsl7V
+pqGw7uC+ASi8CiIuGkHrrELLs+DVbvHioXOnmLGwp5FthNtR8lEY3DqFwfW785eAOuyLqfHCF1e
d2YSqpsVRl3x/xdtdherIuHjQXh+uFQQmu3GDiiPqA5An/B7OcKsJCoHalpAenzYnGTtPjjBd9ls
gpOoDph89dTz/zBOzKIb/dZWyuAsj5QKSBWJeNeInJtvdM7NroCP2OZVWAaZoA80OfVC+ITNtOtV
79TjWbRiI4o2VQdzmY8IXDo33eoCTW9/DKfJMle1VyMqUoFqmDcfjRUoNBM2Jlpt3tRstK+xBcwF
n7BUpiEtXerZF3FWwdoYRuFSowDkqIDKtssynIdhVL4pGWr34kzYKLNqXoYe7XeCzV+c7pdmZuWH
lZvp1qLAbSnMrhfsHavRSfZyt0I6BiqDpAu+hKP8nZL99upHTXYatMGaif5VqkEVkVndydHk5Oqq
+k9hN5zcZR1QmNDW8D9z7OIg7Nxba7gzE+RZjcT7CHWS89PLkTopXsdQsK1Fk1dn/Hl1XWf3y2x6
FTDM7IvG+v3qWpZS8051VxUsKmHRZT8LSzkTkc0+xjAzFmbUy0e3dop9gZD2quuC6D62QBQIo2Q/
HWo3orrXz42mJotG11yoLj1EQKaz5yFppGFtttHBMZt/20VfXdbfPN32722r75XYVD/cvoCHLI38
Y6E0lMfLbrZUE9d679X47Aa28iPUshuouORd83hbXZlJ+1AbuyPsFFSO6n71CVZ+67H2/qG4+Rek
ufS7XErpys4JvmtBLZ86bwwm0kz3SyQhrz51hQ4JRScnr14zqr9Xrd54KLEH5hn2qH6uKgN/4kFv
IR8fXFBto25ttdDZsMGIBFnQ+5iWNXroQ/zFyINvaFq734gknDIIOn4W6riUue37M6c9QnqShbPG
hP6GipEZpR8rPUvKn44vXxBTa75pbfBzbH1jI5lOt5JRHnlxAe9l+Qt0EdlLWxZsQAdXWQlbO+rl
mcKxTZp12aMHdIXe3Il1whgozA1ZcPPT0DnngQGKeTqjEr9aNHEWLGsbOpGlD8MY34CzL1WS0jxe
2TcaRXR7eGuXuqQQLd9lZEFeRLq7YZ5/hjxsfKqPIWJ+X8nQ8e2DehXbrTQLJcSJXbtT92iPIx/k
ZeXXNnwDf2x9i8vGnUM2rhz5FsyjDtHyvJwczfA9oQ75a2h24dIr2QeYAxCVXO6gV4tC69uo51Rk
NP5H3kXtKrBDeSvlhnyzQzRaRY++NV81ajDvQaqj2V0aNuA9s7w3ifIiOkBJlMwg9QNyVlUlguiB
ykdAvggoJvC66sMCk72R4iRflQjBWE3kv8H4r25j3emWdi8bX0wE2gMrHd7dstc3topuiLCX8re6
D+LPBjm3dQP8aK04gfklThLji2YTUehj2VoXTRd/DvE34YuocV6xrdY2SLaM74NWLYRdMdiohlWi
EvPq/TcCyhtxCeI71iJABFozY2leGj5SZ+wl9uIsn5pPm3CgCP3funS6o1NP0eiLv8b2IO138Nij
aAnFnziUITjlIsi1f9nSpMvOvIhwTaYALaI/nePJgT6BDc+28eO/WDuvJbeRpVs/ESLgzS29J9ur
5wYhjSR47/H0/4eiRujdMbNNnHNTgcrKKrDZJFGVuXKtT3a1puTW9+rzJ7vrZem5AfHfRuawrKha
XnZd95YaVflQTJWLNhw+x98mqt6rB8Rp7iaybCVBJKpiJY61vo6kc46i3oOXGdq61nsIT1rH2eSa
np8dTno7qmL7o1zz/yQt7u4908mPSea3uwqWz7PhwqhTRzkZDAkVvwgu5JsfVnACuKX3lCgtDLEh
m9FQlS/AALJraWryxlRad5GmhsvB+v5eyMMOjgROpqaZXoVNXLmxYxyoDLqInuaEHlRGiV+cKxJS
Qdyl17stLBMkBBM5XvnDID9RDO4d6rEEwOrqQ8FZz18CgO4exKgR18XKCpAHFV0tsrtTPmTfsjKR
nyq9bC6QLZ5iz4W1Vw0DMrpGtBNdXVe6RZqH7n006Mat7kTuI9lT77lWm5Xwskf2L6XOPl6mWhHg
F1wzgzGSJ+zc8OSXev0a6OUyGjTomC0ihaPeNmvRberoO7Xxww156egh5exp1DEgUQfV4Nwsangv
mZSgVpWRMdnJGfqulmlUj6VNFFiPg3MjI4gY1UZwbnn4izHReF1drhvVL9emqYwxQOjmphumvPVA
kOxTlOuvolH0IlrJhYmgnZald1tQjwnVSp6PCqgJnHFyFjZxRQVnuZMbEpyzzZV8dwXbi7IAeZiP
6zbuyY1MHDyJ0ySHkKKmbUz/xjzo7Nqm4QfKeXFUzf0ZxAceGPaPsHB/qk0vvyalNAJLqvxrnVX2
Dkb4AK5FU790CvW7uZYXr0qYB+Q3ivYHWF5D05yfWhk+h89pKes8oQbz3tSJBUNdmzwUUYak6b/a
22nwk43YBoorzSI2/J+F4VXqxQHPTEmGPK51gAXnbNQUsJHhDwjOB1hdhuEorubGMpRkq0QNVdS6
C/MCjc8+hKrH6TLUyudWJUMsNNmESTSqRJ2+sN2df/uJ0dm5L5ViHcu6u5OoRtsitjqANjKDN1WR
JLgDZWMfVl7w5kfJ18B0qisP7uBNn7LgcfXquVZPaDh5ElPGolIPpAy7pXCKOcGC/KLagygsz5SB
x8bYUVlk9Jb2Yoa6skqiobrGihrvFLlIwC9o5qkI43jjl73yaFEktuwoJ3nvRuuRIPsE5Gf7RdJq
4VLJHrhsQ3xdK5eUO9aPesUTJCkU+aTAVXtIbcnbjYU8XnM/HVYDQqavXccpOf/Cb05y0o2cFEBY
dQsCXHK0At4an7ypTMppKIVciL5ogOSFIByaEY3G6K8RsYZwFz73OaKvSjC2du37UOnJgz9RXyt9
l536tLgKUziZQCAY57Crt8Ikmk5XmyuxgoWYM9vFlTpxYt9teNxdf68PNdj2vqCcEKdLoupq+2l2
Ev7yGEgb1xgrgFiaszUIbB3HIiwOddY5hOAb/2xXmrYB3xbd4MW3VxxchqdsMGoSxloxPXNzxJk0
b2U31J3pka4cYWyBxCCZ2EKUso42whgqqY3e+jRuezA0u0TThqM8qEDQFM7TmddUT20XgwTXXYLV
iZxs5aaDGLHP9f2QlMU+nSKTIYyMm9Ep41suiVC26j3rcpYsTbkqvqAj7MMTSmixhZiUas6UrfKw
dadD1AJg4brtCqjG3MzaWvawMCbAR1tIwYEDOHpvU9fyG3dBvYR0CuOkff3t1ligC+2eipnM1365
uZXpIlqGm8Nqwi5WMyc3cC0f3diFmOAExvgU1XW5lWKb5H40qE+BaZYPPr/gZu0bxdJVKQpoYSQ4
lE6sPllmqu4yz6CSf3K2Ebd5SintmVz1PMmWCli3nXBV5Do+NBJwbdHVrRrBS6dQd51FSgjaIPkp
8WHWNBwjes09Tj3NqJpf6pDNMP9+5Ws0QiXh18p3KW3Zc8UQbROrWNiEucKFV245ZiC6Cp5mXUVJ
8SBJlb6sGkrNy7CFo6lJCB2SBPhKEfk58xviFqG988rM/kl+7sXtw+I9T4x8aUmF/qiBktvU8Kie
zTDS9s2QaDskGNqLWBGqnxRSLhfW7Lb3v5YZu1OeXVPs+L5ikYDemVbUWydfDhNJoQ4sai/OOH93
CvpkIyNWHPyE0PZo7HyKFMNM71MUdoZkncA/BEu3pOXJQ1Dn2UvRFC9Zp6mXwW3TF15lBrjRICIz
DY5SBtWdrZUHMWo1VQh/p9HuxChZjwJ2J9dEn5O5hGGNTUWsu6+aCxiaAvy7Fr/bgXwyJtUV0+J4
4rnOl1Q3J7rRoLk4YQUws1Vcjuc1BWFR0S4qzap/jBvXk/IfZRz3AESgxJLz7p3SDufkSuWvpm6q
YR1nsbb4NPCpa5YVpy2KI4V9DDK4QxwkBJNRd05+TRga8nUOraHBCb8I+u/syCBk7rufMB++Iiju
f3ESeIKpK+quYdwbu4q6HGpd7PyakBBeQbNtbk19cJY83njbp6ahwOBoKjY8cr2GvLgwZqiiIiw9
RGSmDZfn1xgsAt3TT11Vuc+u101fFLVGmJFu0jrlumwMJC8mZ1QCzO2o6dBtTF2/ceBxRgz5vpSV
O83Fl5oXMXXkVPwI4dHSmlzNuumWbH2CTcx5grpIb4xWeczBM9OkXntrEn5+qhXnht5fAEnuUX4I
IB0wVnk0dD/kXHlKyTJ+dVuzWqiW6byiYDYs0dxNnuRGDtYQTx+dxIIn0B/gbA3HbN+DxIH5RJGy
ZV22B7YaNnh2RhVLj7eSYcerLHLTp2RqBjILZBoehEV2vZNjjXuZobPvm85ZVTJjRLeb8mnZdJMV
EKFOXonxciAinLXwFVeNew6Jyy8LvbcXqS8/RxbVVyaUDNuB9NPGdNNyKZiFBHFQOBXA1lk+SccD
a5XHCn2VWH21dP48O1KvoicTQgd5/YymanVT4Bw+lFlarrzUMt6HNvtuJUbykDuVdIEemqS30fE9
QudhikY+kE2uviV+893gPXvn4dKgfQksINSaYAlj8w21+e6SUcS0DmwbJLFjIZmpdNW+9Ci3duGb
HFALQmBIHk98W/5QRn4g0QFB8a5uvY3pgLCE7y347vCP0UpJ2UVKKO0IAH4bSojNEx0C8gI+9F+1
LDBEpmpuvemD7m6ROkm3ZpE3D76Zn2N3UJEh0zj6l8mfcg2zC0Fn/2aFxUMn+eG+7wPzCIk3jJBT
Y8RXL/+aFX7tLbyOetEsaH926kbW5G0fFM4XP3O7da3J5dHmAHH1eInLsGGTpcHgsEF1W7+WY+Mt
O2KRVAsVIUzRjh8t6iayKPuUr5rSjF+VSWIV8pR04Vp5zidq2GSy/ebDtfvNtgOYVToKznighFuz
hBnFlY3uzTGBa5W63/7pGcO29AoSd4323Ka6Q5We9OCZ6a7WIVsYLEhHhkhd1jUi013i29sITvJj
1lf9zrSlgztm6VoZnOMYV+1CJuhBIKbpN22gmZvMbb74Vlqj8G4Hiyodgm/wMt1so7B+5Hx5oHJG
AxYa9I0j1fUB6teDQ33zBYdJzJwKhUs6gEuPgIH0nh8+iAaCMuUoRbDST6ZIkqAVS2xjTW5HOXfW
oJzlLv/S2/mtMFOi8Vn5TPl4fIXYWX7JJOUVlkLrooZ5dR6M8taFQHnyJAyPgfMjlJv0JEM64YT9
sPcs2FWA92f6Sbq4DZWKvpm8d6AytmDToWaautJgXqfI1qOptt2lMWsK1yVAbboUBqtSbvyj6jRn
pW5sOOsnxOEETPQdrtgifI9yH4zUAH2BsIuGYizw9MJF9B2/+oNNfwqL9vDSo6Z0LeLwpVay6kKg
lW/S2JHh66r2VbbTcEGRRbItg/a7TSbkAZlg7dz3FqWNuh8s2W1kJ64exCCk8d0DugjAlcfoG2F9
PDrFGPZOEOWLez9QrX4xVGoMqC5t13lvF6+FFjZrZDDzreiamsnjx1Hgl/VG6t+cfFh2NWWgRNm0
9Hi/tDi1Hl2dSr/lBKo4Rp7+SCpYWvodsou+c0ir4VYMoXG1E1CtXb3WHe0757piIYf1t0432ttY
J6SdMmg+y+B9LPkehpK6HJqw+tnpT51twfIT+c6pIM20gIWqXfURxTNNiBR5IDXuDmk8Ak58nW8J
TJ63dLoiDX1L1LigiBOTGGwzCqW6jt9K0ZVVPblISvktAtWToXT2XEZyyzMIWijRtQJvPA82wTKe
c89gPrvHpMmWlEGYz3kmJ4sAmACJ8/6jmtw4deNI46nrm1//TkxOeIgBh8fDXhu4+2/NOgum7CGI
fxZubh/6Au5Hu0HfhqqbZBfoVFhRn0llcgk3GUfuYaPlWnEd7dKi2FJuiOF4N6cusl3GVv2Y2uTl
fL7+O54hJOcyqBQgPByvkDJnazcI5MdmjCxUhjr5OY8fypIN6CTX+9C2YbhrdRThQ8+pr0MwJV+c
uHxX3fQsF3zTo7hHbR04E1EubWlaSK5rjaHvGneUd2ClUTLP1HitGFaxV0xWA9w9PTK6gsw0+1Kq
lteqXJo/7Dx5UgZkgqpMlpGtkdadEeY/OeVdfH4L372WV9j5UQZFU9DsyqG+2HyVtpFqd9vesIcb
/JbeCg5o9U0mQamaSfgzNc9ksoCO82W+mX1tvVs+PKdFq1SPJJiaTRHXGViXEmw0YSz2XNUtq/Rm
mVZW9K3I+qWflfEP2S8RQUiD+MUEGrhpoT45jqMGS4sBltd3OoWc/nBWa91+th1H4Sd7Q5Sr+Br4
BuWdtlwcXL2zwBN2PxQv4ofStoDiG5UJEL4Jj1ARh2siN8Mlccx80RrGt1DJvWdKEYedAnHqFtJT
54UzOlSRqfcnNBYACNNkeBwSvaPsp5Q3Zdo2b/CiHoRHYNYgxgvic2pXZdumr3ay5cV7OCHMvUL+
4cT/MiL1V5tXqCecVQCR/7rpCboPajCcUsK+iz5w3GdD1wkHlf1hwp50GgzBRQ9asK/jcwBQj4qa
sl6XBjLVHu/lykTxc8/DRXptwtFf2K1N+nsarRobxRlDf5ZlyEdJPLApqnmQlkAqNL3t9k1D9Hq0
lfTdia0fHUjTW+GE+i3T/O+ItacUQDuLHBz1kjo+GBYc2dwjIjVs+zZKHz11ilxnTfWnCXlWEjTK
D045Pwo5sF4KqJ/WihK920OZr8h7OrdkasAsw6RK7mjnmpIqwe9RKauxBLPku6VzE46OYwLND0li
z7Zc6k2iv/ywTKsIt5i40s2+r31fLDYR12mufdsRbJY8f21neXqWvAoBgjGG+KnV4hOoiz8sAJPn
QDPWmV89QUEdLNVRPY2Vc9QT4riWYyvnHFH35Tj4ysqo637nxJW6R4dkuOZTE+zSgZALKINgl3tO
sNLNRn0zB/j0y77/STHc6Hec2KG1eimJty+q2snWHQRJ/FzG3nggg7D0dclAKCrXdvIAiC0uTIVY
jWft3EhKl3zk+b4q8RffUaGBsRGB0eR8OI0Uqy4TjXR0aGr9qjMiIvTyYFFS1zTtIqqbJ8iCkp2w
zQ1VYX+5VLbarTur0xbsRs46qYI3u+oIw1h68DqxUa7axNBukeM7G5/ibDcxtmSkxhMFRunOM1C8
6dQCxp+gPnelljzBqMC+GpU9sFd6vxc2JQH6ArsscFDJvnEUsH4oKmGocZIjsx89jV0yahNfZUka
Dr6ejQfw2Lw7LhmMgKL+UwP2iI1g9EWqSDt0FOGuWwiYd0nR2w8ygqaypbYcelCap+6VWGnAGccP
mmXsJcEJzHC6D0YCFjYwj1VhjepK8x0Xcpfu0SMa7hgmKfwxlMxzDULRpV7tQcq87IG99FTtjGzE
aLJr8kDvvpgIASBu6LPJi+vyBZUvguiR/sznxwSjs4ThPb3ZzaSk3LxYFCPfiHwm96YgL70qYAhb
D5OXGAiLyr3U+Z+ig7SrvCZhGq0sqxxvMEw5C02pe7Is2ni722TD3KqxrYN/xUUMcFrQrwYQycmS
d2G0lA0E3GupKU+9YxWnpol/XcVQLcDQDQ2jFHSAlIXP/ZJfIj5XsdxuYp6E59JAz1iSjXybKI5L
VSUNHwNn39QW8ft0PBulyQMgCR/qQor4+vOzyA7WQgMXhm6ETSghKQ3rQdhqOyPQWEFbGtoqx6TK
JUlHVBfU33aU03SVFcOlgQ7oJsNssNRc33vwedVbQnMx2cIO1nxvvNmAiU586apOWcErqPOYdvWj
k6vJtg7199Zvo7PfficIXl7iZsg3ju3CFhOgQFS5kG6KKziVockRl3NTW5e+6AdCp8iP9KZsIjRh
wVctxe8uHCd/GMhbLAxdql/5vVeWdeh6T4VdotQWlu7VlPlQBBGkPUF0NBvUiNXG4NEydUXTQepB
FaST9dlCDKk9ceu0W0ldrN606jEQ5EyyGaO9wxt8526SCcftqQojfTFSVMKpV51CfQi4CYIl0RS+
wrbAN5uN4snancCprBvkV3sVfqGJwkn4dehawRdtnqIMHoE89OJVYyn6oQ6o13cAcz0rvlk9cpxe
yH2SPcP8uAYmKT1MG3W3qZQ3LXaKU5kE7r1r5EmyDIcu3EDggsZK2vbSGrlWaRsD032s9OxPSifA
iKVdd+C7Fiw6MlUPRhaBl3PicWs4LoCrUnr10bZ67IZkqTdl9ewNQ/mcJfYth0z4kntS+exonbFs
h6HhF5aubSvulhRFuHJr92JkeXdu88G9pMjLw88ZvnlJWO4D2c8p3PCiNzMiNkkcMtiJ0Yg6ajDy
pMrEqCshXJVG0pNs6/Ijz4+dMPdWm55iPwPZxEETgOToQ95ABtPQqnhFPYT5YsQRBN4q3OFUVJkv
SUXsG6CZvLKnrjHIyjbPeLxLkWW8JFQpAQlV4rWYqzqtt4Xhu1nf5zYgh3naazD84swOr9pko+vB
k8ZSUdsHkLZT/yW6KiKVa5j55Y1wTjsw6Tq0o/dR2YtSQjd+vr3P7Xt3BeGPvBXOGsUUq9K33fto
bFbNyqLMfiec5aAD9NROaVhx39GXlnpdR1twozvDctpr6w3WJgnG/GRHx4wI3TNqX60id89TJc1z
Uvav5OeccwazwA6GB9j1tb67NnW8p6TdOVqaBBuLsNXK12KkMutuarUuuuggFVw5VwOoS1P9SHbk
YHfoawv/tAziFefnAMF21E2stGOLF5AnlsMY2TpyF4nS/5nmRvs1z30VHV/NuFKXHu4CeKNq0mG3
xoheGhmpMNNJ1QMx83YZOr33VhI63mjwHGzEqFIh+1EXMeoi02imA+mrsvbmBbb22nytisTbqX4G
aXlH2C5MzHJVSUW5BbnMc8v2xuHgIFNhrEPD+usyni51JSnU5QeHD5d6ouSbaKr28oxHxG29V5M/
j6LlYSVBA/Sq8Wl7cGOEiKaeZHT6NfSGR9ELxzS7FKDzRA+MlXHSUOhZBH3hv44lJE9238N3Pq2K
QKe2mdi1VqEpadfBlX81urS3JAoCZzMb/vwQu4ApJ6fZHutwLvpDYC4/DWReKC8KNxm2s7NwIR7B
WceEa/737dyWA6NRKsoLwgQb6ruHd3s03dVYO91pUFL5LKuEuxoV4GDIGdkfIJsIJkUh0RSTrJC4
ijVj4sFAGHa0UBQSNuX3VZxNSeYWedpPA8JZjMLai+jHtLKYhuavB48CRBbrERD1fdWK2DKwJ5JS
zQIk8yoaxvSQVcGvhtrA9EDkOz2Iq3lg9psHPvn9Fy7z8sDNILwX68/zRHf2me/0X7h8Wmqe+4+v
8h/vNr+C2eXT8pUn/fXy//FO8zKzy6dlZpf/7f34x2X+/Z3ENPF+KO2AvqMfPArT/DLm7j/e4h9d
5oFPb/n/vtT8Z3xa6u9e6SeXv7vbJ9v/x1f6j0v9+1dqe37J7lDLEO0d2NoF09dQNP+m/2Eoqnxm
peQI77Pu/UaPso/9+4QP0/72DsIolrqv8p/857vOr1ruUKFZzyMfV/pP6/2n+3OY4ejd6SG78/mO
91U/vw8frf+v973f8eNfIu5eD+PNKLp2M/+186v6ZJu7n1/oP04RAx9e+ryEGImnf/knmxj4L2z/
hcv/vpTtlFDnltrXQTKCYyO1E0MiYLNj/LsRI9EwFAdVuwmzsIirSkyYfU23DI9iuCSBtHdiZNm0
znvMtEZfepVBbVVtSA9ZEEOgVvfPnIIhsp16cU4lYQu+ZRoXc8ZANw9k33+KcWF3oY3ajCWMWMIm
mqqHLcPUAYHVkO2foIu+QuoRXwtbived7SD43FHna5vRvYGhMj7nKQykk5cWRSjJidHAkoCzefLp
bhPDaqT/aAFQETlroJYRS+V+T51zrsrru6MLq+SqMgIbnmSD+pJsRGKHkz04TMRUN36ElqsN341B
/XxXXHWCBuTtQ6p7pu4QWMW1UOLiqiiNtvX0Aui6mN1q1bBzC5ANH2ZbvQMwOW3eIRdkRTGxMnNk
iYz6YV5LLO13WkVQ0zve1wuSojmFaQwt71+3FG5p3/VnlY3F3U0fOaJZ6s6Ry54iZvSCvEnA/i5W
Dz0yJeofhOsbmfqrcei2Bv+3I6Bc7+RXk5a9ELwXRjF9Hi7AiTiSox+SrgFVYecFRacpTB+Ztc8L
y793HCVwQMNM9hw4LgRXBK/uM4RxniZZY7Qk6VGvP8y5e1ZDue7iJD1+njgqg79vQunh01qia2Tm
mUi3sVcqA636GKG1Ue68S9Ak3kVcAfby0G0tva0LZJa8NqPzgPDrnDE6j1SWTq7zzPtCWvto21FM
3DTQD6IZCZ0dUEbWD+IKwbRhn0jJQgwmv91E19V1L6XghBkZxdGIzUqL1pGBl6E25kM81hTqpZUk
5SKsLWJyazC12lIM3Ecnd3HVjTIhb9U7Cd/Zg4yTuZFyKD3Aa/zynUcjxX9CZEglYPsvg9qY6Ttd
tb/OdhM8oQqfVpqR5XHlrRiZb+agYQiqroPCZHrVv1/XvZtSqkepob0WL8KwPJV3pExg2LLdg2iM
LEOx/t7O1i4ysWbUhBAtnHwTkC0IXw8o341xJ31YQC9yAgZxF0v3Be+TPixY9nC9SjA0rFSY0Y/6
1IRh3hxFV1zNzScbdXrQxnIQW84D/9MC87T7PdTe2WRQ26UcfMr+lHBERAFZTW6+7Ke30Eg5XYUI
SogB4m0RGtSI1GZwpMNLax8oBRjTheiDPf1ltAz/GaEFeSPsoMecwzxj9i2FsKVYRsydfT51c6+n
GsOp96McvUtNSiYjN2By08PoKQCgtrctggYyn7C3otV2woMCLoczt+PfrAnGnmZU1+VmXAKpsqDw
n+Ak7QQnaQZAPfmYm6Qep0thrKcRcTX7iClVv7F65JtmV2H+u24gICrzSrE8Xty2Hh5Gx7jpddI9
Fxy4D7muluuhjNOvnm6QUgJgRehsgORtSkHJkfulMACuRgX0a2FduwupHvYCbCxQyKKpK9tdGoaT
rGebgC2nVNWtE/BbSzFwhye7jhtuNZuP/gfQs1e30R7mxW93x4Yq7iqAMReBK/fgFI5z4OSqpwtx
KRq42A0gBBWa9ndrSZl2X6jGRps9ITt1keGcfMgbIRM7NWK6XdQBAEvCArlZ9TCGphCqy6NXI5sT
VJcyh/dZXIkmHxKqbVMdVIdb/RqIfl/FHiAHmJz1rXCWNQ056MiHE7W2qmufxq+h61iQD8dATqUY
NazftpBU1lUM+NPVP9mTPn2Nf68Rtc+ELfNT7eTRGe7/6NyU1qpyCH1C6vXLJAbHohvBk1RKvoeE
9iSP9tAthE/VgaAm74kyfOpE1AdOayVtXQVbcRk3xg87ULPtB5u4Vfgzhxf8JK4lQqZ9ryUQ3enO
IZma3lRgpJz74gqdYHRJzGr32S61zuHvbL3huwcJ0Sc03Sef+6rCKvpijmjagdKTpRgpikHekVVu
DVO56bqfv9bEm30ZILsZ+/oLUY/abPJXz0tlFNQ7cP1y9qogIX81OvNJzAhzOz6XOZvGXCdaazb8
0OiUXB/91HeP4irp8j8GzzY3otcNhXv0KiDJPNz/cgl/X822Dpgpajgu6hPT6DxwnyzWESt+ul1N
tc4qrZOJE/9f5s3Ov+YGMioUVrCR/SDbFqPuPUhyCQt94cRfiN69G72u/ERc2zF0Ur+2Fz7FVlS/
O21ESids/Uc/tPnNNELpaNZmfPy0TgPp19HvSvhu+BCfFLmy9p2UE3+CdmBRI55zCpCXGM4NrICb
NgR6CRbBLN/CSHLWMWxdC4tAOQnTJFrDO9acmqkhWfexmW3CRZGVdVTa0n62iwlzV7gJW5pr5m6M
HLTa/mVJIx8/3mGer4WkI+okubmGQSFUjLiDBSv5VnRjOU8uThJfANhG+bJJUbPwfNS2fK2G56tH
gUvRgn4BqVZH4vxfmgy9XvReDbi9F2Io7BR4rMVl7iWowBaE1T4Y3SIz11oXgnJzqmYTKJEylRz4
T6JpdAgk0Lp/ED2vgABn9ugmtw6PwBr/8mDXBP5RQd5bKdJqRdrRO5eCJKmoY7btbtavhRHqTP88
CEKkeHISxn/2mefMPtVEuyQGwlDzdjJYPRiEcu0FrpDIVfKXtkKJ7q/OXyOFVEiblOooimGm3z3N
y9YhVA5L8TM4/ypmA8y4/jQw2+6/o9OAPrgE0qefVdHMS80D87R5qdk5Q7CJeG2S8rtej0/U+vcL
m4z7YYzQi1ETyyPXSklRbLlNsazgKvEb9bGfBiHGsJeNAjJb+PaSaRyDCqKDLNPagrRKcLRLNbiK
0SDnP5Im0JiLrkVm/qJ7/SQkJD+Vw7qlPqYCSQdkYZI7tzNt5Tamv08RujglFixcnInyaCUuIRYf
qoWdgeykDLXc1EPaV4tCk3+53sfnqeKqCyYOhoGziugSZaeaqQeEF0nZo0218cWtNeV5IOm51CJL
34OaUp790rJhu/dcFKdzqMJkvVuaU/bVQPJ1b2jFn8Uo2xxXJxuYRg8QWFPuxykPKxrdU/R9UNd/
il4z5WyFb0Dpzt/6TmvO08WVWFfJpHIPS1d87KOuoH6d/ZTC+3DVSwAzwtYqVGvWjutsxyKTLjl1
uuuhblGb67182VeJchhFE1cAnLJJTnAhDB+GpvEMro+Dl7S/roTLB28tCr6kmVzuQO+UB1WGWPK3
2qCQHBTdLMiOpEX8ozDVQpWwSkidmXI6UfD/pU8onEuTyjmpV4EeI1n4YUav5EfDtLzjfQExMq8y
ptBdr36/jKGtSJSPXrw0gvwHqdT8iQxU8SRJ8R/k+tuTPvUU2eh3QCaRspo88kItnrKgWUF9Pt6E
v1KMCBH3lEiJQckwqwe1JnQ/TReTXDdWAByh9X2/gR0n5yQ1qO3X8nzZESpZmJGTHYUzKIJxrw5U
Con7oxAh7webtCTE1VarvTVVqZ0tCXis6FoepMpjTVWO6BaOVS1kPbLOqSfJb7/mtK2inaUEnnG3
cLS3eQ6b2PCmqqj9+XBaBlb8LQGDc82mhhSmcvXVxFj3k3rpbBMDiZ6hkxCh8iO6ohEuvh489aAT
D7NJXFEz2psEZ+Z1yB3aBzeF8vf37e6eKrXmbu+AdZ1egmh6S4dBPfW3nSvVR4OzZw7bgFof1b7c
mZ037GylrqGnxRSrpkbViuiLS2G9zxHTzYokIlDcolr7I/jnps7+ZkImU/MZBdJOaThCiCZuPRfU
1dSvZEm9Gyl3+TU8O36yjdOMxmycX5PFsK7F6lYBl/95aSN27ARtz39ZNqf0ZacN8DfCCxKvIhRn
viiN0/Gk1RHpNL3si2K/QIpsvUJ0Vp6rEMlAq4/TL6k75Gvbo7ycIzZEz6W8sDJZWTkTMh8p6PRo
TMhNcSVsI0B0YMXTiGiy31eiC00aw44RQ8vTTQ/erNvL7JlP8FI3N8VP2puqGO6q61C8mW2mXHjn
Kne3wtRRdAnL7ETpqg12vxdG0YQQQ2xNAB0Tz3VzmxvzKazd7AY60+KoaFDEmVWlA+CeGxahKZ8T
AzQbJaarEHrNXU62+rWpeIeq0EByeFJipv6X6mq3qY/61O1qEKxUCLsnMWra/tducIaLmAoC9pqU
anETY7aebxvdjB/FWCDVCxA48bPiKM5Lh/wwDC+OKT0HMOXdAGxWx8wFkTr1EqgN7leNEyNCoLTV
Xgz0hlfenNJudjBpsR+ZnOeBxpf2sqI3CF7gJnzBsXmbxgOYMvuK1RGRKyLfv8++j/klcAxJU9aS
57kbp/PhIYi97Coa2UAaaqwR0BVdBI1/DVR5BTWNLHub2TmdRpGc6FZ+lEM993uVqFeyq+erzrpr
cgSCfg+IGUZH1C6ULMiYdGljwrS95z7mPlVQjZnIKeVJag9ZLrSCBa3l3J+HES6E8FL0h7oudpVO
8bIfjduM/D8sT157czWVz9t0pUXnEA3AKznlX5bQzbop6sM/SDhMA21el1QwACYlWrx2pZg6/dCB
JxAC2n3n1NZtmBqqclEBLomOxUpg3fzEsG6G4lrbuo+sxWzTFUk5UeF0FCYxVfhCY7OoU9UHo8hq
YlDxvOB+m9k238ZpqThu4aY5Or7V7inMpjg9zsc3ky33KtEb4pFT14aNirJ9/aFvpeop0q2tJ6sj
WJPWO8YgTJeB6OpWtI4br9qJ0aDov4bulKoHnfNS8OkVXnCrQHzPgRDRCpYu/o+08+hyG1bS6C/i
OSSYt8qtVugcvOFxOzDnzF8/l5Bt2X5+M4vxAocoBMlqiQQKVfertWwDliPcyuoUlURRaoF7lFWt
IuJTyV4zPWhPPKmSyyD0WSAPQ2pYy16FbiqLqiKeX1YzG2CnQHDbKPnaWkWO0gI4oJu6sLMtN139
kcMG7uSABL6GFvhtgPgfMAKHpY3U9/mvvgacALRY6JslqLyzfFyRvOuuGnXSb7u5kFeyCJGiurXL
wCthoNOiEG616PS4AbhJNa7qB91totc+btzoqcja5rVQ229aG24cuyzvi14VT6SlEx5Z1awUw0B/
Goj2WPlm721la2iw30e1RCcAg84jyt+3sUeYVDx3rvAh3pECvpeNcnxUfkkcdkPSEhTRu18pEK7n
3koB2H8CLK+aprpK+Kk9yILkK9UMHnqzKx5I5pzwJanALicvTpZOwnY1MwzAqL/6N12+1QPTPAlb
fPNSBMmGXkvOfc6dkuUkdHyiEc/tXMiGIcusG39Inxur/GmaB2SZUxwrK1pe+reWv4+C6dhKRGmD
VKK8uhbNP2xjav5f/a7Doojvf640w8pI/JhYaQ/izmiQMTznlIo6EBCDKORVV3BOspD1v5qJBQ13
QegdpP0ygxzyV7+r7bc+BayODb+Hb5paChYZvPBvr3QdIq/+fjeZgW9oYFm3+K8d5YzXuWU/PVDM
dcldBVI3GgHL3oEqzbc2LjbmzJaWddAmIcHDBDRebf2go2H0W30e2EqjHHMtKseO9kXRK/cEDpqP
XZ19UXKzP8gaLlexYW9mrjq+N48Ih+zCOB8OWetoqOSQqTFakUDfNBNnaZNFl5lALh2Rr2W1UCZi
d8tuusFny/e/rYIXoqFDMtS0Fq3APNsY7tge47h2yVMJ/b0yk1+ZFMc1AULBVPnEoPvBWV6ZgqdN
rrXQkf9sQGUM77Fnvkq7NaURGIq5i5Z8r3sOkuQcae4EwCEGwW1OsVCQJTf0MrHsW40cGHhfEoRJ
btMmyW/tIboPDTPdRr9M0l5aVVAs/r4cyGjHygd9GS3bf+v0azZp++9TFp77c/am8LcEOTlrrXez
Y52EHaAFMg0KckwWodUF3zLCPEki+s5f5k2HjfU6aXmz8jQnOec5JEHgfmI3WqV2tlijrayuLZak
7rscPjTTITAIz95UAalEdm0Pq9+M8lIWuk+AetfoHuFaxGwT2y2mw7V5BHHfLlqPjwnd5M/XhhA8
LEpsaF6qaf7A05bbMThSWSNTwrit8+ld1mTRF8b8pemrtajH/EHa1BAQTDU5/LgxeYhmc1QbrmWb
MZvAn4jtpOjt8mpL08ZZjB3B6teJhvjD09Auv8xKOtieNLloIeeQtsyFLeslQ7SRNhZH4bIUYbOD
M3LOixGJD2SWHjrXGo5wM4/RXCNNvnwYofBvgKZNK1mVBT78bwTKR3gn6ZbUpnv2OPGWg6SpIdt6
C9mgW1aAockTHkYiyTykGYdCnBOi441iCk/NXJN2EVjGLWuHvaw56mQQpSjGcmsjubWQxktRq+Ls
CaTC9BbSnLQFvaqfjDFa1GkVrS1XKU9hYXI6C5p3l9iafuL/7RDwbGvPncUBitoZwdex0JYpMBSS
uTtjnxlh/jkoSVx1oFIBO1KUdTyV9sGAULJ3a9XY2jhF7jryIVcgWNRXMw8/OOGqvtvRFnENf8N9
ptraZM/dta6wlnnpY7Pa1l3krM0PbePuZaulxBDvk5GvOFqj1k4lFvImQeJmpYvKOpA2/w2kQkAC
hYak92y6FlebBaN9l6st+eb0kHZlGIsOlvXPYeRu/n+m+9erStv8Dtl3ibVPpHw1H182c9HOJ6+y
INloFRHwe7iaZA9fjNqmFSp/0LmvtMnxskoi6APx7uaNrF3nJUsmgwWyzUmX2reElc8yy+lT2SUk
i9qfQNm755oTtrHOyl0u1PCU9Q3Zv6Zu3eMNQnnK9YAroUO6QBbD/DSY7WMf8w1Whnpp9pxxssu/
vfBVf0OtysvRTcW6Kg1SZWayqtBNCnk1F7LLNNNZ29lrHU7p90kU45k7GpjrIeg+SFbZl6RVvvrA
jbbkl3e7MvQiZGzUD5Pv2C5zbPA7uZ2/DCQgbV1nGteyWg9Nt0aoKdvKqjf10Uo19ehGVl0xw68Q
urgduVW++JCsSDcCvVWqqnJE/5m45gz8Wqk64nnQsh/Vava3yqobux4osu5Hq6ymd4WxHn31WzdN
LuRXS0V1KDGI9W2ymOjonh2MpaFYwn9mlSqdepQ1WaRBOoMsxLeo17N0Pdg3wsLRj9tAJx1G1S9X
82KdxJiy5xCIRDPZYCDlcGnlp2aQojT3TipTrAvRw5791eyWpl6s5IyXacmsXYyZp6wbpGKWXdLl
ezNO0QlELnY1EX/+oZpAGIT7SZl6cz1pQbhvKyd71GP9AxHPdFv4PnE6rZ8fZeF4Q3PonbOsjHVZ
tqtro6742tKskFga2rLfATR88bKSZEK3EgtX2MqpmeU8OA3wz1kCbcnU9N/sRZn5xqJ3gE+GTYvf
gG5yFATa7mbqULrk+CJ6bwWMSst0Pje9z4MuLuDEd+RltH3TwYzI3c9ggj5rRVc9GvoY71kqaWsQ
z/3nmOVxorufDTx1nNQWKrGwQnswJuebHMc+gMc3aSf3AxmPnEe0Bs/d0LwgydTh0dAs7RMZpWh3
EiJyI7eOskjZCgV2wWNq3k3KIixJ+1SbEoHwzHYgDReTfSxcayU3oU40y7Vl/lLzGvVcx5F6zmvv
vQp97UbWZCEbo9hb9OTGHa92XQjj0Bb6VCJVqdbuizXp09HywnHRqYgKTkDm1q4YnK2spor5jKrz
EjVWNDFmbI2hRQGfmggO8iqegrReyEvfd+J6cW1SnYZNS6URGc6Q3zr+uET2b2E0lgvNcRoO0Vz4
eGGyVaX3b3ZutVvZgPqWh/RJmL9aRkbGYVEFNX/rnugheRnM2J1oFrWYHziHSzGTfC71S6eWIzcN
rS+AWHPMtIyKruG5aWw/AxuNUbjUCq5i9FwnsWtm7Z6acHme6pG+a1IhntXO+9EK+i7ajz3KcKwT
nAW5dP7HZMfbKjKM7xD2b+qoxckHpIHto3dj1XZ+Jx35iSinhepnwa2s+loQrEsVNJkT28/1MKGP
FE+fLM8pNkkz4Hx07epttuelGD+RMguWla8wxzvLkgipfa4O4ZvhxMCM3fqpHaFApmH3TZqdtA+2
hT4szHRnsUfbQ+6G1DxfGX9WR2XoZ/lCmi+Xl+4B4VZGyYPzOuaveS69NeQFssV1Tt+1723yILZV
ZvcHxc97BO+RsjJ77dyiZW4g5otNtsbq0B9kkVfZkzL49jauI8s7ShtoEGJoRFEt5AiCTELc0/Os
ZTbFO43znwLxV7S+yUkqkn4T/0rm4g9oTwvZaobRe16r7W5qNEFWwzwiDBpOggorJEvvV0eZBQbS
xzqYzWe2sXEM2rJjQVOwCKkaDjG2ShVbmwKeGbRroakr32++FwWufCUp0Qkk74XMip9i7/xfkX1v
+x8NUgD+YpsJGX81OJlN8ut1GtlbqsRfhOP/nP9f01xtF/n4XyMyE7IKv13eTTi/m3CWh5a9r+/V
DMSDb2T6QlPqcoWPIb9DYSy7s+cr4gtIYLLO0iKLKUBFruot+7eubtKM7Id2lyG/ZhjKMeU25rVr
OVJObThqdxrxZUmTkXYBihemgRs5DKLNFJm+u9B4rh4Lp19rsirHpUWSc5ypGhvVJ22cNL+uPYRE
hF7fmXx18n1tbvhTt702uE3b3dY4HS9vw1BnETBlhZCzfZ/idmpdHKXCLJ37pHaNI3Eve9mmzqa8
twF16COro7kqG5qi7deV5rorEbEOX7KD8xY17bMatH3pwx/1bAHvOchZuCu096jZXNuJ/WtuoLoc
bSfeOWFrnhozT3i+phyBarVKiA5kg1M0GeZJXjl+pd/4TfN46SeH+H3yNfOyaZfyT8fxzQibn8Su
qfVwYc2zyn7Xqea40NEu8v3lJTVYGSFZWat+Pm3su9YnBa8odrKK1jlCwCapSLLqpKA+qvYRwQDn
Fn0J+1L8VZUN0ta5UbgpxiCCPEjsnx71yQJ9m+oejbnqPow48zIKQcZXP1Z8zBTkmfxuk515Cjar
pIfWIauynxzbRKw9DBzMl7F/zVfXQbMtanKxNVTPb428+1G4rX3bs2ggBR7SEslUPxtmyfISIQRw
nGZU59UGdjnMCTCDpVb6KznDb5dyWtlbtngQRPihIY00qYhHIb6JJGaRognfRO6BlGmcbL2JWnrR
p+rqUicL1Tlceo2uD8HCCj5+azHloHweD/Wc7Td5gizDE9YrRuUptxNZhayvKMy4UJBh5tQPoI/Q
9vFQhIeQPFfo8/o+SpONj49zF9mkVU1Fae45s7V2vtE/KHpPljVU5IU+dc2GDdT4KcaLQP7p+CZ8
mAh8Q5pNlXQXe2ZV08Xep+I3u+w/EU5y6W8krXJEVREkywA+qS/LUzWr6yYx2+OmGMP9NGvv9jbS
AhoCept6FtvV2bjs+EUFK9nqg2Y9eFbMA2oeW2ajdacq4a6d+yJ94Owd33sBYTrd11anL+oKag8s
uAXEbv2zrrXIY/hdCM7cIMVV1GKRRG586sIieURx6VxCE38nzCrbWH6tAFhzi3eXTGb8RwXJfmi0
c+CPamJ6JEWzOoKuRkCoRASod6qLybcCAEWc5FdHrVLwpaWEZ8vOso9skFVZFDZ57J6PIo8fzMyX
a0d5pcxI57z/cp1emuUkV1sfhJ9a+z0Z8mlT6bWvbcrJImlRYbu2Qoi0XHIfrVlGzU1mFJeHodW5
i6dulGxwIKWL/xhFLFW01119dZlEznfpZMTdq6bo1S7So/B0LaycKOp+XF4t4JHCExxLtBKm0HzC
JenfSNu1i7yqC2daepqmrK4N2ugwDK+pvzW7lLzD+cUuRnmZV0R2QG9a6Ynx+7vQbVxxbdF+dqq4
3/ve2O1d1f5RSJusyoZr9bcuUakki9/qv6ZRJs9YeshqLWXrdfB/ncueX1hpimCHZvMNaI9pGw52
sKhmhFYD2R8UgFOsCsXVb7PABb0lUVsx0KhjzPnOcjRDnL1eNaqoXDJGzfmjjJO4lV3AD4SQlRBg
8v3C3A2JbbN6rJT3vtduyJyDxq0GA4dfM7t8tpdT+U2PIXWEUSBORWPs66Dd9Eq3j2oz/whSp+Yp
qSvPYWSUq6FW+jtLNcOtDVvj1kF6YtkmY4G0nQB+3zSf09qOnvVCse9yEokzcG/PHucxT7m/l02y
AP1ASLNaoxtIb9YV93VtLNDc/VKiFfwUI26LcoWylDUTMaMne+BH5sTtamStvbL1haWE8aMftN1j
PKTRykm9ZpukVveo5nl05A74IhtlMfjeJ4fV4kHWwHHY29ogdzNScQstmcyZJ3Pt4MdkU520WxzB
x7FtOPCbctYwM8Sng5BNzMlchXyythuxLRNoQGGo9DyEfyrxSGEcLakBO5vEl14byrr4jMyLDWIZ
L4CSBpwyDfGdjLQiyvBcNml8J4Ow5rZ6rsk2P4rOtZqoi7Fh1WGbTcFxYawuiNUvHuzcyB9YS5Ms
kU3ZVlZlg56TJxxF9kmaarOrDqKxny7950G+Msul+mx6krGLkmVvNB+R67e3sgsnGc65mazldYCm
NkuVm+Sh1oxFbLMIjouwM0EFJ96NmyrnqPIVNksEfp6QLOtOaV9z/q8mJK14oDy3uk3OAhpF1dbz
NJ0P0auXpRlwRDY/TBMRwzaOkP2Za7KQjfnc49rtf7eNHSp8Q01yb6ysc8uBTsie2gE3sh6j1Lkd
hqA8o1FSLlFpTb/83z1S5hj+nKPVSjRJ9NzflXHSPNaj8ubxHg/5XKuyNthN/aAtFcWoH/V8aB7j
5E0YSfwgLSYaIygZmv1GtoWja5+MAU6SXzf3SSQIay6NE3tTlLnTrvvoeWQHphK9Nbarb2pXD2/y
WLVOLTcDq3e824rHXEW6LpfD5CprpyAAEtV3BxzmhNjS1IjnEfTSpSo6Szy3nWf/Vr22ys7/Gpvh
+9vBvE0n0Rxk4aqQD3jo5qAcf9rkldpCvMAV7HEKks0BnmOKrK4KWXJ1MbZzNGnU2rvU0qf9VEDH
llD2FgUknkn2U6dNym7sWkL1MxG+q6W+BPoZfBA4SThY6DwLO0IisSAGJ+4Au+rhyewVcYohyJDc
xM/kkPrF+tJoRY19Y/nqa0BKA0c93ktec4twranddgjYrHJ30p/KwKhvOf7oFrIqgIPfhXWMSE+l
tEtdf9VE0T7KtgrAQqyUwUnWtGIsls5pCrmV38HAcW7HWImXBAAgLzJa47ErJ32J3FLwYev2hpWS
+do1BVQRASHLGpXgpZgFweYOcmQ8C5NUA0QnOZKldfgxleYmG23zte/7YtvF68AH/T0RMVx9DUt0
DsdGU16srv+ozCo+y5oqXuq2UZ8JqWvvOVw7JkmO8nfrcZIpEn8pqyLr0y2hwNaaOL23lPz4m7Ky
sokoe2XaFURdiwTXkDoXZjDAnPp1NaSQMtgM9BvZIAutSKxLPxvgxy3QsOV1fFJziIL8UVtDgPCC
jZ2hojU4LTvjaoxPbqsK7piJ9gCpuV/GRe3woU/+orYrAxyXPiwLx89vrbYsnctl6hX5reaYuKDt
AiKj8qXVoXPjcMuRGhoIAx95SuV6jyxO2/SPwps1w1Mj+pJ43hLXY/s9jbo7AxjV+zTygzH0srhr
3LjYdb2Fj1BLxUmPSnUVaBzYw+z+LAeNzk0BheibbfbpIlCz6jnrEFqvbK9bVD4K4JwPdhBF+c3V
o1Htmthqn/BJzFpjxLbL1ioPfA55jC+y0c5995EPRjbJArnzF/S73aOs6VbtLHWnJ+Jsnhp08T/n
ko2lMjl/zhUieGLomns05sFyrkg8+UlqrKTbrTPbBHWjsPnhr/ut3g2Ks0xbiEP1vLZuBOyPCR7M
DlaE+ZRokb0puyxeN/Nau4sq0LcKd+BurqqDPp3wWnPuS03RCvE4xPdyoJzMNosbFDx6nnm0IxBU
kq2VurdyLlUf/v1K/nPhhzx6dN+7FL5oTEJHgzjctF3dLmSL25U/mmX10kdNa+2GOI+b6+CoYGfh
ww9aaKPObbQixu1WWGibEcbKWWDC/XU2eTP2XA20MUSWictL7zQkuFbRov0EIk91tHdTDQgzblpv
0/v5+EmfYE/9NLclpF1pVu1/mv/oLSfJZp/eH72lOYiir24O23hQnW7HzsncxtDon4zR/9JZ1fgF
SMiDAoDoxRCRSXKVqZK5WbH9aadpIXuAWdz0nUs2pxcUBLS3r3qkDUudE/gjq0nIq6rS5EdZb4kb
72culNt/YWmNbFdufM/84oSujPPeiwq1oxKvto0/dVvB2dnbdascus4V6ynv6yfA5j1cuXr4klf6
fOMxvuMY2kIdXrSZOz11BLbAJ1GJ8Zo/NbMi3OMfdjTUjo1RqE++Awu2N80f/UOEoq79r/a5fzf3
92z6y/nlB/pn/+vr+szzV3/5fv7s/4/55fuv5vdvj/l64ADlSXfNb4He9l9aKNBTnKAP4yzIpAsB
/pvZDpeB+IJ++tchMuw9kNuOBadp7qAHRRvP8cZP8NpAsVXKqy1gHpezHfHi8RNEnqXxy56RaHex
z/0nx+h2eE+aRYrgym1txFW1SFLFui173UbAoxMr2SIL2XCtyquq1hnyV3Metfs2GIbd1T5qvYmn
LFAfkXWGy5TG4r3o6meHU9Xv8HZTxYY31k79bkCjZjmAYdkkhVuB9qNAT6s6yKq8koXSc1zuG00N
CYVHkkKKVjE1R1nEhdscw7mQVc8czCWIl2Z1tVVGix9b1n1lija64U8LOU4OkQ1jAVWWnM4KvL+t
vneTjtRb5T/njhkeut7WLvYxAnEyJBZymiqKJOwNjFPXg3+Jk3Rf2i0q6gnRXFs3Q7gbdrtywNFL
3pxNKvKkz/y7bHocQrY3bs52yx4fUQeZHh20C0gp7RBfnG2k3YwIu7LgCC3S/CxxR3Lb+NgMLghc
wjIgH7tVufQHh4yCRJxkqxXOeVZEia01PZgeW0Bc826YxWSz1FXdfYuC8VWDS/g9ie9sSIb+wrKI
j5jmPEGw+us2Yd0icsIOOrX9JMhw67cozwUnEFDzFlPvkfKFxDXsVDsgMkAD7KaWxV7WBlwjZ3lV
nuuuHC7XCs/YlSkSPrOBQCBy+MkaSn1Sz0syE49VVgz5tupGlswA9ZYcTg5Hk7StDBYUpB+9+/Dq
fDkUowHvtlDWvpqG+1jrp4fajEDOApbbDarprp0mqDfOgGKspvjDSxPPwMcmC25E1A4voxNpCzaA
GToMtE5lzBMFATwjDQdUSkqeGL8KRCB/VNkfRXvFLeHRwwI6kQbVPdd2u2QtwqlJpHHbiH00ceYq
efZA77psFQ06/yXdnumaObHEuODXVlGLt0KZNcTr2D1z4FbdGkSXoA2ldORLBsGGyZtF2ZAdkTmO
uJcFi/uzrmqgDH3YZRc72AFDKe5qIrfv84TElFBMYLd/DjHCssdvGLxdTROQzp2q49C+TsM5KcI2
PBkvQ2vAlMtkarOV5iGEXBGMc4wnob+C4i99tXnNTeGfHGCeC2lWY4GChmG9aVAtOe93NkiwEzcV
41BcKWIOV1azmyquXGXVRhV7pDwzNlOnpWcn9rNLkSJ1gjA0CGyLUJRTTmTlVtXRYTPrdjynfmeR
faPZn0A0bwrDz7/lffOWV9rwYthqv1ZEVB9QeOsPeZOXq160zVNXpt6KI/JwV2vh9IJ/gTAavyL5
otfGl8BpPynEmpAmSE31TdY3af9oZI3xpBI7xZ93eslQ5rkLJvdBdirnrww5D9rCDiEti6zdKuoQ
b0oDfh+5L8Oz3rkHhefuZ8uBg6kPBOeEIaqTpGTCpRv65nM5kkKX24lzP0AWu+014gBGIrU/lzjf
dNcuXiHvJzvf9sNt3ZjN+3xkJDug0gsDd8y6fdUJ8SjC8qXF77r18QXsqhn82ria9jRHHG3iyg73
iP6SBAnMaonYl/gYlO+lUMavBJRy9yNf/CFw7XCnF6G+c2pPvW982N6Ax6avxA8B0FK+VL6TEHdT
izvfRra67mwkZwl1yPI6unVngrQsvHFSD8T+pJtxDq242i5XDpBpp+ELdWkx546Bxkds6wZG+9c8
fDYWQqjIq5VFNuz9yca1+PelrMtCGMawV0kj+c9OaqOoHDv7/bA3o5JZCGAMiBEClaASZKaHWnfy
q9C8L6qhu4vcz5GhI6uepEF28EfvQbbZbmPeB0Wn7qqMmNSelIJoGZuBse5yS+MMa677UGaX3Jpz
sG90dw0Yj4WzTUsof2MhtN1UcSRNMrvNOljjxKeeiP9GwLJr7+o6JOxf7U+yBvC2vSssBw9zFou1
tMli5imgVaCdEDJhKmlrPPGWakqzv/Qw30Tq7/FQTLBEO3K3cmIt0I6Z4x9LYd9zeh+dE9VFZCZw
7lO9tO+z1Gz2aGqHC1n17UGcUVPEhdc50+da6/eDINJFceNp1yiGsWHRob4TgAj+VLmpB+Uez1N3
P9hlvHdM4S58z/9uFPG85Js1rM1Hq2Rt0nButhggKD+LOEpWtVfWvH6CEABRgke7ZsFi26Ssq2nl
3LaBWnNim3dnb5YrABE7PrYtUYKjoaRvvo9ss20DqrMs6ALked8XXh1/oOLnL7rUQNijB6kWO7VA
DCIiNMPu0idwsWhhtZF93+L4W48D4YekjWubpqzJxiDwYGdlQr/tWPTe+B0fo6PO9wjVanbG1MdH
0r+5FVlDfEZqkcciu4D7cRYzKf1iekTeTMU9giDbYDsm7JVBe0M/ISbjkB+1Dci2Cezyq6GON0U2
Q/g9k4zhdkLiIA3GhdVp9vNkIY8bthWbar8iQ1rEK7f2qzcikFCG0HPgw7pdvRXJgr2Q/zaqVn4A
JZIsZa/EJudbTxxkR+ZBIF9WTpKBRRV1dzJrr+I3bVVIoZbKixO4JEW6eCdy0T2avrJUx0Ngnrqk
CNGsGbK9QELpi15kX03VjN5VjfDFMHLQldUszl2TZCJQ1gJ1kfrVScr1CKD9tuWUhb5Q+7o7O3Ma
mcyklRm3xGJ24PC7B2dOx5WmPvahsySd2LtOUjxO5C7uEZnuFmUVd7uBmLgN8kjqOW7CEH6FdpI1
ImUJTJkLyIXNNoZPzBPSN6J1qfdioRSp9QCORSzGwfI+dW15RgXC8Rc8aq0ZaMurHsMsJnOkzMJN
puc8KXs9VgiOStB0FZFNYkZjH3FT6dPKJ+GKdWJ7uFTLzhObxgTI5HAszZ8hijZOrKnqXo1rdLbA
jC4S4ZVHWaTz4U3FJz9cjHG2g15jHGSjmhrQR/CRrUsTMY/EISqkMfzolOjpxlJA34/EgfEzzo27
qHP1uyDvyhMJhlBdf5rq+aqBMOkNo317tQ+xYiytuis2Whj7cKIR7NxdpuOOSOzOaF6mkhMjOdoe
6qr/rtUTbP0hyL+lp7p3mm9KbLYLwynHR6eaXP6nRr9nZ+uu+ib/YAVgoaLBEXKnZgEnYaTYyeq1
4VLl8Cp26+z4l30wWnUVwdVeyW7XIs9xYRjZnbQYTlo4q2HU2qUw3Gw9eHtV+N2DLAKHj9YTnXoj
q5DKNYi/kHiGuntQ+BY+gLnMtr7joC4/j5I2aJpkr2uRu5f9+obEl3jyNpcBc7dcBNmmnrxxJUf1
ldE9VJX6giRpfpCmwUFrtqujkxxE7F6O2kiwKzihOGk9jrhRQ7lSr3qcsWD5uXuKd8VP/Y1h6f4e
t7L2oE3gXWWPwa4/8G6pj7XqVDeVWfcbr0ErWM2jmzovTB2RF+GdyoZ8/9Y1D1BJQLiiJbAyjRlS
hTThCgxsdYPf0nmzeLiEhW28BKEWHXpi0JaFZzlvelBzK1SriF12br6YHvInqRMsm5yIeU1z4ps6
1bUD8WnhNoqi/pw3TbGGNqo+4K23lkZdRy9lGWrwZVK49Nb4SUEQ4kvdRTdFrOs825xxG3qTR14J
RRtwc3azUbC7wRtveYD1k/HdMxNn2UzudFvGnf0cJtY6KCbs8Fe22gQ31cz04T0TeKU7sK4enghU
yHWOQObhY05YWFAMxbktpureC/rPcnjhCGuVmmDZBafXcZgecTbrN65LqHlbDN1Jt+1sHaC2+2SW
mkkKaxZ+ri3Uo+WWp+pvwq63vgM5eDatOH8P87xcqrUmHrJh9Ddyxp6tx2VGG27rSUl7xKcGK38q
h8EktF8LP5tBdxSxYBPFjBlRFV81TrzGL7P2jC4C590Kdf4evaUf9DQwHoOeMIw+sd97nVAWBfrA
jQFF+lH1E3aRAAqmQs0Q9MouUXR+ZrS33DnapYyiI6q1XY7Zh+eUIQJUnrOstErsfJdq3yXAkvoe
1WT8NcRQN8Y2VJAIl61DzA4tICR7KVv1kqR2m9RCtP3MW8UVzgpmsf+RBGse/tpH2WoNol2pejDD
OjmPipHNqWrD0xxhVuTipqqt8Zm9frH3RRSsZWDZn/ZwtstAtD/tBeuFf9llf2UoKk4kU3OnJpG/
SV0tQIJej56DTle2bQz/wPai+LkXSrG3BOKXsjXXEoV9x8gTaW51XYGa+pAcJ20+xGnqDxnuYShd
su97MAXX6A9p47yT4/hf0R/KYCR7aZMBIrKhNjkXqAkOtXVAxy4KbUdn0jlGViLxXjrc2WthIXlS
vDcoXr9UM0AfJyCEs7lr8s2MN21OVKP0FBhja5zklZivAPqfB2VK9tJ0teeZ1Wz7X6NkAwfiP4Z6
jfnbKBFMX6upNnZC06Jzm8b2KifdZ2UWUNalTRY+qQ07UbioWpHEc66rrmWBS+4feV7Gspvijv/h
ryGog23dsnVuL/3kXJ5H0mQzJ678ZlRUz1rZE/EOrVmHyqoz8mpXAbpdJG4dILg5v0LMK8i55TyX
0fMrGEVnr1JPw++kt+69NWlk2mlD9dXVvxV5NHyYRaYv+RjSM0fL5j5AIGwjkNs9B1psopFW22sl
ddlZal32Yqkd2TmlaHfDXM3MCvRy7FR72QrMoSOUKegPoxpmL2abfnKj3jqR0529GBFbeX5V+ybg
a6MmvGo9qcU7MXzgjQIjOkWKmz6SOXSWdtPJcyI0SBqeUFR6t/tiNbpW9oLsu3Fb9OGP4V4KYiyE
on7SreSfw32CWt6tKb8MB8Ju3Pq2K5Z2qhONoYfeMnbx9sT6yF7AaaPXun1zgRo9N1Wt3PkJB+mp
E722euDscfE0aNoU8evArnWj2jXRUvxNFq5i1VsxeijM6VVwGhrU2Qf40Lt6RCJJ8cdu1QSF+TKF
1vciQZ2iTO5JTWaJPSdhkK+xiKz85OjGcJBKu1KPdzbxfUeOw/wp0fvLVJVoFvZp5BHCWrU3VVI+
RNCp1S05Ac1vVbRj2hukoh7KVs1PQfw/nJ3XktvItqZf5cS+HsTAJcyJ2XNBzyKLZHlzg5Baanjv
8fTzIandJVWfUEdMX6DTASwRRCJzrd9UMAw9N10ZpokC4nxI0/Y9QS5lP3YlxoFjE6VnDcXxZWTb
7UZW5Th17khHnSRiZWTXC1RDtXKNBBReZ4yPg0cUITLqVxwISzLko1iBRpoDCghuo8md3A681J5F
kyxiETevpmGpN97gKEt5lu/r7TIV2ETLXvV1RN7vlUBLeEwTnNTgeDes3qN0NdZecVOHqrUirBls
uoQ3OBoDnQWPkR2YbV6LOULdNYDcI/ghoiQd2f84qNO9McvkrFh7O4umr3i/o1G2JPoYPTlNDDIL
r9TvaQ1Sz7O+RcAQCBvb04ORYUM7DKZ/MAV8NqQiwrViw7kXVY5f0US4mWw6+ojia88sTGrQR9oS
24Tt4BX2Hu62dapDt1y5Y6K/Vro4yw8yw2AXw4XEGo4XaaFOQA1yLzrLklWX3xQlsEkE/tJeVo2L
gT3u4imhz92gsOHsVNEdO6vuj7LUZtGPkt0L5aCGQMUZ8NH8aSju6P21t+1mXRWrIDAZkzaL2yDd
uVhZXdNmPTfottSjV9lZzHCRPFyMiZM8yuSXrZhfWCplt7IL/4BspeNvsZWdLEGS67XK0FVu0oF0
chDr/gUTO7HCqAloUwibXbZ5c4m4+1pRddLFuBRe20tPr3cd2duFHPFxQhIiLeXaQwlK8z8XCVP+
FCdE5Gf+GNkuz4o7x1y5MXbksuOnq/OB5jmM1OKOrUT7VGfObTh2IEHmmqOlT4oauidZs+v8m5fO
mhxj2j3ZOLrjNVlMRzFXC/DMi9J0eqATnKkiWrPUfbe7aeupe4q7YFym+OTt5blEvLGWjMxpJ88d
VCbssQ/M7fVv0FAY8TpcE+S5DkmuTWuoyUb29rEngD7O/nolFpxVamGh2PXFs2dFu0nV7XfLVKxV
AvgB8lBQPMIfvFzbUeVYxeznj+qQNfeOqX+R7fI64Vijzuk208XK4F53zeS8D62pMds21TkIY/dk
6cIiDKGhIdikw6oesJUsnaC/wMLsL8pMz694TU6qC+Tsr3ahi2BF4lKwQmOE7PCFhllFhgLL3OQX
quIi7DqeM8xKDrItNeNowYwpVuW+iQB/a6zi16Wrj/uYxOZjn093TdXjE9QQCxztunu0bMiIOAQc
+7l2bQpQM6nQnJW1CL4aXuZJf5DV0YuytZ8E48aLwSA6bWttMsncUQOvXRRzEfP4jVl1wbyEoa2d
2T0auN5i1UQBIJwZh6tN8TZ1p5ussJW3hilVpKzI2VrvEBnl1wUi8q1J3R0mavkTL4n6gELs7LBL
OxpBf4y43qjag+izPFiNl6AstUPIMvtgwJNxWiLkOpP2QvRDdZ8pmbsLxmjYDlEyPqb68Aehf+uP
yGIeQS/hJS/MZOOAvLghmB5ekMBFTsaKrT+c7N5Sh/Zro2Pxa3tWcnI1QAF1DepVsVPzgDZCvfBY
9zDNUZUHL+7NwxyYAe4/N/5UdGWr0Zbphvwwmo9zfyO0eOnOW02W90sMCbwj8WvTWfW2Gq5CRbFX
bdrYJxy8W/Y8EU9LUJS7zjBs8DV0+KIGMNqJAZIik/VONpLRcq7dIgggm7hWtxhQ6lq1GnonqmFN
93jniu1sLIWF19ikzMbDd8xdKmwaouned9lwIrJykjV5AtlDdTXMW1VVKdqUhW27LJO6usghHu+w
/ZRr1sJADfhezAdfR3zDz2J3L6tG5yenQN3BeL5AuSesXz0L1Bf8BcT5e5U/+S3w4xi7pDB/UOGu
rNUUi4ECVZa97U3Bnt2Sf0rcED8kYi8PgV8qCx785r0rkx9X1MmB/OeKNbpZW3fK1DVWofrO1GI0
LarKe0WI+XtlGdUlgEmA3aP7LJtHQyW8kk7u1plHFbaxFXqoPbLbnjB91wX3mvYOfdzVAJb7Bmeq
+jVLV/L/YXLsB8tgywudzs4LuNjJ8HMVd0tlQRLKWqbjhNFSb1bHSIFwuhnnYjdbAclDrZU23iGM
KRBAaRay8WOMgXLvVhSpugwzwo7SGVjTx13WkKiKeCYXAozm02gnOnmgCR6wn/vrvmqc58aaf0H5
C8Zi7snvwz+vNUCbu5rV3iow2/xlLNOGqdXL9r6nhCvH87qNUoK71l2cutKON5XXd1t+svlrhuhJ
OwduTSgwq7iIsf9EiPZO+Ha8wNps+tKCJOUNliZ3ehwnpE992Ip/STXKkhRcvKoyXnvYaLPK9TYf
47qoT5ehlRrLDG++vs36yzgfktIhju4X39sUDRBZk+2GH8IiLUfWougvX4e5SVWeC/EqR300NyML
HKHn6e6joywIYEU2AEZ5Nfl5tdpp4F2NLP5S9P7aZGo4JfWAz1U7hvcZWJ6lboFCHSsADH2Ql++a
1jxjehl+zwyyoXrLrOtq26zVCraApn+jOzWmUor4boyB8eqWY0AEJx0e9T4eVllRmpcOCZiNXkf1
bavDKNF7cyZ09t3qAy/fBUO7dAoXih4JMzIsfVDfyu4aPijOMP33mg3itiQcjBRPHmMTl99NrYWP
jgaMK1MKYu+xjvkbRpPc7bC5acHjvcLMk8Mj4iz7uKuDZVX3+Y5ZCtnFOjJXwTzhykPTREVwrcei
yqqFUcMk/9d//e//+3/+GP7b/55fCKX4efZfWZte8jBr6n//y3L+9V/FtXn/7d//Mm2N1Sb5YddQ
Xd0WmqnS/8eX+xDQ4b//pf0vh5Vx7+Fo+zXRWN0MGfOTPAgHaUVdqfd+Xg23ijDMfqXl2nCr5dGp
drNm/zFWtquF/sQPldi943FfRKlCPBvsRzxRkh0J5GQlq60m9EOF+Q5fOb0gE7yz4UVHWetrz36E
9g7e6NprsLJE8vIsO3J9gFpV5uiaOQh1mV2ybhujePWd0Nk7U9KsZBWtwWxZOWl0HMyieG1XIKrT
19ggGZRMWrKUg9S461YuodC9mYVPmZOdpmaoLprpFTvXz7uFZuTQx2VjVjrQ1QLvKGuEVKtLpSnj
OqvdeOWUaXXJ7e7L7++L/N4/3xcHmU/HMTXdsW391/syFqihEJptvjYo54Cpy++KserueiV/kqbw
RgamKJuEtZEW81GnPstR7CYSNtPsCHwt+17MnBl5EJ3W4ukTfweaV91xy2mP4vbmr1FijpT81aT6
lokqr9ouCz8anhN0KyaPdIGsgQ2GjBI+B03S3meTA5mXMb7i1adImERFLr//Miz7bz9SW3N03TUc
TdccQ51/xD/9SHVAj1PHVvHrVNXNRjPbdGOyNtwTxkyeoj4/O2akfsmclARLK0Li2UF0DtxEWciO
wjGf0Nb1HqAbRzdd6o7reCix2auaB8xHsayckuC+a6Jkf60Gc+pA5g9UArLbVokwngmSFg7mXz0y
xzCi5x73WJV9ZBxkSVcM+/bjXHnWx0V/Gsz58nPliI92bwDOinQgv3egHIciG/2DDdM8v9YDAxtL
vq2t7LXmIR/jEMgLrme48oyP7iRKM2uJ6bz/D7OIrs/TxK8/V9ewNUPo9rx5dgzr1ztUq1qNnjnk
7k4Jy02fqi7uQej/OC6ESsIM7EuxRjtFXtUdi8aFpN/lzatd6+HBSLrsLhRRdqcluH8mvWvuZdv1
0MH88IMCQ9J5nGxD3DYldtG1W1ltRyu76wvdIYiaNJtRfrjnFSR187JbQwnxkMGAphybRtYshkpB
l9mIKZYg6gmROvUytrXi6CYFPJifig2Cw7to8i6eWoN2jzK+8T4RO55N6zgNZbwdeiM851Gir4GN
9ncRT8QKI8b40e8IUbFL956VoodiNkzKWxIEXxUV8LmiO0f0pqdHuFj3lak1uwlgFGHONr7oxDov
sgRX5hsXQJnxr6a8QeQwatJn050G53pCUfowM1NwoR/nNx20Qo8wXKjwNOaz4Ntk5WX8hbAKxGQb
kSVfLe2lKXp8fnUB7XcuxfaEVLss1lPoXhtlFaC5edP8KWJyv/4SrHY8hwOTtdsEQJjlwY93pjMq
e5KbMQrWSm0sNSfAAgAS/REJfO+YKE13IN4MAZ6abLf8ijX0T0VAzWvU2KebjzG5y6JtJeuWbn2N
TL/eenmzD9UieArUtlgJYu/HfDKdk0t+eGnMwe42nQ0lE/HKKybfkD009xhykx/1WvKVlTVeYfoS
mT94PhZ9DlTOGcg/di5x1hq4kewEfBud+wq+v/CmYmlW6bgY1Qj7q3mw0bikWbPwHYx3c5zcXj2B
lvxxyDIMaNjr2lv2qZO+qLtUPUUasDxk2zdynKV9V8cmONtN7NyOGdbsg2cF724P6yMeBduNrhYX
e0DHzc2N8L3qcohHnpOAjzGVB9JMJ7PzvCdiMt3CjW7IEY0nxatUf93hHUlaExiZWxZnQ4E3gCQt
1tnpVB5kWwaWE61LrTgTqXjqC7QjKnag/potHoEdsJ27EZFif10IFm1KBi5CnidPkSU3iCDSJPxr
Pq41OQjCJzws6yRI+GIjsGVrc/KClc1yea01Om9uVONPsBzyg/Aq61zbunUeI9B0v39zmMbneckw
dFUzXU01TA0Gt/nrvDRUXtr4vS2+DJ63NmYfBW0+EHlr2fZTEojbeWDT/tNYOkOwqkiP/9QmR7eg
ww5xrpiojcxny7osBQOy8uqUknyaDKQFm3ZD9DthC2nFpypg2pOHbsgi/DJkGVkFVUWIh1Gy7lcu
rCK/O8hzZPt1CBCiJ/SsfBR1ak1d5CKDz2ZgdP3770kuJ36Zvw3LNlxHWI6r6aYjl4k/vWFFGeFu
rFjFF8WMsqVNVGiblwXeogCZ3jqBgh26ds+547QH4snoF8ztToRSolqI6ZxMinfxhfmtL6wRn1r2
Lywn6huhD+pLVBYL2R54RrgjGlpsZFXLsAgFwfFI1M44msFQXS9bagUL8kZNT5MI0k2iaz3GC0m4
0R3fYe6N7ZceeaN4BsV+ak/9pVm0+bs/xs66xxhon6C7+BKq+RVgHKFVem3Hzbx9SYgnS6Dvp/EZ
7RIw7IZKhI7DIayc/GHOS66KLDQ3sqqMTX6GlbqLiXcVCC/rMLyDLt9HbV48YJBNhqWpv4+joq1/
f7ecv62HeNfaJMIE90vopDF+/VVXZW04ZDGDL13Q4gSt5S+TVXt3UVrapz6v+kUj2v5taAPwA75r
wVZ2tCc0cjZYYvdvohuSrdPq4VaYabOuA5AuBviSgzYfHDJrB1mVJdkWCJ1cjW3fRHqcXVjvIOmi
8tiUeCFfEAvELnZgculLtTh62tgfC8wynppRnIMqms6IEuVPri6+k+9obmUtmIOUTRHUB1lN27Bf
Vq7d76v5zNJnq+ZPhr2VvSG48bWRVvXGd/X0JpghZ2Ag22M384msWTu+XTZ1Xx9B7QG1lC2y72NU
2evIiDvsFrIapak26r8x6Vtzfi/VLfJjxDbveY8VuziqCaYkKiGMWGWoEXfz0Lrxd7YHObN2R/vW
RsptWggzt2/zyjxVuRj35dwhe2W71lj2P9x4eWN/fkx1YpRCU21DNdmsaZ8Xwj1S1F3v+sb7qPvV
KrcKELVC6a+HmB88aiTuc15F1oYtRXRrlY51l04I79oILMoaefDkLDoTOChb4NlUqlvnnhkushpc
zdgjZSYPaEVlJ8dm7vcbU2Exiue4g+oUoZbh1LEk3v/+R/23qVoXhsrP2VBhwhqGoX1aQsamKB1D
i7R3W/NeakjNtw2zzE+HoUedD76jxkJushcp4tK3oEb6lZl57qVM9XwTs73HSAkNUpHl3k3phNaN
CoRm1yXTdOt1Q7UpsGa+QD/rF70xNoci1IjFm0W9A3QNSiiZ1o6XensT/N6NLBVq1F1L2V+l/6n3
o+1jHIm1+B9eaX97+HXhWrqjmY4h3Hnz/umVxgJuYs8+Vu9Rmn7PsjPhee92iCLrFM5YHonPEXoa
r1A8EquPNlmKW0c/ahhsXU8o0ahZyGI0zSBioxw38gJysOxAyWaOfniHkaT1+APq3aEwUAZjgNaK
099e4d+yqA71LNU0JuueGCi4AwijOoAeuGF6fbaljsncZoetdnsdAurrWjXmIT6aKwu0ZkdkYOvs
UtXpo+4I80aaDeFEnF18VTQ7gYguBCyq8iDH5ml8HZuC93cWogzana8Mmz7Sa+i+Tqst2qG8BSnv
vAdqgj29AxiPCInNJla8mo3vvlu93SxhLqAuovXOpUoQY9XnDsSGCAfnQXYGWeOfi8lDdHPuyEbW
eI03YgYugvy2HdQ5PERHNBUvJoDI3z8mtnwOfpkDLNY0LsBW23YAIRqfIwNIViYaWrbv1gByvKxD
gl+4C6wjpbefS9PrV6KurV0wV5UeDLdqNNmt7OXVjXsvUeGxEOIxY4kpm0cL7BQvt6+ogdrPrQb+
w8lNdSk7XR0bFo9HhcPc6+R3Qd8/4k5UnkQp7Fvhh/qyRVn5KzB3GFXG+DrVBag/XFP2WegXj5VS
vcgBnZLVC6sdmzvkHuND4E/JOvEG5UsTLuSAXM/cVeEG48ErMhefeI9X/3xp/PQe2QdYj6xijN1g
KLiRSeKlk1qE/fye+4vM0VbVovpunA/Qf360VZlZ3ckDUik/t8nBH+cqUVdfx3206RFKSawpfrnW
5+uXNqggtpM62fMH21ZPAZyQt8TAXiguh2yf14r92kfoxtf2W9fAoUs6tUKtybPe7BI7cCiLLOA7
cCUYjCByRjv0SqgJdWZdumxA8zqBGuq65b4rSPwhFJLwmBg+dtHQ/SPoc9XYH1h49MGzmzcPjg72
Rc/rZxeCwO1kNs4DcDZj3buIu4W4ET+MftVhc4fvUYR0xZKFCwjzoT3LscOEg1dSKR6sVcb6Gsmw
Kp+Shey9HvJmabrRdJewcTyKQTO2+l9CKVLv5JP8yYfICkba0xYr5stHkzzh0/mfqp8u18LoW5VC
txbyXCmz8nG9FMuxG7XA0ii3m3XX58ZFFFpDgoOPNebSMLfJXrVw9Wvp9+NyNMM3rkqOzZsx7paE
u8uin3tPRmuZ1w5i09rRlQh52evMo2WpGHzAKYyLyRFNBiSIibUYKGo1upOH3GsQM/DCdDmjaa5t
jTCnvZ3NcOF5XDsf1KaF3xLr549TI7tVTvrULvto1NeoGz2Zjjve2epUL7W+q7eyKg9DprWLvnPS
fdcU051s01LgwQqkJ1mT7cXo7nOnGG8/mloRoZ/fRpfMEM1FZN89jVRxneBoRKh1fMXW6zv5Rv/i
Kpp5P2jBqRnt4VWUlgGaBvUmHFJ+HtXHzDRQK09jWoDLhzG4jEYjLZeJf/KQNrt3VWV4qP2IaAMp
w63fTcODXo7GceYfOm6XlcQn8YAC5wJSkLFdrjiQUXg5afGDzjsCXf7xju1y8aAOabu2tF5fy+ro
xuFdNpZLWbuOGEttafq6soWxTIjRJ5aAsJddbQzPNA6h3rH667MdNpH2TphWX+9lhzwkPbDPjSuM
WcuqrxZytOxpbPU2SIryXnMRzy4b0d/GtqOdvBZAEiDS8muCAFmKrONLnqbZNkNPcSfUvHjC+utO
DngPdd++CexaCVGjg9fhNubt4DgDsadxOEOBTU+QARbXERormYMSm8ePEXKYX2S4qFkNyGRTdVgs
Vw5RhABr8kEM83eWVAfNR0Q+SKkmVuPts6w31qg1lChrEtCxBy/9aiCgU8bW8A2jIoDFWGred5OP
PE7aWDsvUkfmXse+Dkl45lzL/sMiqSzZFZcsS8c97+MUxYqXFqYXJn0DAoB1/uPgztWPtiI1uY0z
0XIDws1dBORyX7HqW0rlgLSy0d1TAWJGZW6fA5XXslQMmMbk3k5L/Vj0fMtT0aP4jGrj++TMlCVN
GU6pSkjPxExEN9mkgvxeFo1WvsMbAn0UuDlcmrZ9g5prJVn5PgHy33r1VGxlNdFvisEDHjaM5W4a
zXojT0YScpnDc3vpFQV5Jy8e17I9qMNdE2niqZjU7ibpTbGSl9Eq+6QmhAu9rEc6oEV3MhGWCVvQ
G95MbIwXpS0NiqbxDiP3d9mu+WC3wXdLY4PhNR4OwTxcbxR152LYt5ajClWczdoi5QsC+tawCgXF
zn54G0WDBEC5iPFbW/axI54stbUXQ1NPr41fx7g9heMXEfnw1iv9mxFlO9IkPiBM5c8cbmREQOdc
smMPFqS5N32eVt9jP71Ths64m/wwgzEthksGbH4JYcLbxLE+a/sqrbcb9SZnrTcE9dqLkkWFfuLZ
FUrmLQwNhmDFV7qJMx+V/OhND1SXHVZZKbderym3g40OWKyXB9n00S5Lau/1/KNYcH7qMANDWU98
2LYaLBy6pvjsJCGyPabiPY2ZkYBodpWLmxf+HTscZ2FA4SATS5vl99lJ6MEdKcpjpBr9wRg086w2
vjjjFxLPsmxr2SQPKUAbbFqG9oZUJBHsliWDq2rBUx8DuAX6EoMiacMnlDrsc9yVzFd0Wl48PPjG
97wMw6dC1auVM6Z4HrlDczvMh0KPkHfIqp3qZc2t6tgc5pLslMNK0yiWAhLfWrZ9GlcmA7aX1iOk
He1Y6ep06N20xECnjh6ngTS4D/jie4hvRmN63zsRhAsP6Snyrf609kGMXU+CwFduokRbCKDSB1tH
OFaDkdYhWGl0O8VsLtcqqvLmcaxRh1nYaxO+3VOTYWBQFTwmkUirpxKi4BpjsGDr+Fb5lBnIWTKr
27jFUNVLEyNRJ0f0cq6Gtm3vArSkl7LqtF15wwIzulZRVHQP8BLBH82D08lSb/XC/5boj148qV+A
gv8RAdF8G+rSW/iVsB+TSq9XuWMFd7D/8k3UD+rtoJQDQf5RvUlGblJiFUis4OeztFS9vcCwjXcq
/+0tbWxOkPLEyq9GjU12903Tgv5PHg2lSpI/I1Z2ixhrhOcyHIN1VQAR/tPJ9HQVWwlPgBpZ7rEv
9R02izwAhWk9Z2Vm3BTeOF7mWtkUfFN+kD2BAk4WimZMiJiq6ZPtm0CifaW6kb2ulqG5iK49kHh6
9W7oUblzp42skjWOtj0BvfU0ZukTelTmIm2V+OjmdXDWde1PJsPuJQzSfFfAs1lbCFO++LmrEfYr
VFRZ6HW74KgHTX7fZMwgwkfYZm62S7M6wGaWE2r30qB3uy6GWt3KXn4sqNwnVQI+i0v2/aoCpvRs
IqN3tnvzp8+FFJiu5TlGO2x07BkttavvcRzLgSaXWHbFVnjykVpcOVVavyCX/gIzid9n1C/JeLtf
nckDqDWfJOCebIdAYBU+nxQ4ILUMbI1fpiC5nmQ5/dKpCuer36cIVNhRfe/Pn5Tqwc+fBAiufskq
/8VSfOV7WnY/fRKs3t2kWAvmUgFKdE7GyxS9PFRps/mHTd4c68hlsv6alSeNppuqReAMANLf4zxt
5hWBosKnsKPAQPizjQ96lenPqR69TX5UnxH+058DIwbBWlePQ8nSpx+9lRwEFxtbY6DW11OCZryJ
TFBFsjoDJreo0BncOC7hDEq/QpvE2MkrIhEJyqKISdLNvWMYnWMsaC4au/Iboj/hKc+9bBck+Cyw
WkP4Q0zh0XeTfBFEbCnzcIBdmg44YyXWoxzhDy9ovnUPsj/AdoTPbk6yFmq8itJRTW5GN3h2atdC
MMVgN65aW68ylBlI6BzhlkIPmqu1kkW7OI4i8EZU3aQckNd07Z2smo0FM7Ro9EPgjA9MxM+6Y2X3
dtxl9zFbDpCYZDK6gmdh6Uc8vGGWHmQviJH29vd3UDM+Zx7mTKjrqoJYjQVLSHwKZ0U2s0lZOz07
vGHcEiCcDLK3ExOjlyKO1WCmHd22QjUPVpXxo+LfCtHOI9FsjeLiZV911YnuiyqP70tMrPdOLBrS
iBHEchctURVh4m2thsp6zIvuVe14Mbep0Zz92kFtpZj2iaJ3r1PXT7tJAOMMEId7LQ2UNyZCYCfL
xCEHfPj1dOghzd6peXT6+WpFC0PWdazytsee5HkEni1Pr4spvynIomPAxbByhlNkZlodU9CnL86P
z3TdOj44bmYu5ShfIOinMTse5DXQRCKpOa4UJxqWA5HAi47C3KXAfMFnejt9NLkCTIwxINom2+TB
w4pnY6Kuez0VOWftaJbWi4qJ7tHHX3GXGyl6b3Ppo+1/Kv1+nB25P67n/lX6dJU4dMUW6DS5VvWu
7hRvGwVhuGSDNs27tOlOS4NkI9ouX320+Vo7rbpWM9byNNnRmXq5NFO723602cJBMG3Uy43op2/g
wJHHrDXBk+ere2EQxppEj1J1HTr36L/nSysL2je9E4/gxwJAOMqaBghMqlOejLKr33//+/5bwt8w
2COQVrNgoRO2lf0/JYwyi01OqDfBG0I1YXxj2bvayB4heDXfLafdirHW3lXfEctAt41ziab+vgom
awvZPz/mqN8vcoCDCxBW/Mjng4Ks/8qKQYLKql43p9//ycbnrIlhu8I2CG5ahmM6pvgUOLM01Q8D
slLv0zisIneqgYhwMJMCz2fbbnZsk+NFr3o/2tTBxuIbP7uFnprdm53VB6h9wM01KFakESBPpWn/
5oPXX6QiVW97NMMelDE9W6navxUVN0jHUmaXBito04Wf6bdjUxHaHEz8tfOEl7zlOhq2ifTIkjzI
gSAVenyrwvwfoBqG82li4h/u2BYiypZtkhUlz/hr8ggWPUiMbLYfsJgwRVLmR/Iz/mzkTdGeD6nu
50evgHNOAHv/qV1W5YiPsbItETlarYmJ1998kU/jPqof5+YuxB1YTRGasGZ/byBufgiE+wZxgBhI
bY4YNNi+2DhmTe88BCbocoA5f5FNoLWGPTPphDYtnfIivYqNU+2E5g45uuFeLcoeMY2LiHIuqXT8
Nv2qRbVlPkFeRPHKYAF8wj/Ii8AwG08x1nGyU9RtvPaK3pSJkkNCjJAlJzCGeD7IUlOb+QKZ5Xb9
qSNL0WpfyIEWj8pS1xCSrdrCRk4vnpaBEXaPdmKNJ76Q+zbtUPeaD+XwBmMqfrj2W4RGWSTXR9kH
iEXPsuaYJ3jeWGWDlqsfaHg2GOox0cofJdkmD/Hc+2mwbJO9dWPae+GjTtNPfnFQ3Zbgw5jcCa0o
iIv/5yA7JwfB+01ujsVB1j+61QhJY5IGA0laF79dZVI2xvzm1eaDCn4l0tr05MzvYWA08e3UZOf+
+hoGJL/BrLUFpzD3zm4+SHBmZBJBVciLdGWq3ol2I/vkqDCdqj2qqyMLlfld/j99qtaN+9Azf3xq
lA7q0hkEkI10mlDQxaAxQXLvrQbxAyutcM8QN52zrPb6qLzpPVF8AwGGYzfo2TnNmi/4CxsnVOXN
kyxZnskOEJcMqyxMtokTIBzZEbHPx0aiLtey+nGQZ1Toun40qSQfFq0WI5PS9MotQCDE2PTM2QSq
pdzKto9DYPnB0i/C5IbocXxAwwsHwLkkD7XijflCFslaJRu0Uc9RGyTHyM9QwHKKbO1wG1ZVVFTr
FJkNVCXQgybINUB8a//0yxz9jL7LHuqGuHU/6ur6Wq3b9s7FNkg3TC9fiqwi9FIWHX50DA7cvj1l
0XQk+JPc+uTwkD0VzsJrTONlGHRr3Yp62spqjjngwpzG+FwGtf9csWLR3MR8Saaxg7D8y1lWd0kh
ybDcbCLiAnr9laf5ZgTc9+JZebXNe7Y/eR4UKFqG93IASm/jwg486zKEbncQRY6E8OAWX0GDzhdw
CsVZZQCnDggL6Zd2NKeF7AAqdkekpHnqPL9AXQZB2TgDvR46+o0cIEo0qRWCLp2Dn2qxjFPP7B57
l02rh0YbO+dqM5NwvgwrhBMBWcUQ2FgyGzsv1M1nswaaNXdHTgya22K/kvaVtXYCMdzM4GJ4X0jP
KYFyKKXi3KCuMhvxLEnM8It4H9RFCi/XbQ5D7v8gbOhD9418QnGHB9p4qsqS9BQQzLfanNZa2Chn
9BbG+9ElrlSAId3FmT7c66gs3rXmUfbJlkqzC9BJgbWUVWIXd6ZpWjd4Kgb7OjSMTaxq+euY1Rv5
XVhD2y2DZqpPaVKSwhuFuH69CDGvsizP3jSDhxpXHnU/BEP5IDB8kmdmWowEWiHgJNQAlRTTd9fu
MAbvcDWuN0L3ENnrHTQ6Dbw6zmpSZkurQhhB6ZC8zEy0TesSnhzk1tK9FkZZwEnoWvira1T/f8b8
/SO4Tla31bws+PgIxdfFP7yW9b+/lXGmMlRArqZtWO7nt7IQfuOmVjs8mebknOOkPWPfUb5pLf6Y
HRotW1nNkO2wKp2AWUVmcNm3hCDHfuXlvtLFfD12scwQxIMkqERA4v9TUkzbZZUxRltZuvaW1j+k
JpEp+XXbOq+sSEtaNga5QIiMz3se9g51WYChfjSrHuFNVHfVytB2tokYpyz9P8bOazluLMvarzJR
9+iBNxHTcwEgHZJJL1LSDUKGPHAH3j/9/yFVPdVSdVT9EYqM9EyRyIN99l7rW3/c5/2H+67P86o7
UkP9RZFMpWDGFKeU5nQ0rg2dx8KLo1GvT0u5ZsZBm2NnvwyceX7cJp1mD88YJspcfBqHvgiNrnWi
xgMoanVPmaMUVGV2eUqTVLI8czNbxu+kL2r3WJkMTH/p9+uz6ADIneGSZHa92cbPDpKW1xpZ5X7s
3Na+LeaygTWX1q/6QP3RJT35j9vNtK5CYcTts5Cr+cD3j5pvE+gsDslLlUfiZsJOz83j4pBAcrqb
mPLeOPG8v95a8sG7u15rB1eFMkaeXu6An/avdyq2/ARBKz798eTr6+lS7dXtpT+ee31tMXA2vt45
zqSOp8LAJWto8UGkakOtMtWvtIAdlAB1EV3/J5nnPTK5NGnepuOHsS/p8PI/sskrCPCUzxC3Ssf6
VMv0S5Kt8lu6Zp/MtjIp++eYA9RFAUo45PP2hJTzxIfUaljqJg/J3FYu/bh6raH0Jecvqy1DF5gG
H+KPwqrVhjoO/iilIJSSuYA77rAOpty76dqcqMfdZ8bED4aRGl9qK84hJgrj1jCS+lY0HSeh7YEh
WW9rvlgfPLUUJydtx30zseB02bfr44yek91aEElv9uqWzRBPO4Py/7YoqCsmzau/6F72istrBOun
WxGDXCW83s9vPciIB/64sVQP0+B0B6f2lI8J8JrrEwryo3b6ZLQRfPXsuUxp0GxvqAqzDdxldS+4
h427rh4ZyWwPDDEDX0hWyoMed/F5lbIJbWl599mEwwUu6UvXVh34slp8sNgb1EJbXkfHqW+W1oSf
tJTLKzaPdN+nRokin0fTGrCqQvTT7fXRFs+TY5avUJbm25bYBLYkPCtP1/WwCAUY0pCur3025IFK
/M35+iLHE7sBdNuz0k3KvVOSJHv9wfheTo6XjOH1RYQuFmEfu/YJpFl3aTPYLOuyIuzotl1Tmhkf
/rhJTtTvN5s6bs+0lv795vXRtKXlcH1tv6UrpY2gpSuZPXomg38riaNUjNbvVzn1jVs+dRNHGjZu
Zfenx66vUGJrZ+S2iibklJdxbH1s5q4F2QFwDqEqLfucAc2o26ei2tB0ca2SK+Vk53qJrad8dR9/
3F94Nl03lMRuP8cPVNNv1/s7SpJAdgABMC0V97Kvez/ZpCbKQlyLTFzzzl6b6RadLHkQGVjdcUBY
A5x355S9E/24Sl6NE11vxwxjDsRuwsjhJAsMx7yUCxjLriGq58d9TWNfUnVVon8T12z3Ce1hQdIe
s1hQvqJyG7P0azuJRyeL07dxag4kFVeJX8uvkoDwzK+HO3bGVuJXeQbRQqxv3RLf2a07fSV95/va
VtonfTVnqGAA7mba3j6UeDC7seOAFCzYQWBg8zgPqTE8zdGlybVdvT7peq0zerKiXFcG1/uUFsuM
ryS8h7y+BxOE9AC/8/368B+vcyeix5JkrXZjLGffA3OO1zQXO8VuzFv2uCpuVk07lV42XNBtgYmz
ku5JSaiV3bUdP0OKu4sFakVfCUU5jj/cTelmaro6m64uJiGkdk5WlD+b/6lfiKawDVn5Yzs7CNC4
oNmHTaQms84TGYUIZladt7+HoDZGIuk+als+2/XC25zEg5AXAuKV8/Wu61PtBChkDOc0/OO5TkLy
oGYlxyJrrVDXF3Gny34lvcpeSKYrzEufqeNO96rymVwsHe+tIb4aMxKYjhraH/M6zMH6fKvmfCPw
aeYHLwV+eH2nVmi/v1O1BbQatqIfbKW1LrS2KitNLu52o6AMvchpLQC7TU267xxly0XgEacwM3yI
5HMGKCHpmmT9kSvyZt6uZVojb0Td9seKBMIf15L/u++XRyvRTTsVKz/qADXy6I3ivtmuJraqRorF
xfXm9cIy3NLe/XgSZENLJ2iDp7q5rQWVVqf3I+jNwjWKVyQ/euSaQxfqNlZneBmQwRK6A9jV5L1b
GOSwbg/AQ6vDyRvcqBGJ99IWQ1DY5kxGChaJchqX/fUmuq8TSXLWM9k+GeNiDGAF9O2BPFd+1VTf
VdrFnwltTwNZbYAyxWj3ZZGWN2B50TKD3T00qxgfNG9dgiTBva4WDB+MrcMktl5TP6XmyS3b1z/u
ul5zm8kM0y3NUCXwR8ule0MiucumH98cpDkr0Leb1/uuF2tN5eLjOSQi0gXOBzHooaUBFmjMwwDp
1qAUrrfX7fbcCVRM19ucxf91W8j21VRLmF+l+lFFPyxbtXxngwi0s7TYLyE0SHLTfkQrbO8Tt07P
tiPFZXC3gZPStx+GqoR+Adn3bfhaFHn1XupoSNtWdz8oLHsIB4r+IqZWjypH5oeiGZpHdp0gPmRT
fB0J3Ly+ShvrO7GwWiHciwOW1sNfd/5062d7ElNC03N0lbawZ1mGyuH0c8+LHmUyumodf7OqDX+w
GuIs6fXhgXnXO9F9lfm6+2gNYK4zAtaDPL0sOtF4WoetWLG09G7Q5xNJSET+NbFBRVbdplnbnQYv
NJw6Pci6Sh6T8rHI+7vKEGakKpYR0S0g0KWqiyAdBxQwJqYMdk1mWKkL1K+5UFk6eDsctDA+98Or
Zipm2C/w2+jb9QfsJ7STjRZLTZ8Qa6FF9ia+cVTcUwClP+oacK3S+Ji9oZw17tfqA2F0HkofCMY6
802So9zyRtVi7SDb4YPirQQVCQaYeO2tI9NUGWCsVM5O9kTTA6q3PnV31kISVzxiR0qhSJ8V1WHk
DiHVL8lp3UuUqeEUk0/lJkUQW1q1x+qm7qe4MPar9W0w9fI00mrZOfTHAwuQ6Z4O+Bw4bU3tbQ2n
eE2LI15ctDIruqHcqnwQvRg6yVBTUj5yVzHjyS0YzrLxZzVdnyag0ZlCeuOScM7H3gtTRM+dHTom
ZYfwrt4vhqv7eTIxus/7JlQBspH8AEtGmfQveQWyb7TLZleKuPQVpZGhFHr9mKEGRFKgX4BY65ce
L1iupQOJDEkA4WaOEBx7ZxIMAZ93GMmYGSZPOabJoJh1Wo7kuiFCbNoTHL4QHibD/Kw/rXDsgTXU
vj3TMcjW4ZtUG+MG+cxXkRgHJ6FmspsqK/14XJqIbrjohbyRhvkyZ7YRiV51wtwC30vVIoJM83qy
I+2OGcszuzp5g5lf3jQs0ksC9HXAkdFmcf2UmPWzZfUyslJG1bF5pn19BxbL/sjae0pcwt3JHXeT
8lIZdvbaKsVBc6aJUKu0CyrGkQ8mYrqxNf0icVA/1AkBcCTo4ZTN/HEc+8tgRysyiN1G89wT6nsZ
Cne9JBUCFcVhKo6F7aaOSZlVca7tndm0orrJXioZT5d4oSmbw8xwtTY+Dov+4LIf9VmS3RPYUqDQ
+vykZe1we73QHciJc1MSwZe0iK4a1TgbS4dUznBuaqaxdxNKlHCxE/D9DjG0iG2DKV79Xr2IxrVe
sGn6bpKcG7rYkSKV+bR44yeJf/xi6jPaaIM/o4HANdANgoXZ0SNuRD8Zji2AhHh19cNMJRtK3QlS
xfimTs1OT3VOL8s8X9RS3vd4F0mnR1+LSR48xmL0YV4OBKHLZEfDwjsUwqlCIMqhPYsvtm6Mf7Os
aT/3DFjVsAIYlmYhBsei8CfTJZ01r8rxo32X4LUiCID2Gf1ISKp5RkRQAZ2J6JDYL3Gp+jQPY3K4
CwK2dRe/oOUGf73IetpPm//rpyElHGCr52mMPn91ks9IzvWRw/u7R00MhWNoiZOu3kY32Sw0Sx+u
ppf7dgY3xJ3dd0PJvw19P98Mk7eeKtM9NKpDBU0T60ilMkexkiB/6lNnryUNlPMVtuEwJh9RJKm3
3Zrc5p2jITUY04sc9OIwkAth7a6bcYITX5UqjX29zp7ToXliTfV2op4k+VqFdWhV4zUtiB3MTBhi
pp3DMNva3dngDfy6QOIMja3uNDGepOz0ILHUMViE1pIc5WBq2W62tl3susk5C4xIpBBIX85kE4KN
fPf6NDlYaf9JL1dAf3X1WLmmF+lCi6ZUeYJUlb3kHEO+5npfZQW6zlgG9YxKxDyWguWsUorsYMV6
e87Ert1UtsPwbi3mHUcnnqy22C0TNNM2zocbXe17FJ4eEQJqfe6bob8UknBgW1RDAD0393PVTela
aPeg/BWmCSm5md2yvv/131/70zmWI3E7HlGnm7rjuL+cYyu4nU5jifJ76ajz/dh6NWFPsTkFTBme
ukSnSK/p8erb0Vk3VfJgudnf+GO0nxtQ12PQciyM4vTRCEX6VRsPm690vNYrvyPE01+rBYUhaUrO
qGBR6x2FNgQ2fqhquzrmN2uOVv1OkoxzSKjxSA7KbzQ1z6Mc3cmQjgs+es52f/1r0v/0NdmGpYg6
+K4YzCB/HZxqitPN+GTX71pVfCMGrb9B7lCAY5MCWSdoles0V8/bC8qIA1sWcUoWbd7RA0YvPFXu
PrX0r5D8h8tMuiwslUU5F5jws6VUw2ka9Zt1Ikfzrz+29ktvj18tqG4VJ6Wra942PPxFz6Dl7L8Q
Ajnf05bvh5pbX7xh0kOS+qBqxKI5lY6NpmTtX6xkR7f7BG3c+Fy584lzHS5Ygvs4a9fTrTLWPu1K
L+qcpfAzF5g/9P9A47CidnS157TR1N2SVEeASmrYd+KsucAaYjL/7E6GBI7Yp1msXUir0T1MLs2x
qS8Ak0gCNkkz2rjYxWuszOXemcAXJwx3zw16y10Tx6BLRDreOPbCAIS5Kx5fMjyHKuv8Jlu+libD
wAQLYZAry7BbxOzsK8tN2LhVY9hlY4N9cPH2YjD2SWW1D8bUS0z5hbObCbrax6aZcQr3KO8sMdEO
W3sMYkYTtqbog7im0vOyLzjpkq75qpimdWkKCjJFIe9Wc0nabPC/+06WLjSP4me8Zd5pMtP3gUIJ
m8+12JyXE8za+lh3PfJb2hQHTrFaBHQ2hbL7TTXIwYWoYbQjQVRVn5zsbThlsj8lLjIlkjExT90k
5t0E8yvwbKt88sCYH71xeLNgD0qqAF07ajjI7uuO0u4OxQ4bIhWhaRQvN55e58ekmTR/Gc10pb1Q
BlZTBAtZ4feGo5DD2gB/nFQvKX1a/cpDWn4sTSb+RDdo8kxAJcVUqYVieofOLZ+6yrSP5titQU/P
VrW0e4jwWy4Q9rtq7bu/OVP94qD5cSib8CQc+tUenLpfHFSDGnt8L534u92mCeXHWPq5o3j7HMnO
XlPTgSntON7atjXemkIjEDMT56rAM8/asp/N8WncEvqw+j1L/ih//U3Tf9Z+XT8dDXQcPprO8N4x
fzF3aqpetLKps7eZMEVSMIjpndTqgeOkIuZ9mY66Q/BYzegkqGm37gut840JcfKVvF+vgKyyhRwO
o9gbmt3t0SjQ6Ut7+VCppbdT10Tfr9v2pMynlD9/YexMaRGbVyWvPUvO3/x3/rTeOQwXLA/BgWbr
zp8AM4Y+rWs+T/nblA53yIa1J81D7t6iMA5izpThMrTFfQ8NDZ3EGGj6giNNc7Wgt1iwFYNU767T
qs+zO6CgzR0DEWQ2PjnTs1e5Xxex1M+Cmf/fiUW8X6sZfvGGziTGMFzPZCH5ecdoa2knOyIL3hQB
+GYFqThVzoe+yCgVwJfu7Vmf/USJqxOeHcZDyGKfoA3fO4UXlZptna6bqVE1Lko3o9crT/pEWlY1
sN/RyKfwBepKp5+6i6HVp4zG4UFzxQYswVgDMc2L2mlVfSPuDkQDfVtQin0ychfhSt9eMhm3B3rD
+bMcW9pmLKb9ML/+9V/uFwXb9UB0TTZvrmrpaF29X/QyqxwgJ8x59uZKvdt5uS04g8fYvjv3wUjr
/GzPmr3DK/W2KARFDXOkLJ11lnO7w70EgHhKLsastjeWTGr41tpHh+D6e8NVTiQWjkpvvmD2JQ0S
s0aIejH1m64YA5oqsE8y0dyuZfx5UAfW6JhNFT7XDzG+nnM7wCL/6/8rx8+f/t7ofyhadJeD1Nbs
X9aEdpJW54qyfCssSw1R0k63uIE9grZH4ZxSysw7meYhOpny4q3iyeyT97hZ9SBXdWtfmJ64XC8q
j9Yu5B5gDxbKSuxW2TDkD6y88al2u09EMM83Cu1et5e7VGlvCVSeAVXQHsXdeGvy2e5NgEMpx9bR
MwWZ9oVi3s+M+27z8lPqnDhPF6RZkuMA1aD0DN+qXeyuqvGhsYddzIzeyE3tTCg5Wv5+VCHtkhI2
oJspscfXDqdG+l7HWGRJMBAa4nei3IYfbLHWR0uW/mLaCqEmElQKBp07sA/lTb9Rj4T0GiLsAYKj
peGDWYPyoixFEzKiuEO/WN3q83Pfr+mRLaegT29j6pZlTcrwWAQIwfVgNT5QEiLx7Ka3wR7OXtOS
5cPJBxi4z1Axvysoo/0VQesuI/HElxuH37Zaooqb8paa3Tu7dpWeGWJVfp+b1lFL4jla3OV9Tged
qUOpRfGW6Brr5VsyNKAu6GP6hAbMNzUpHXFDLmUP229mZd9bVF1Y5Gh4qMB9tlaoaW0duHF0fKJn
zvPYAhXLihfbbMm03BJ4dZeeG5ohvDHauUuW7mKO7wzo+7uCYsgHI3KC9TYdzLjNXxD6R3FLj7ha
vrqFIm5YwZv9LKB6t0jr/GyBHUFvXD1b2wUOaZ+E1vpGxPVXGEVvLT7wo1ZZt4CdzUdzGOajA011
gkt7p6dIKmdLfiuH9mLaUOl7V9xP5GzdA0sNOk0+khxRvTuCU7t9S2/feS211fYXRg/nUtVvZ0vT
nxYtOSxund9P7DFhni39kWWJ/vaUTEQIJThp0esd7ZTWP3hSaotaeruMyuSM4n25iIFW1ep63b0g
/+xvKnrnT7sKx9Ysw+Jk6HgaesNf1uGRZEqOOnN4s4mPCfJkoYqT+LJcb2ANpQK6c92GA7Lb62S5
134mAJ7YmggTghkPdrp+k3NqHYoc4HxmAR7/TNfD8cFkeac82zpU7Jw4nd+QEIkZBBQeS5y44M3w
c7ucSH+JbV83sEmLaXFDTSzg++W03Kjd57wojwaiz0cQARUBguVwgUFi7bNKe79Sc3CNHMguMU7W
zAwIfFn+SXZjEWId4ywyJGxD+FmTTK09nhj9gHkAb6hIq/MEVCvf8j7Lrh2ehkzXgnV8lky+4K7N
2U4tQSgla/k2uyiN7HnsDyJmoJRvh3DcprdjNi6X1Lbu+7Vuf+xh/vsnalx3pch9q8CKIQbrf7n5
v8+V5N//bK/5v+f8/Ir/vaTfmEhW7/1fPuvwVt1+kW/dr0/66Z356b9/uvBL/+WnG7uyT/vlYXhr
l8e3bij6f9Hvtmf+/z74X2/Xd3le6rd//vblu0zLMO36Nv3W//b7Q5sun6arbv3biWX7Cb8/vP0X
/vnbM377t657e/sPr3r70vX//E1xtX8g63dUB5e7YWESpPCAFbg95Kn/MDjWAXuwZaFhuZ2jyqrt
E36y/Q/b3XS2pq6i2tQ2ZUVHcun2kPkPj9aPx37XtVzqWfO3f/0Gfuf//fjT/WceIFvRnysfi8LY
82yN/o1m2Krnub9845wFbT2BBuUpobMWrHNbR3Db62hiBHbq1ZehsdqoMvRaDVaV6YZCIETQbXde
H7leKHIZC7/Xpt/vnJWk+7eHrw9c7yuHMQ/moYiJAkKBingi6kZRRarA5f7j9o+rLm1wvaAXWtqx
fSzQeILFlpGjyTK6XrteDCk9JH8YsgW2JsF9rlFGGowWzoTb1SkmuXd3vdpsPyU3M4k23ajZm1hK
u7ebdIiSSTk1LKeBPot8Z7r5C1ldjd9IzlAWZvMeC5WR72Za6hElRTH6KwENm25P2zl2eU5XrfFl
1ywh0G06TJ6+zxPxhZgbTq1z/aHVDAAtufONADhTZeZhJ7eQ3xjizsoeskWMdZ/GtBw2U2Fd3PXq
eD+ZSb4rIDAEiwb9F0JimIKxQlBHQDL6893QZgciTVJsqSgO0PSd+97ZewiEQmJdPtY0UZdZZHuK
Xg3H9HpxRJGeFWN4mIvukJq9FZiHuVnXvT59yJMx2Uur9gdybiCq1nsEF690KZ47YHk73HEknxd6
IMvZCTQpmTanedA5Nk55pUau6z25eMaJpwSsvmruxxL2VV23886KCXFfVO9mGeEfadJVjupSZbu0
62jFD562n1rOyAruJZzQWaWuH5TkceozRnXlrkSp4G9u0CZWtTA3Ro0ZwjCFjodjMlkbf3JJIR+c
6UYX1pNkM3JU09bX3fQujwdzDwNF8UWKx5KQ9lDHouBniXsxu3o+mqb2rkBACstU96KmqO+htTfQ
VSNrbJ3dArssWGw6F6pjQrPF4CsW3QxLjUibWlkfHa9r90lX7hSG9Ie08M6ip/c6t6n0B5JQ9LQW
QV7BT2Vz09Axsb9O27vYyyXP5o9l3PRHXHOY+t31cxrr6V7DNnH9oqxPXVEBn9fne3QZpZ9aAkwo
eoHATMxvorcXfzSwwRYOh02c1UAXSv2wyPbQDTF1l25HGpPJVhZeoKgTpmryduYmZmvfIFCmD7+T
tC7mpPcQ4CPiEbTA3d5uI3VM9xajlJXzFcKp+YboERnGD56enyx6MqU7jij0rCc9Hb8WMGHCZa0e
+l4t0VejaxwIPmNZ29ctnX+I9KGW01WNa/Q5CkNUJ+0ey3YawmVOA3YasJ0tK8yUji9ifyxtYBHZ
UGi7ubJIhQZGrYj8md5tSeGsndX12Jjm91QfmkDmDLTsCp9lL+g5mGrizzTwgPdUXzk6Sl8MU7pT
U5upiQBuXTYLvmOPE/vi0TJywjRtP47WAGO/IH7UrlCS1H6cl+ZZU0FQ9MuEoBOASMV53LWw2Zdb
t0rHAdop4pCu3rFgn44+sT3YauHRxqkfKgi49bIAoAMi0pqGvlu2D9aUENxoVtMQT0R3kuaz1OzP
uROT80Rvjx5eIz8TiaYFJfZC34tHXKn76QKa+m2wsClQJq/8OeIyZGpThW3evRYcZkfHIGBMTAxB
1gH7YKmeYy+h1SvJSfIu7Mz580jfG9HLYa05UMqxK8OsE9Jtzw5eS9OQpOrvzXJiMvwxF4MVaLWR
HVlADsVGcmeijUm8vMMZu/pVIw+4i5RD4th9GKuUTFAZjRm6zqCa3wuLNRXM7pDO9/OY9rdLYS7B
2LYC8/dTPHvipXPwMdVLOh9XjURJjjEVlON+LRZE2TrRFES1LYeRGMO1xVjo5SRWjeo3WqOlL1Xx
hbyzNjUB5uVEM7clZVkxhnHySOSictATVs5RRarD8JKos53oao7GxMC7HtP2wG/J3pTvQQpKZBaC
7RFeTaydBW5SMNxK6QiCyp1qt07Nye43umRckLDSTPE50Zl6U0VaE/np4+S+mTPLy2gvxXGBcRXU
pwFy/+cCqWEdc6bCxPjRMt8VyRxDU6wxIC7+FFepCKr6HSSfHuUxLlqkb0eMBM+zjDN/ViCPlqTc
h1mR2PeQ0IKMgVSXK/Fp1Vg3h++QH9djvBov8AjGcM41xc/hE4QYJHVi3Z2RQBVf1KYGXH45Oc4j
G5wAqgdkY03rgsnKSw5hhYgjUGbwduR4s2Zf19rgfYwe5nQWSFv/PI7NZ6PNaCFqDLOawViQFSZk
j2Tl19mbvszLHsWfRPk/30n8dSGs4ShLGjBiHkmxGomXZV6cHD3+1FbqdHIT6MtTop1iyZjE0s3A
ZG8YFMZaHJViiQ9tkRwnCwCNJ1Z5r6Db9lXL9GMIazvpVB0NcXsIk76NvPlMb4hxOSlxYZtkD8uc
jUH3wo5L7MmnRTyxgiqajOWAOZqZkgX2tbM8ynbkPWRD5avR3pUJ6l7GMM+N5FwEDzo+FCSGo4hm
0Zjyd0uMG0celdPSUf5ntCRO3etoggqmyK6HmoVmWUiaQJGimlZQN0NYmM5Wv5TvpWcrgWe1LYas
BgE6JxXRLVCE1ufWhmab20jJcI/5lA3YOTTDfBRaCs1nxRSYkK+FHjG1a7G3jOaFoYp9WFT7llDo
sSvmg9KpZEa05H+Nzboz0AEHKO7Sg41sQ1Gso2dtOulK32/lC5vQmLmQPGeaeuuUFqHs6UccTUvU
1PV8aPNkk+aMPy4YLEZ5By3U0R+Z24SKmTdMY+n6MjaZWQeqLswa3ZfNVJ2gu6tRtV0Yif5ZckoP
Vde9zEPp7KycRX3NC8I3a468xPs8JlLuSIw8zkDsDrFQZ9Y6mh7kLVrP6liWfhIvn0g4z6BIeTgF
E5xSWJ31HfnfX+o0I5XapPoac8WgypTyUc2zcb+AMxMZXaq0to6Ni9HRqZp97H2PF/ZI2Fg7P/U0
5sqT6/rUE0cgDV9Z87s9gFrAU6O1Fw1Lv62YRmBPXhLktsk5yysWv21c0reXjMN0CUDn4Ze3uoeS
jlBM4uCp91tCTtZA3dZvgMSAxPS5ggs6NvumawEapBTQuQ70AItPT4CIYzCDpqrOjUc7s0SowGfk
JFE3EfkONNr4mR38/kj21STxgg9sZq3pLlW70DEK7Zhv9axals+kt9soSNLL5KVz5CA+O8wdMwg7
sfbTnNzNRjVFi6m3Af71BnRrgQO9qYMtyDIyEdfu9cKlH9OvJyN9WpIXgXozVBFtBNePY3vI4nL6
5I4naTaPceNr+G4TrKpR1upBCacwKhfm9VLRqAk9vdgDp3+GNc3/dqGS3g+zclm93Doxp51Y90y/
2mp3UQMpAoeb76C+vTWW0u9yaE6nxi6DxmkyZBJa7JMahMcyHVF1pJ0Tgm+tOTEMTZQYehPJ+LPZ
xR8AO3X7zpQi5EuiGu6j7I32OCXqi6HTAieoc0z0Kpq6giH4Mkj6/eYmYRt2Kz2Mfd/aH91NY9aV
zhQmaNPpuok1qlTV3jmu/CzTtjugFI5WZegiZFZKLzmkRPm5GZ9k5tLcZr1ISDoqwbseKr2IvMb4
MBOLm5NHnTaKHoBa2zJYjNw3MvsLZEmw05uSlQkFYZtL3ITItqjN+TpponhZPZIzYaMFdN0+Ugcm
e0/PbkgPQzNTqVAxx7cxj4FblEjn8omcyeS9n4uzNlQwBdTn2tWNk+iNJTK3TYRZKfvE7qygcOs2
GKoFgGalOkHpVQ1wv2fLHMSuVKnB1Lp2wnLOH5QG+Tb6xp3lqs1RIVIniouqCyj6mD+U3XKS3mO7
2E5UbxeT+FY4LrLFGNAkKKwXGH+GxDKveYckF0dkFFWgCOaxxLx0B4ONmzklxt4p6k9UFJ5vSRYb
BwEUfhq/IXnIb+XqhmIuoUaY9d4mSaFecN2lzRNsueJQDc54VmjHLcxpT8twdNYCgWzaf6F6eMGD
mPK16s6WNwfekJl7mYPCSJZIx3/hE77VhEMCWm5YrEMKJ+PYWcO8K0mXRRkL4EUh5vcEpCZV7HlX
sJb/+FKbk3zQG70MvNljfrkdhXqrNJFtVvCgC3xpsai0vTN+drKGw72mpyRVpQ3EUNwUc8/SYSse
y4qObVDOfLvdrFTYEYpj3OsUfEvqHltPhHKQ6YGd1SWNpzRa7qWFbpFxIxgeQzxXi7D3fdYn5wHy
BS7IreTL0FHamdx7ifMikIMGibOy4C0cJFZzJow+i/DU0MfkZw9QVvthycijYM9cdR7cCo16QTO6
H4c5+qLSZ+HJdx6cslT/nOR1FRCNdkM76owVZNgZ7XouGGZYEx6elChHBE+rFbVoj0LHmonamAjB
KsZTYn6WJbEuBEKQB+2+y2Eghmm7UNWECiy2jAe4xByj294Vk/DvF0U9vIxVB8RPsX6/C2XGlgA9
1rvrRWw7W2dWoFRS9WuRvlsN7YETaRdpjegjlD7aTumbL5axEmUJ/SyYgdVwYFp9KAn6iVLbHKJi
TVzywewKG3Ae2NLs9wmAAZwJzbjvX1MWo4h0SzNKG2n9uJZPNspYxMIl5yFmiKSl7USpIrFQhoqa
hIw84MPDsWvMHRkybCvN5t4rRUIAceMc14Z4vcbzonF77I+L631FVhDrocz1ztue0jDijZA8PTJb
cvYIVfPISB90Uy78xHj5ZtJ2CZbBtaIMtVsJRMC7bRQhDleBbeU5cdg3uvTLtidlunVd0oCqj5OW
95wbPJw1VZIHWqq+MVaOjU94/DO+LqjF/KJNOJhhY7MVayJaUCC7tot4O0tqCdVu1vRrdL2Aj7ke
y0HHd2NLlo2KMhaAeXS9UNaHxlDs0/W09sfdGGNri+/QIi01UreLdaifyW0nxN4dGuLUzS84FsQe
Xul0Xh0OKrwnzW5lKT4KWZ0YL07/j70z624TW7f2L6IGLJoFlx8C9W5iO3HiG0bsxPR9z68/D6Rq
O7tOnW+Pc39uMJKQhCUEa73vnM+8FNaQ4zorCFKqJvgks5XtnWI4hYqyC4Sz5xygcnWJAApEuXG/
LXJFfVV78CadbHeAXT7Xjk4gghX4ceO4c5rEl7Ix6YaLrjo0rUAPaEI7gyUklRrhG0feztBCIulS
zbiqiWzdDGEP0fHfpuJBSdyi7zBZFCXFaEmqqDH0qttmZgshKfgUFY18rCqGBqq9qyI0jW0RAH5w
Ys6rUfaja5RD4Az2Oa76aVcbBAlaE41dK03LXbe5hcljNWUYAJ1hYjCJMrw04mVRc1gRTv+tQK3g
kmRREnL33FaJcA0RqO5EDNAlVWs+rBCTS9KOO5xG04kQ2p9dnz1FKglRZq/O+0lHGDMyPQuicnpY
YoKIiuJ7kOfaW1GXZ4oCz7PI9YcmI80LOL7hiVBE5xH1P5On6baK6x+qYy9evDC1LJEBUSvEPz2W
JBd1Qt4MalfunRwgfG6PzjWuXrUx0y/VHVmhxgMzEOE1ZT7um9jxjIgzIuk99EoFM9+w0vLdEvYD
/EPGEyQAiH0zEmjP7NZr6qKGytw015Hgxyup0g/m+H2eovQF1hcawc7yk0l/shzru/2chZpzy1Ux
9BqciE+Rqbh554jTBOrZraJivsLya2mZO+ZBzq1zjRDduUnbaTS3dM8Jc3kgLuaMGEfzhiqdD1J/
b6JiOVlmMh6QTNpMQGzFJy3wqVyg84UqA4xEGtNN3bazr3fW4EU2ESxKjP62aJ8j9GK7CFwcvzKV
EqoTStjFXEy3i7DCiPIMdCE/hmoLlbPXaKRr485ZT//pYC1IQfoOEVkCDIK7GAvN5/s6c3rqWizm
uSdEACyam4mFXudapR3W+m23LpTSJq/c5MfntHt9XlI09xyAmabCSzLCz+l60m4GZzyG+L4VAvTO
zrqYRXPPrH78dZfYiq6VsD53Ux3uhRyq87ZQ1zXIIvuyQzISr1ecOrpv43I+bY/rXOnPLdOzjHBO
xgq5OlU7S7QMrq0lKM9ZyDhuW0DTROjD4auqAyJMK2qgGVBBQH7D/xu0LLY1Et8yqGLal22mUzKt
kXmkHaZJI8ibA8XStB8aYXCHKs5Pq43lCAfduYgQWWw5UDB0KKsEmqDcMsOfqUK+PAjaFqNcpz/y
71EU6Q/8YApcWhHnD+V+wtK9G0h/9tAHk4UwWT+HedIus2FfbDvRKP8tAB3H3s/KhyhMzhGIxjOv
3rtJkJJniHFhkVSPY5EnaAC0FBl5fZfUvNdQE4XH13UfijDAFWO1O5NYqRuO1srLZnJaZCk8JKhp
7Df2Et3ZHUbuYjiUsOnRZJW0+IC4NHBinWo91YT3vS7vk8FI/T4NvawW4iQTCTMneaeolRJ/ck6n
aV9FauNnUFd3c0WOYJIfmbOF/rzqMmhrKG7DV+A2ypz68VzQBG+1ed8kn2ma/uznomBylJbuGEbf
mcff9eF0SB1MK1FLeicax52guMjpcdhPNZdoVHKBy7eUavrRUVTgNqAXfH3Nuzb6aTyDsedcbs+F
RwYrI6IFUbdsU8ftUIzsdRMuoX1NYSx5/SJf17C0zsmueT2PtDT4953l2RzlOUn9Gj3wXe1k1Oho
RXpVi2kOXnxFkdfjnRncpBbP7tdz2LJc+llLD8SwPU4asB4Gr4mfxFSvWz10s5poV5HmlDaVRLsr
Zw0BscIBasdXnQ/H0gxO5ZYY97Qz3DB1aG1TK8X8+HNSqemOTo25hjK63uQv8arpFPQ/MZFk3tIt
t1qrXFC666hiFXzVzSOCNvovlfZ11YMhQz/ExfhdZXYNxE9tH/Il/hoyKnpoK/7ttsananQ5BWeG
g3EWPjIRSHTsTvlIVTx6BG6o7IyAK96Cqbuo8idLhDeSMfEAEwDcJF90PRv1VSY7fOiQVy3xJmt7
wfz+pXAyy81y+ZnWzxcTy7sf9YaB7z27GSWlEAfSHQO/6rYO7YDGgpJzydAS5nPy1EaaOBaBdkM6
NNUyJQ12vbq3m+m5TxA8KNr8ZNvZXrNm4MCcs7iqNdd6MAmU78djqk8dxXyt2vdatIuUJDjCUHwQ
goZAPDiBr4ajT+jqDR5KpEQqbZO8as55O7pFnuHgC276WendRTSar9I1UclhQ1puFN5Mo9kaRwIj
zXTYqRrI25BWT+7ojif0n4rTAf6Nbgn0qnahUgJbEN9C0kLBnp1mhPBUDSHwMDxwKZxQwDIRpZsk
j/DeVy3XoZBgi5L5liC/1HxYKieV4Iz76sVsjPfpraBL6GZhcaPMKonxYfRcJG/MVDEomF3qdylH
9yqZQ3lFtNn9jF8fdiBVK0PZT2Cmnlr0twohsrWp2syXIJ2HBnLH+IXmIr+0kTz3xfqaoFqmPKDv
uxb1VZLClu8z61yllod6ed4PIyUBI9JIqVR1zQsoszQ1/0qeeI34WibJ4CWp/tnoxCvmU+LmRzUj
Sb38UuSUyrU+TnG2Rgh3mnLfTeg7UqqJxUwGIOXwBuR4wG+u6o2nIHaaYyAHzA7pU2r0xg7xc+Hh
ZUFW78DFSEhzE3HxPdQmd6hMa/UHLDudzslOqx8wSh9HRj1tp49EvkAli7lgGbSH4uq4FCg4bamA
GQk67BKrPtj5VqTVRNUtcg4dp/Q2sm5FEL/j8YPGNSKbBJyxTtASekYFV6OIEVQStsB4bfJWJIpt
t52jc5vRU/BFqpz6kbqxMyeab+kgHBQ0oqu/NwQsiQoli5XXVmnRdgeoV9twD5+w8iVcSd9uYPDD
gGL88caP3Ysala+xmCzKCoLJdaTspLjTIRKBVkOr+plgO9W1mqo8lCrNijbUvqCvQj+82KfFRkJS
mCcjntYCXlp6RtlcU2chejzDaT7ftcL2m6yxdqoeweRubhZmd3wQ6WNd6e+igRpGy4RjZ/w2rmaK
IHL6E66tm+iJqGLOhhd0o3SA4Ci6+IAhtEZVfROgzGqV7AUVNYOVuHumiWDual3cJRQHT0kJ4sKE
aGMsg73TDUYgWXc3kaXpcoFH3pGXcr/4lRmXbmUIxeNX3zSwKTpZ6P5UgMKr65LcZeetC0o+maXC
7Zos6GH5QbXUiAKlqVyHKCWyBve9CWct5ToBBrWmY8PJxUSE77YTc9C5b5kDqTA8LFJBi6D3mZZz
FBa7PpMvVDff6rJo9hjgkUGdJKLFp7iUtIMyyRyCQWKov8UECKRzqZ4413jLlJ9AqWquQ2iC/UMe
NBiou6yQ0lWStWSERiTHMhSp6l0mku902Op93AEtoXpveoaSPAJ7s1xTpg/DzCGmTjTsCn7SXoeq
yc8qZNRpkfae1U5PhizPed6QrFlPEzRYOpARhuUcVQO/roiTqrTLvUnIdGfvFvpGgDPlHvRM4xoz
40qV4Xo9kc4Yal/rDAovxMvEhc55E9PgHLPiu/GWmJl+K6rhm9I3MXKvEhYUnqplROmNJIFs7aIt
fXOyiS6023fOMeCNEdntimm4dCHdhYlzxkEbqLxGS+/bufNaUqIiUx5119hQ7bFv6eVae+Ch5OOu
iVI2EDQjOgTrGPdjIddhcCKS/3bfxybKopHvzXQs3NUFIQQx5sgz4Z1hRsOUVfRiKAqoItQ7WjjV
DswqD3FlI0ots7kgfmzfBIL+d559rranb9v8tvrr5dbNy7WYYAl+Htr6Erbe32mLttDFW99wXWzP
/bj5ayc+3u+3l/7b5r/ebx4r1cfGy6k6AH25PXFcqznh+uKjmaBs2N5asyLtmC9qT3aC+KwuenyQ
Id5OVOdvFMXmY9+hJ6pLuzwWjK79KrHerDk9DpBA65KroR7vyHMob6VsznBXviUL6TpRxmk6kvJq
i948KmKhYrXOShwISlQn/rZa1HlL5AYTnK7vX4K1Xsj46c9FYlsoQrbbqA4czd9WQbjWtHnWrVpV
JmdCZADbG6cyv/z98e31ZEHF+terZOu7bRttC0skf73SrzsNLHiRVTJy5hr8sd3Hbv16rY/b/7TN
P92H89U+yfawRn+ezRYP30ip0ZXGrJO8wM1oPU7bfz26rW33bY9uN7fF9gIfN//puf/0UjmUf8Zt
fBdI8DyFRht1JfoGIf8tB/h6+x/v1KuGOcfH4+X6pPjjSdvt7WGrZvbT26dxbR00PYc0/WpWg1LO
f65uD20LMybhu1ZwcPFyH6++rX3cB2RB/6XZ/T8V2n9QoWmqihHwXyGv/02E9v+y76/f8++/S9B+
PeUvBZrxh41KTIUlKCBl2hJJ258KNNv+g0RYoUvSNi2NJdqvvxRo5h8q3jZEZqpuWJZ0sF79pUBT
/xBihZ2aFpYIVccZ+L9QoGn/rsQ2DV4GqiC7gUtKUBz5m/4sIVTdaHVDOXaUYfaobRO8f85FiYnJ
pQ2KMKOgohqSCtky0aHgHiONZHLx22f2pzDu92Dcf9wNLGQSlBGBo+LvGVuL1jbzsAzKkZEEHadM
2JBK+lfZqj+covPCmoIa8z6FSbMtd52K+CUS6Kr/w27wZfxGAt4+DUeDLmsI3ZGWYa4e0N84m7ah
Ja0z6MFRpRvnBZmB909TxEkhtG6Qp3Esv0IUu7di52s2N4obYR+gNoYQmvDBQ6vjYxljrM//YbcM
499tKuuOSR2dIMpcJDy4BNav8bcdm9LWrDWJmVcOVD5yCqkHI6nvtDVPIJemQ1KQMXllFFEtWgRM
SAog3pQI8vNqoIpYii3GDvSpD0EfnoeqdK7alDVXKQ/pFBBaiHnyaDr5/VgKkOL/WmSVbLwIKrdX
Ifr2ixFxUE+s+t0CdvscK/NzQK/7MgWInPRYKW/CNaAHbdBPpbats0GI9gM2xZ72zXiYLUR5yoLi
L9SKdyegl2Torbqrg8Rvu/YoGfAGiMV8i2Ey6pW0u0EY8GOY6FYtZM7wbxc3arI82mUTIDh4C3B5
Ye8s91Pny/AcDGN3sJkmQOkg3C89abZfovLadSiN97VS38rkhzOn90YyRpcszRz414BG9DqbL4UY
n7BTM8Tre8tvnYuKwCYRghxjla6qBvKEweKR8Ss8jzhNAKyuUyVGjulsG9TcvDLIUFto0EXYrTR/
n2uKw8ibakawzs9u/UJW4MkYP+emhUSiAxAIv4L5QBJ66UKBbmwNGpRYmxlGHsYBelQ9k7ydKyGV
fctHmv0ui+W+dML7Wtd3iREIdxrqT8ljkdWvo1whXtDrCTRwqOX23V3azgCIY/SSg+O1oTnvTL3q
wAMM1xCSUgsFj4SgZSYVwtjrjbhfCDWTRRrCCjQfkaxaB6Elp6GPEuJAiLqrotkz8/EzvsUFYm7d
+wry+nM11a84PvaBvNcW+RJKeksVYUordObZmWKUIdpEP1JXP3VTdyvT7KdmgEqnvZasfUdJQWca
ET8OzOzkN616jLUVQFPM8V2ivoZ0c3ep6UnArhRcUn4Ak3rQ0/HnVKY7s2Io2iLhOhQ5vTUAWxkt
lB7bQDFRbNDaPRoj/d7Ii4WYnYijYo4OU8PUJcmtN4zG9HISqg3lPL5nFgKZVMM/j8DOdiHDBF7b
I77SsrDb6/FaGjYq86YIMNoQAefFNV3eShPN0cn0M3N+04vWBpdCi/ds4NRfR8Gsqsn4+yLvItMj
BhJmyfqAYtavc0waWo5snU8zQvXVmvsmrLrzdtcQNnjmt9vbouuLz/Q0mbD9a5NtLV2fvz3j44Ht
vo+b21pjTsshQbLStzGSXmzdyw756TO1ASCS6339OvDd1gyxkC4wZ88iwtDgd0qNtjc2ypZUzr82
1EbkB2UjLW97eFsAuY8QVa6bc8jgRucjbXaFojHpW5/4685fy22r2IGTuYy68etJtHmBaf5rsVi9
jZZ3e+pvezLT0jwGs+Z3Ldgho9YQs67P+dg3jF42ZrZtF7Z7aXKx89vLUw5ix7bVettdTiHFDnAT
5TYCu8wE2IpucHgpHJ5KqL2OdJxcOoHGITS7edeENRGdoQ0JL8Dtoh5GiMYYWRuvmZrxHE3DE06O
H3l/NxBa9sWyxLXILTTUxQBKcvli6D06gvFcoTlFt6RkLiz6DvFxnx/1pQV1h27upHBiZ7IV2rdZ
Q8VGDR8QCAofqhCwCJk8JHrgJpZ+F6Sqc5zr7pMIbecwFP1LlgG86iPdtdqGkqdD49QMUTXBbb6l
MBFci+IFGwjmZjv1ugSoKefv0Q2c6idRPHQFrOZY6MRFYo+ncmMCBI5U7dGh73ooh+pWmSjCw/4/
GcO8PAk4/4HSvuE19pfYEH5DBsouN8uU03P9qVg60mCIGvIqcD9urFeQ1JzE9MDL4hafaQrNS+Yh
5j8FXYwFdlRbAjMdooUzHFDp1CJBnCmxxLlY+dZ3wGJ+1vx+v9X9nRXBk0D1sOy7H6kMrauFjsuD
P5h4Ipp6v+/Wi5ZT7npkRtTqwz0c+n5fu+WkdntSyqXrVPGMMXP6PFsUvPRCNPtBgc3OBa6dIvNe
LuERYC3gf2xL+7j/gY/tp7Esr+SLfTaVhjbkIOujUJyjk3KpC8e4uiP3jQZ62Er0lgmJT++M9xyI
rTM9urqgkDNnuzodvrcTFQHJ+J9A5bj0LYvrqNqA1yeWhnLIGZkRJwAz3Q1dCCtr0biS5pqbW+SR
1YOAAdZ7bXZvqyUyQ01S0qmi97gczjlSXrOpf2h2Ne7n0Par+q6eoq8xYQieIPLgJOv+nMvel2Os
P1v992KIBS5wStMxPfmjUiqPWq83h8HID7oW4xfUrFeR1z8tmLM7Go+1D32u2ClO1nllddGsCdCV
seyQvt8uCtk1i9lSDEJ5MOJt2KlJAHqJI0DU+r6V+klLzONsiiuWYABR5VGl8+9xYN8RlTfvyT6F
wmqFpOmVe02ICx7iibSUSHptlyr3JaMZKDg/F8nhlYIf2yfBsg+78SVG0k4NFnVXGH3K4vyNn/hp
MK1PcSpzX1YmKCkCQ+SaAVJQKyqbJ8u8LQdQ1aZvT91DHiBPURrxvRmqox4Vua9UUK9iGzBGTKdM
tVd63zL5TkXNLUOoR8ayLrhATcGOhoO9GxSRXeMmvFcjyW9veRgs/WHOh69joNs7aU/YvINkr+B7
3AkL2pB2Sk2aYctUHhWwIqBEpodGg8Vo1WSgKov+7tjUekIBnVanJCixhw1VdbBz9WWq29yNnOrN
KNLOHWXduXnPhLyOuYql8ePowKdzhkH3+kMhbyyd5m/SAlij0OT2kwODo1fc6aTm3Vnk9r0t6/sW
cy7yWBIK5vTbBFyGsNQvqKAX11mZbQo1CBAD1C/uJwTE6PTtT0HTIgAcnkp7QJ0bk3zUhNm0sxXn
QQY2Z5eIoPIo7P1JmlyEG1AzZimOlRye4a+Z5M3ACtEbvIBRhjGs3ncF0O9aj68w1M8y9EJriI/R
NF+tboLjoKjXIsMruGC0a5YHgefatwWeSHx9L5We1m5vaF8SwD8utponuVxsatBuHEQ3qpo9zYn1
055UWtZgCAIsEBZWlebWZEgbJeVj6OSNGyAbhdbwoxjz57JCB6nGR+cy9xS5rVxGng469VZmK469
mKf8NiOEzY9hwey2R7b7fj1MPZmxlDX7aVk9wUlQj9kgvm5bBVXe+OgPVu9D2N4qDGIOOOeLtbNB
dFCgKfskzQucus58FZhFliifKRmaficgqGb1GjRlOfniLTAu4qbi1wipc5W9oHlD2uoaaUMCm/ou
j0NZz2SS1dKP4uKhMYJTXrXyRl+VAqPGSK9ctGkPVgahEeYToAYNsnMScDXliaAg/sN1Twx1dai0
AXJkS/LxAcj2HTR3Y7MMXkU1ms/pPeyWYhVGspgAGxjD8B1s3LATQEn54mdAUPZEW0jO+s3A973w
tyxxhIouv3Eq8VM48NQUZXpRKt3LCH5mihRck26yT+Re0c6OLUI5ITaaNL1I5bu1c9qxql69K4oF
pFWfzksX3o1C17nodfotqBlXBll286om+KCptJ1UAr7IQOwp82HvHLX2NpzUT2Ym1JPM2/xazTmq
AaXluShPovVLrPI82YNKJR5ElHiF6MD6dj0EKGyG04yNJcyprCskOPVGTU+zrnooOsRcTYCNiiC9
bakeHbW5fo3LECZs0F2cZEyRWS8PQT/Ot8ZkG2eNuleYp++RxT466UFvB94m58hKF7O8RVZ+A399
HYKbzzUKetckUFkTtVd28ptt8q1kDbomZhzDrWjU05CqR65L4Fbs4i5LNVLnGAvvDLMIvGWpTa79
Co7yeaa6jSXXmbHedvZ4m60LR4w/CbpF3IehqLCWL5mDycE8JiPCHKtj5GLIFME65I9bW49fnXAa
j3Fgp1eJ8zjP1OoUiOWHXU73pvNKrM2ml90Ww1rzUraa17babpWw7SF9LY8BRgtTqm3VVn1b15Kt
mvZxe3vY2Opu22q0Pc5Eng9w3f4f72yp6qVrea9YC33dWke01rLithavtcX/8ea2SbM+Y1v7eO72
tI+b29rHS9lr6RLVVMmYjDfaXoDzN4Jc+7QJUH5pP9cq7Xbz/3+fvdVo/2mbmhN/vJZkg7U4+/FS
JFVTu/24na+l3e3mr9f6eHu8WX9taUSXfC0Vwz3v1tLxtv1vj4fgGzV/uzfdas8fr7+9Xk+NulmL
1QyVOhWkPe+Z1pBU/W01G9oTMpPP2VpTF0Fyh0oxY+AJddIyYTCVoXY3KljhuxTWqmCKd6Iv2O1w
bKzyJzvAKEH4Icl491ESfoonsliahaO6z3rq0jm+HaPMb+Ye9SJN+XZf20F2Y+e4yPBKYnFbbwLr
y25iBduNAit+P5JDQZtL/5JghyBAlKl0BiXKN7LRBNpo9Ueoy9rJtm2dHI/GXdTmETnqGBnJsR8a
2tNRnF2rCLsARN99p9FZW8YWeFmj3tGi6pDMm3NzBcVIoV+lCTI7R9ktJXa982cm4st1KJTluq3Z
jWCQUDpcadcHtHVR6DaFb0h+bR3/uVlIP+SqW3OzTzUtdAv9UJM6e13Mb3FuEUsclymefeYELZo0
t9IDz+6WtQ8fwqu0xHnIghABFguN2kWbhJA16lpz6adbXnZrKMqNYKZyDotap2p9n3Fh4zPiBZnO
c3lZyunK2XS6mmH+VAtTcl5miyZUxmuq0Myf0xAWL1YdkGVVzjQ9o8IwxV+kaKqbZdUdJAFCD0xk
b1jFxX7Vn7dOWx/tyLjQcTEvytAdg5oJ3pIh9wMAkR+sKf4e1BPd7iT+2jgWbFsbdxo0UPW6rW0L
fZzVq2Oqy05kIN0TYC7UfhSdr2BYSE30tq3IYS32VGZobtmOeanzwrqYUNWLxpberMk3h+n8VeIw
OQMP83F9GMTGcaQwv6BOaVggNf51H3pg4mda2q3jQ1Uw6kVLaVy3A2tbs4eRprS5yoMhsTBw7OCz
9dbRhJl5dcZOPxC/9bw4hqi81Xllale5PrQ9bo2VDhX52ESIaSJ0GtRsRyQD5XIyK2aUc9nBk5zo
zpoKvCR+JNDLcuW6rWUhroxYjwvfyaubOL/KLm6PcW8qtUcYAf3PrH5eeiIZrHHxRT3OCHOG9GqJ
LL0CyPzW6AeiQ+FErPeGytx4K8OXDrydXIn5+nPLbfNtIe1LYvVPFDrTfT8jhNWHHJ3hqtuI1y8L
nWi3s9fPsFsP+m2BlKHE0arRPiTDq43M5LJEJDtvCwXudMkIiNu/VsE1zuusvUC8tHzZHkBwnlzK
pEcf/NuG2+r2atvj202pxpGrp7r2620+Hvh41+2+j5tOV6Pv6Bnyftz38aaV3uYEaDzrK3HLbaI4
/W3XARszBTCc/W/79/GOH7tXb3ueDVTOAnoBsOz5Z1HFXh0jIQVwvfXx3n/bvb/d3Db+225sz922
I/noLevrG9CW+SE0MvK+0FcpZpU+pj39yDHqvRwts2fg5b8vKTgfYTR8LfEp3iYEJOzodls+o/QY
Bh5IBCdK96Nsl1sc4FA2pje1Uardkjr8GuCYeAXBGOcyE+JK8fE+NBfryKg+mrvlLkyeW6keMmoW
vmjSN8E4F9GAA0qpY6ZrlOiZdH6dRkg9tlJ1dZ1bRi92cYhLtAL20tr+OE7L2YiFesi7iiNYaAej
t78FxazeWH32NWJec6C6wXRUxwvLTXFiJzoY6AwHTSex94p2Hy5zeLMExUuuzvbzEH2v8K5gq9bu
ZOySCt5gIRw+FQPn2a6Le7zilLkXe2h8ZAPfIoXW6bLmpBk1haSx16G1tm+QYYzTWunwhwRlRjcl
t50xfGsD+x4xNipHHChR2uIZIxVyMC/ZnPkL35HP+Tzwg1KjpGqP5aVeUQDwZB4DU6WXj1JZUXKb
BsCEKmOGnyWWwA2tar8E4D5rx4BLg7WoxhBY8BN8EGVqUkHH5tiFTXpw1BItHjzaqeGuouxGqsHT
TjMwty29BfC/VV/Hun3pVFPbG+Aly8XQ93H1dcFO9Qjd90C2orXnILkZR1rPpZHcDwRJ7mUzESgS
3A6kG7r8lI1zdlwmg8i6WMHpazWfVKfzmzSu/H5QimOQBePFxHk+xndKZ7UYZ4NziYGUeOV58cpS
RBSg++q2e0kCizBlHBJPnROfO8qXp3IAF06eY7uj+GXuI0VLcNWW1h0qRnxQOd5ko132WGrMBy0J
9wj0obCW1s2ojNpNoJIqh4HknBXF5GVBZF/qePwp8GwfWOg+4+z5OHUoSamdIUd0YPkHaA4JC+/X
1OSVdT8MpR9Eig+ncvbVXIUvJRVtHxlD7VIjUz5Vc3Tb22N/soqcKkeP/8rsK2xic/JuQI69U43S
cW2OKCptOkW+8UCWZY9tbhgxSQB867PxlVmfm0zWgnLYFKc6t0+phjN4azz9X9P3PzR9dVNfkVT/
c9f3CxWbuIj/re3755P+7PtK8w9hWLyOMA3bRhBJK/Gvvq/+h4WzSkLJNk3bdPTf+r7OH5QOYY7Q
daYWrKngQv7q+1p/8Gq6rZL4QoNUWNb/pu8LpHPt7H6knrJXvL8uib/R2Q1EsfzDv7cUbTqCJbYm
7dgt9SfoSJxc0yLx5RXJWOt2YYLniogyWdeHbJEXQjBSY9AOpGRQD8/1AC/L2roYUTIiJqdqFnqa
YLq34UvKqkHukgrfQYJ+zivlc9vE/jwonxeNmoLZ957jRC5ZBtMOMbeXIcoPtOmB0if0AMjxavto
ic+L3aIvhKTlyvIm0yBuyeg2fV+W5rkKpq+BrNQ9HXKcj+H0Mrb38ZfGbMk3wroSIyaXonpJ2vAV
VhXmxcgh0Mt6iAUAbCB3nk2JZlBO83vcNp4hrWAftlinYaMM81Hazm6LhxjVsNyF/PzdoLDuSrBa
ZwiK+tGWvZeaAYUWA5SIS9/2tBiG5VqSkURYLbPncL5SiuJdkn0OvcO6qxuAt3zSIxS++nsywWEZ
0uShUZlG/9BN54mMOsbozudJ06mMr62cjKSsM1/fQxwMzT5c7W/x5sSE1aUg61TNKfebnOtJ2UMv
MzrF3pXRorhC5WpHiYWEaUUNDG9ysMxRqGqawviaKIw7lyQ+dEtAuytm/6mNWH7DYf8ZdehXrga9
kRWXWbbvk0PqSRVbF1jq+nFzkYllXDFV8b3o22ZnBkV5GYjbdomo5pzqhEd9DuM7zn0/qnHoD9FE
sgEpE86X2Zi1L/OinSrE2qKGzyDGXDuiqE84YYa5Z6SWdrSTT3oqMTs7IxO1CBDv3AQnO85apNp4
LVLnfh4j7J2K3rpgMA2g/Z9xRXZn6g3tDnEWu2KEl4F8XNLhnNFtJiyLzaTwvAEn42pwAejPwf/S
BwwOYYeNSJTFF2yH0d5S6/YcT41zmqxjLPn67UzFIGiHhznJfpqj84Sf/jCG5Y/FVl4jjBL7UaRE
LgRgThvDT7IVrMOotcBwXQCFb1bTh9CKch9H9hlirRsvrenl/FugDdKHEk3CPg0Hy1VydPAoJHbq
aJQn8rouaWNwaWkgq5ZW/lgtSbsvtfmVyvvobxo90uKuFESRya8/NXMy4IiJpHM3+dq2aPKp9xbF
xhBYFNWZHFrQCzWkgGF1pHXrwqDui1zSPDor4mfKvmHK+maQPhE0iC87xzXy7i217UPYUU5NGjQZ
rcGMKG+Y3hSNyhzBzN7z1Sy+HbJxG145vaw65vJHJvPnBrzoPgAM0detP9VIIJNSqqcxMF0LSC82
cBYB5u54XsbDh3aLnK0FMQCQhtKTCoPgJFIAJgz2dHRwzurrBwPpAUhjg0sCl3EzZQATzNZPVm9O
sJk087D0xwLYBBCI9lKq7aeGQc2BUOBb6P0YO1PztsYSfbCoSCpVci9rQshask1wgDJKC8PxvMmv
hBH7GQalU1c6+y5UuxNshDswefUOHQ2cClq37jzmqp8huGxapTzKtelptUa9G1YXfTLY+r4Z1Lu6
Rp0aWyFB4D0NzG0/Y/MROti4H8qeBDbGAa5eDqgzJ8WPxui7HbX9vmUjbbX1NHk6U8kjHfyHmjoT
gdws4FO49viQjmCqx14FPU6RpF7as474swolHy3jjbRM8tOU6bt2kvNxkzTWipZ5eUCRo+8rJIdN
iO9OuFIpvo+5njNnY0RM3RAjKyrMpmhfZ8nwDpzzTINcmBxL9Sdc/4anSL6lmg7LWeqY54RI5ofM
BhPXL+vQTVkO/8XXeSw3rmxZ9IsQAZcwUwL0pChSJVOaIKQy8B6ZMF/fC/UmHd0dPVG8+6quLk0i
8+Q5e689HPEzdM82aPQnj+kYPN/lzNzWYfHuvKlziUWPf3TJVO0L3E4bgE8uO4IXZuNsIL+z90S6
jydT5L9NZOPMyug+Qgepz0NfpCGW1V0yo/5YOVpTZ1/7mJSNOa7GyzTlL1UeRXs8jve87rqnCafV
o/P9Pbzx7m3uavattv/5759Imsl2LvECoTW8j5VpXE2jt58WkXZBC15wT6iucZAyjgOYzHzqkZOE
sa9robl6FI3WZIianMqu7u45pSrAuUDRcPkykX4mHXYcEsD1DR92T9KFb73z0W48icx5ptPOoBgW
gIkIRiaptYPqBATSb5qGUzMF3xgZMSbDMWuD2PdDemvMgPAVrRGorLopiolfJENCL0Bb9lZJ86nG
N87Ch8DQY/Hplzp+jpNvO4J9Ubd2sZu7BiPJJJ+7ZfHY8tuUZTdz8+eZutZT/A3H2wvsKccGYnhH
IWr3ZPqacyJs54I80tu73Vivbvb3frD1i4hqLhlOZV3IlVQbufR56Hk2PvFas7dU+mjF46HfmhDa
obnEDH2YDY8ikhiOAF1izPRw9idrD7C6MJoaIOtGtPma0TlMs2dC4V8nyoTFvIg5tKOiv0VVc0v8
uj5KV3f2+WDivE+QVEYGTIiy+F1ZnCLcF5awzb0zMgZ5NEr/RzoatMWpyNgnJK4uzxCHYtWQG1Vc
XHV+F6p1/oCPkLCNRtIP5ImEcP6cpOYzuRPqpbIqZ1/38UNq0bBJs2F+cvyquhLaA8BLzx6FJMkB
BeyPOLaOmma9RUMeffbCHEksyZtrZwRKZfmLsha6/jYR8NMC4n4yhpPnYrPvZkApowYnvScuD7jC
HqA+KXFlIYlPaKOd3mVn9NxQ51XjTI/R6sHQaM8QMvy7PeJkAlvSnfuzb8VZIBWJRpNr9evFYxWt
d5Rxhn8YvYHBnSy3YBoly6r40qT/wEpc3nIHloFQLU01d75UzYWer4XeOzJP0p2u7qCgFnW+vatj
+7a4/bhL85uklUC6rwKtr/hLi0Nd1kTjT7l48bMxkIFrtv4WHiceKJYs8WQvfEVoCpwL1enw0OZm
2TmG9qHSsgwNvyKbM7YxLzFFy7PuEo0k3HAKLWf6r8lCXmpijrQqo0QP59Koz2Zvv3C1phledtot
0efkqkEP2HifcxVjx0OUFOR5NB0kSviMPJxNkzNhBwctX5W9kna6DEJVn8pX6eWCPXOErLq02Lt4
2mavbl9L42ORRgdOiK8Hk0qZdO4Vjqjgsj7zdZgu4jzykZxDJpYX4kCNy5Dj9Rv02nxPzT1Sdufs
MyYLDHcSl2ZIz5pvcvjKobxk2XKNKgatTW82gSJFeyfJGeLB4CUAD2z2jZ1aXIQTcYD0dEEaZdPD
GyDUsr4ChKTzljTbr47LCPSakZZfB7Ili+sBdclY7Yk9rI+FXXr3SXU3P5vvavE73ELmtG1dS17B
dcenZJeRYnKGdp0B/8zc184yP9n6NtiBhleSo3ZWzCyoTFhxVGHldpliyHxrD9xty18ZbhQ4ZA0C
n0yKj5zGYfxp5pW6JZSI27kn9bDs7CEku967zdJ6+LMvtmz47hbQVxYSmObsQBYOUB/gMWu9C7Jq
IfwnnsQQaPbQHVDI5LBvcHqZ/Wy81A2/Lq+IWprq4X3o8b3osdu86ubEC8P38FuA1khV4712i+ts
yjzQJrd7BSqC92ia2NXbpfmJ2Y84HkMjxIhxIJmMDhx+BemMHtApni2F3LESO0JrXqscu6eRfOO2
uAkgcumq8bdr06En0xQhcTdYZz2M7ADLCAAbuOjQFH1D0aYfI4tQP0GO7iFf9L3Dbsc2RUZVpPfL
NZV/+tLRMUnRySXP92QNOQWxclgdfK6alvi7qqRIjrr3OTK6ix3HXOWkplCwONZRlLN90IY5NBma
nbFj5mFcVgUXPNf7SMronBaOuM8zGUWWh3Wp7r1N5pfFnpCJ6Ykm+xe/JTrjP0Kz4NbiS/kx9qhE
9dvUH2Na+Jj+osn4GLgbEsr1iKcYbxxwoTWvrOdN6P2R7AJKx9jeNoM7MzqoUFRVfRz4jLFxvllq
RxaOsRfF8JexH+E/+WQjhhnfq06NYWlRHOoRPVcefzAE1tUzEoQ7rc0yFj69tjR6Zn5xp1smeHK0
vxU4taODSaypj3QL/W1FyPEBC8qyY6GpgNheCDrxaB+8eQUx9Aw3tJm5cn1gSitv5PehTvBQPFZE
hJyTlIzInk801R3tSvV1Y6DIzcjEn955/ZFDAkm+rNNjJcR3Mi7Grs8cd6P7GAHgHrn7VK0eL1nW
16lAgyKHH4R15gcqX287qcbnFgyyuG28cDDNmt+88EjE/qFf+M1ua/0VEZ771tS7kAFJdmO7od5o
jP7RZROqacKOgjIbGMagmd4MURadKjIMQjcumUpQYYROFD9NpSefop+0IMZNDkfxUNLEwKXFQIiG
lHUcZvee9mQYYx10N7GCxOI6q1dV5cXFLK6LaBGEMBvY9rJOjlHifsxWsi87t3itIv2m2Yq1SEhd
srSS7yff2wvaGp9vLWsy3hsBs2E9opIW+erp7TDcQTgAN6h41EeO/BFAsL8wcpQ5DWFiD/FR5PKu
uSxMrH5ppZtbZKx/FubqZ7KpePWV89WR1BSMtNlCEh2JuVsmJDDe6B8NtZKqyKLqekfe86n5aSTm
HBRNGlP1IVI16pVDmGFcVbNKDmVBaw3P5IEkSiv0GjUd8HOiE5jL55Rks21DFxJ/rIdSc/F+DbNf
nwWe1kBW5pmQrgy8dz6SMjve7GrYju7i38l9lFeFzVIrH8KSyYvjxekVc/mzroE+alT9IKWRtp8f
9w56RPs6wYcrMwo9UmMvdeIQVCuYGVdq55dtup8H2z5r7m+9HuYzEY00r7OW7xJqiF6/jJCPgBPw
R5FJoqhTxEfAWekRVQzXbjM+97HmgPCyoh+2x4TU9evttDSfjEZZQcYztIzkpwIj2qG+mRLzqVdY
wY26q55M4jQDiyCJHX1kApDWE9eNoGKVUzkdiDSoA/Aw94n2f8CNkgBQD9iGjXE+gR0TNJ10yZQ2
z6r2hnMG4tuoDQpEr/8x+zOAiQE4m1PASdSBSG1NXaTbKi+b3WAVh971gayL7JOj2tyWRjWfHIik
OlqiY9LbYcYt8GjYzmucVHKPVxB1s1kRw65r5sl5LbRgmmoqlxaF8ORb9YZQIzIm8+TN6QrKmoLn
yeTz3nEEbBq0nvF0nxYB+0Kp3wZazqSW9j7LGX+MrdiiI/3T6v4fQULZvjTKX8LJuyPJljsfx9eV
y3C1Aa/FD2YQb5YN49f3X02/+kI57B0Wf6F4NXBZePJkLk57HSqM6nbZ4xk2oMSrXjZfidG/8El8
2H05HgH1UAomKCkPwC+pEE2dccbwBCAJJX68iCPPHMzX1i4fpeUd/Tqej5qbXZSSb1APCua0PsdB
Ut8Ej/hZ00Zz03VYjZFmevdaS5i2rsOQfvjFj3Bp8iBvG/clgSQLrG5HygD1L2KOs1Ajcky68RPl
0i1NezNEA5ruYtpODqbb3OYTnUfahpHT/XRc3CNJbsfbhKzZ2M2WR6WlL5Oi9MRIEe3lx9xniuu7
3I2dgXBTW00Btd3Dhmx2ukZmZDru4jXAjswmdrchXaAu1IfEVENQ0lyBDUcOZLWMXsjXVAaTQ8NP
GV/tUtbbZ9Od3tXI+NudyH2Cldod5KIHfOXzkxw9+5mtXzwXJQZbo+CgdGRzZ3TinR3dlYGpeVRk
Ygrbrkl/mok6cqEqQO8Ra0R3fyPTNrliVE+p1HvgvFA4gqVFdtt1dGL6SfY3VLb9xuNthU4S/cZQ
WARL55SB3c10UrUSlX023CtvsZ57DXF/62HanyzaHrrfy8OS8aadVNPDSaCXg7CRHDqWHHbCje6S
0W41fwjigngZtyFzGzy3NFifiTQYMSGTG6rh0uYsSpnOOQYuaLQQ28EzvwowTV1LnkIF4HDmQJcE
PG885JCOWZIxkEeXtNDrc8aIrbdk+UMsiucfMJqU9ks6eoyXBvPcpXKrfPGjbpcoLE8TnGmnTVA7
8iNxqs/WJRJFlCxQbn1oOXfFiM7NU0C9ZG/cfC105anPMP7Dyl31mghdmb+ZfUTYMorkAXvBpq8t
VKY5Dykqt6DrGjeoNVZY3aTfTEcC4bfvhrSfWjl/ESH92cVy30VoT6euunWjJQFUsmP5Q5gUynrl
U1YdbZKbMBukjfaBDIB9UaZ3pvRALlyINJVnXQVDfFoZ3/AEODtfO+E/IwIF1zBaG9RSdJ9jp/9r
p04KsDYhjgIOXUHFgxLQvJFfGuSm2DPXP9O27jYkYkybSh9CnuNXKPdXrBuvBCLD20m116pQuJBb
ie8eqzxTa6Avo/xpgTkKlbi6ICdoYoEwKCyHcHQfr/+Ule+jSWEdN/U7ShVHo94QY4l3RF1kRaKA
MfFvNfUCFvk5SagUmuKDNflpY6Og/2jFu8bpfxIKk+L2iN7IfvqVT7m9zzX93MxAHzjjyfuDqQ8M
RetzimwT84aZGQ9gKNgNEJs6zjSGORNYAm1XVDLtFe3hGm3DS7HcM823N0JHa+IOq4YOgS3DrgTB
PyMBj73sFUH+0SyATdPQXoF5GrpdPsjQIJlC9oAhanqWdcfXp1fZT7L4ZjhMDhhPZQXDyJsdyuVv
oQEhiZcQGCQF+7TFlu94WyMXfDF2Iw9uj0yH/uW39KZvVyMtFGXbJm/YaudZP3SlJs4GCgAjBhU2
9H5AZDVXS3TOafS5OP2CqB9mS108ycxD3jfZZ2oGE+ct9JiDYYszxoAssJf8ImNEwGKu9KA03GfC
IGj/dTbzhmE8eKNIwqXuP6Pcu7tGvsLRuL0bfn+eGYcYLsHu/qkdySOoabNwmYagm9Vm0Kfnrml+
xS6FHICoXdeq6mq4Z39cvvWi1HD44OHTM3kWY/od22N/zJkT0797zvTZOMLdcdECZ8gW2KM817rg
i3q21vwGoFM4bJr+T9TCvVyQaZZG/Gs0bfVBpYIU362uInX3YzS+udTcgQ1bkIY3lV1t8dF2yA83
YyPbzzwCJSg1N78N8wpP0RZv5/HeNj5cyEHQ8Z59ngC+OBWaTXeclpqg5Qw6wRh7VqDb5hPRdvml
Yt6Bd/nNgwTnqFWjXn7qFr6/UvurZSZQ0oUVR7ZKfBRwOEZt5WgO5cxGNUW7pQJbPLsGqb1KvpIs
M6GE6p9916VpgyJ7sDTvZBaoxxgZy2sxsBAYb7Q/iKw9TobGyVFxm635d2xVG0HeKxmQ2g0R327f
uZJ1PzOn4d464VmMxIIZWev7YIpaPjlaXhuqRnnQ8gXddDlcPUtc/Kq5U91h6X3WFsJKTY1ocMOl
C9PrJWQO35s3TtLCZ+HiOanqqWrmhzMNTAZMEGvcPcOqt+8OuuaauAgd6ToTEo+46AKXXwKNfWtq
dNjbWnu2avA1bLxmg7RI1jeQYI9FHxo4AHkeZE9lR9qrIDIPs5KXnBGi3uI2hhanls/I1L+l2RAm
M3FJ4h7zzXZjQIDYa3oxbqz+Ox6NYqeSK4Gl66FOoLMbizro+7EBuwWliNReAmedxN33rL+siAti
94oK8nFKrdP7O3t8T2aYSEWPEEIu2RFxVkpmTcdyr9TG7KK/Ubr8nXPbvuOJlNCPp3suuUmmOYfC
2rWyHcwqbsoeoC/QFUSn/XDbz6nhYBBL/JGImK47NIl2uhuz12570/xyupjEpFR7rvL+OEx1dip0
A1ULQEgjai3krc03K6Ik40tFTXO1sVhsiNrKr5VPRcFgCU3dMryOKmXkKJfhQp70cYTkPg6etjoh
lrCsu7fMHx6kzjqwNxnKlQMkQGFRoTvFV1UQQEln/m2uHVoAS2uEMp3NnQLteXFRbC+D+9q3uoGT
oR5wQtb9ocOOYenZnrOu2lua/+3Dafso9M86UWpn0Q84zG2Fl2XWjMOyqIStqY8O7VFC+S5wfRDf
+2615Q+XnvM28vvpfRyhCi2MOCMEHqX5OdYRNrYleTUUVgCoqvmhc91+l6Zm/Gl03taZyvJGHvWB
seSGL8IL5y45VOmHoqy8ZhClZo0eLMJzEoBomkW0EZZSPzYGFR7oq00JOm0LklByKUMIZ5gPYmBz
7ofGDyR/nEcNnIXIOc1JazDTnbodaEGeSf5LDaDyoJnqPxVOul3t/B4bECxlYydhnWs1LVJK/7a8
yZZPDGONFZvM72bKQmZJB1mbcSAmGegKSn4ZNRrTG/kYTP1z5sURRoTPyXbH39BwAbKh9rk7g3tX
PftWO7U7u8OkIBy5DkPG7qkwiKSZz3piyvts1rSq0Olm/L0uPzqMXg92hY53EUvojOY+ZvYWjHE5
H0Xf7JpMlSdjlO9+l3kb23zre7D5w+T+UMRJm4N8IZxpmzY9ye8OuMWxPMZI6p8bpeXPGWXhSej+
S9wo/ezZ9OUSRz0JtlUyhrUbsy+nuaLAqS9q4JDV3fToJivY3eQqjR6BWEAcOI3B5p333vNUts+U
2m0IFvbo4W170nI936cNZ1WZvuXYNy8lXZNORPozzzAFcMu5xUET9HZDdQH/wHKm9UKPXVJ0YKGa
UhJESK9cNE9eNd5G5FMbDta5mY5O0d6VpVMX2u2H/JWWujpUi/MpfJHuK71ENS6Ll9kUfG6pjhYB
0bqmlBcSBr71aloUhsMYG8HLiFagJWD45C0lXugMMbOYzXtnkJNcpXHoq5wpRan2HrFNc38gQQO6
0SSvPiMGckTW/GwSULoCNB4x31uJQSnNfLhCLmP/rA2LhvFIm9ivsZ8GHGrsGbl1zlxKL32+LBoT
0Tarmaa6E1Q3t9ij7QXeKNZLh0+U6Lwr2dbvA2Gamz5Nlr0+tSCZzS40ZpPdiSkA4wNqeBZmMnxn
jWGEblLt6mlEzmawQ9dGPz6N/rdqYgaZy/zDqVkosYWCVnGptHPzTzFTxuYL48lEc95E9ldm1p81
u7vB2L6dCgRVJKxBmGto6nlpxyU2w580Gu7dJWNtBsdSLnRo/faN/lp5GqzhzW0MdZqEuKXcSpm1
lNYNN8nWGiMsdeawsStBWosGTZussi9Z5vW2RUhlsI/2Y/TqLd4DJziInVg3Lw1hpKYz2tyMIcMb
Xf1rkRlXhwX0rnI9IOTmsG9GwhYiyt3e15NtKqcvZTghEfVkB7tfkyvptxdfvoHsymt9xNVwi9xa
n9BNWW0g1+RvVxpWYFmpCGEwPqkyCXyzx+Gnbp4e3fkEd6DIIPqbaP7y4aAIaSHsDyo4JvSA9UuU
xzw8EzzI5Ep44Lf8Bot7bjIOG4/GYj3Nc+3u8eL80fL3FgIrevNm1znWE0mL6VauqFA3ZeZi3en9
fhht0Ecul8ueWA/yDkJQbfxXxXPlDcnHtHTj1lGN3AxFx6CaW/3eq/QYk+S0G1JS4aflt1aTV67P
42/eEA4aSxL70D1qvXr492WJx1cGXju4Ds3VGcSTYIQ458Qc4LjTEWNEj7x0PZqd9XYd7eFhamn6
5O2e5XN12u7GtBaR4JA8jDS+eq3WbwwL7KMFtWhIUMKUWbY1U784yrR/j1Z4rbLHfSr5ghZqEiat
4LsUDeykak8M1yDERcu+dEBxeeTz4KSMufhPDvZqdtcaP7/htN6WHhAYTsejO9aNB41Qi3k225uq
kw9Gfs42BZOW+xoyG5dsN3FvDfOi6dZDtjlFpl1cRYyMwTDpBcky/uFPv2AKpUEzm+gySF4xCm6A
jq6GEJICoEI82WHFcaSBkB+s5oM0M0HuG/nrtgarTPaj2taK7AfEyzvJith3uk6cQiubMCGaYz95
BfeaBAe4647g5RIH55qqdzRNvJDbHilmCXkjHpmz1Vic21KephgrejE4pzg1AJ5z7bIhX9LurzFF
Dj35HDirDMN+kqXP3ID5UzBleFKTqv+UCZenxAeMWDBciUjdjdAl5QTYdSAJcE76wMKrr/VP03G6
2p17azX/zMVrS2sPPtBbxit3rGnTOHQkRmdn24hzkvE+Df2bzmhzSbQf9aDGS9GYP/RDDzVMJt3V
sBhVAHOsjjLrg6x3Hn5aTj+iQtsaSZ6FiJ+yXdsmu3ilsMVx3YYNoISNg2dxow2GFoLSlCAnUPAD
i9yuJbCJnpdZXoodNJ1vykkYisVfLZfrgPTthE5GWEjhwadToB0pkmLf1re2joONYK5iX/QChD6R
cdvGRtIEkbjbzBiS+Np0e2sQ7L2lqbI8k5tydTFT76I0SUPTfBHIPsge51iro+oaJX3CvAhDMVnU
XGm8DZaWoFIIpMa8Ji6DlJOJ6/0YF8vFjKYzKXQUCx7IyJgOtgXgcZwZOwubZkzvTfVReTCQpYln
yNtalt/sbK01Awu6aV/kPGeogr2chBt/abbxzyiHqhgV+dbKbNDI3uAT4HMqEulwyp3jyrsmsz9x
u0qi/frUBrY7IAma9GqbZdFtqMSX3vM1CMSyy3ppmFua2Z3Y1TAoN7OunCNy47yTT45xSTo8G6nX
fQFERXEcTcU2x/B3NvX4JjM6u5hc/tjzQi6VPv1OGp5rrmpWpvw9VPGUQZ6Sd0c7NIikDjU+ZzIh
i0PGEEbVnQyGugpSt8DXqllwFB28FcAVmUy6D2I49ikVV5jINONvN4pACrIfFjHcEDOmRyh/FN/e
HA7kf1j0xXjyX0xrbd0kpPoNw1la3r4vGCoosvl23D9sglUKaJ81r8w1tfxEe+8li/p277Svcqnm
UMeyzcmb0ejtr3o/v/qleM1M2oVzNuwRFGAhpmlUqLnd9O6Xj3T4oL6H2fmYmT5sUsyLxzE1HkWZ
OVtBWNjGT53vxCsMAoraeivr9i9iIryvDG+rCeuhoGRvuY24dfnaTxyy2RWwX+sZzOpibHfSX45F
6mxXuyqVVrWIL+Km0GZzSJwyJl7bZJhs2l/VtazwGYFn30TAzD9yaIAYRH5Xojx1Y+ye8fCEFSGw
h4njqqcPuuVOfKwpF9/m9toDy/kUYFlQOunILI/UYj7/G2zvJOprq+cXm548HeYXEgfuljT7iwl6
Lep4A+Dec7JeLC6f/tRzSXa9Qy1ZTpRd3caam/qr01J88R2EAXavo5b6e2n9zbzMPuu/Ku6noS41
gcsE4aZTmkmQIkFgE0DLlZs4rxPRXRKSULBu/E2nKF0Hnz8MPaJ94Lgf0pZ73EjGs6FJ45nuHIDd
mMawxViY0d4SRIzk9vTXu+00FkhglPjQU7Vj+KHrmIZnWN6hPYqfpZGOsP3uk/+UDpX5zjnB+86c
CWNLvJnJjaKn4gGAhh+LyLEet/YAA1Gf93j8i6DB7BsaPbmQMcTnDbqzBaK49TaoT1xHaED0rtjP
k7yzighTJzvZ7aNLoXUUp+7arGXQ1DfPqVrg83WD2rTc7zZ5l767DblDQ/naTeVtoE+8q8ZoV3HM
bBPGeUHsDDB7sytfQfuCMup5juY28IuE6rR4zI53VSDhBrxRgeN3cE9MFCs5iWxOS0lsOoyjZhSx
Q7OmlsArjBoEVyWxAqHb/YISwHR6DijDT6IXgo0BlM6qO1dTTgnZ+Ay7kzzEPL4TQzkGOGbSwKzX
m4HdF2Qg+RRY5bQlupW4uQJCMVMeSiF/jeq8LvDID7qNLXswWha2zr43Y97HlgTcOKJYNcFA8oGT
kobgEJRk/a048E94uzaF5qcbmdHetc3qPWdfpLcd3VCjQCrWk/lA16DvoCQmbXX4x5/OHfoZoLUo
7LOjUaN98YebTtBaaC0VyXytYLQWlTuUV9/kWbf7HNwWQBnFvszHjYc82phc1IPF1UiwT5wEAXHm
PvkUUFhFsEujpwpnr6HBkvAIzj4uYuC+NSHbYawcdgKhXfu2/BNlZN5wk570n5AnmM4tkM+7hyB6
6ty53XDUoKF2taK+LxcnYG/bplaxoM3ybBzeDvqzUGWQVWuhjFBUS6CcTDwlA9ntFn00jlQucBWy
PJYdeTksy5IcLUZA3MYGKpeFuRl5S/jIcL9YpLCY/ZcBuOQ/euBijfFa1siWfg1vSWyKlblZE79c
ol2aVfNXgZRP7UJu9cz4s6xBMLG1SpXx/JzANzDedEZwRYM4ll3yhL7N2SHgXqETevej8GHNFCs3
stNZL/8GagoBYbwG0+gk1ORrVA1DWUJrCtJ6xWo2sXHeoozCFQbpBmrmm52+uIaxMJGPHtYahvOP
x1eRj1NEvXkQ3tRyPSQ855/YkpPghqNQ7AAenJw1aod+93TiCbvSeqa5MkDcXYMl1TwYh4SsHkHv
koTbfh9FNMA3/TDqpw4q57KG/Px7OdEa/NPyj2GevYydjiaMTOCwdGcM9v/U38uqGkzV8KDZ3e7A
N9UnzYQVpKtID5XC0hNY9PQQIyxgKTQh7zJq5r2gCFgDi9o1ukhfQ4z6km/VWaN6HMOnJb6GEsUV
gbUe+UcYx9Dx6umvBkbkOPJwOMAygyJJBwpoApR8/7cCsbqbiZl1DOcAE5jGJJlLyxq+BIvtIf+T
x7SKSutVd6u51RdsWnMbYcGCtYmxGTdSto1Jd1qVGIxp3B/4az1Uh6g5A6OLIUaL+iATAqL6Rfs0
6EAwXqnugxGJcJTESfHYXtGhrwwV87NaI6eYF/FjjaFKWwbEoFshbFDD+CZIksgmtqomv8oxH7ne
eNsMADxELu7q64+WzCseuGm/rDFYI3lYDrlYKflYzpCfR4DTjoynU7bmNgr4qy6ak5j/a4vg8dZ5
yevifllerFB1oBYufMKcReawcQncL+bff9HsWbGG7fiREdiAuEALeBk9MDJBWiROlJlk7sxRPkBS
x3Zpw3DaEvfzZpkGXlk2Od9VFeRcwztFeeSdMHGEZuWSFG8ZJBDsmlVLSyDaN+a1VcJYkfE0sySG
2JkCc2i+uOK+e5NBSk7pXjkA042tyxmzG1N+ryYWpx3aB9LpcZuW7sPnOiC4kZTjsC9BdQOwXRE8
c3Gm89wid+Lp07javPRTjaXRroOx1j6cHuyKJLZyo4qvf8phl+rjP1rnmSYqaDj/zsWB4mn+Evlq
DhiWfF/b8qb5fnxa9F0l4yfU2nglF2KqMmrhOF4IYACZFTBotk8Q5COfrwzZ6Q7PFwEWHNGMt4xQ
82llNkJ0u84qXv49VUZEN2Q0k37b6MlZs6Nni98Ne41l+U/1/O/H0mF5L6JbPGGDGLS72+IzoSNO
llnTEmLkzW+F4asdRcf76Nor4J0gknlNbdKIISCKFbxSXxonGaG7w8zLto0weX21XY16pV1Xih7p
2RlbaRLqGb3xyRnX02H+mRgk1GiADPeE5xyGBjfBxl0jDsaovYmF60pbRx+VpV2J9EkPFnuSo4j0
xp+wM+IFzFuRaLw/Ff/xq5FzrsuoMRA4oxotd8qhqZaZUBTbdXVn9gmfc70mhjXcqWP7YEL50R2G
P6Nd0DCLIbstNspLqzz61FM05iaoCQBe/GgI/UO6Amc7Of2mQc65L+C9OBzo/x7A2GJL0MyRSaZG
szpdQ6vUusmZ+YskY4tsgKLPn6QhZNDPE8KwNH6onIGqr4oY+ccO2j+q46bncbNrtFduzh31v9mh
/i+go/k/3EW+bq35yIZFV87A9/I/uJKxP0ou5lOHQj37swg7CjMBhatyGCbN5EBtMsX6NT0SoRCe
mLRQmJrNJHXRxtv//6+Ff+l/vRjbMjwBNtPlKmKK9cX+N3pikagZlGYPWEhHPu0C898Vc4nkKNev
ZtO+cCMBjd9hoUZ9RSuI8ABjsKqwJxUW3XIdv9X1S86jdXHTvLqsSmhazY8myfMnh05ZpUjns/H1
Kbg/2xGyRuiaiXazKSczgBgEU6TWaSjKIcRY0F8i20VEOTDpNNKhCwYvm09eReE05uU+JT72MQxw
6PzliUDL9C+T+29d6R5YjyZBl4vUiCNH8sAzj9XLKoKXJu3XWRAiNMcBmmD9rjUpu/uoxLEARbUX
NbW9Lah/4oJjMyaUaDNmBADbhfYTcDtxh0fyCkEQttqTOTEsLJMpRfykp++LT2mJr3qLdASHShIf
M8dTR2kPR4gweCuxgZrdWF6gptfn1OJiM0ewsJrOO9GGwFbQKeOJbPs4bLqUbVJM/VZZ64m5eNZN
X+eLFckxfqbFbzRRipiZObdua+eJ7Ik8A7owPVMJJLcEvBcRgrY68466qBem2kAcTbbSLY2fYY/4
wSCKRf8oxFI+NOE9cN8u15pmdDg0AMnatFHP7Ev9HnnW2ovuvvOois8Tal88EtDnDbPQLnQOf3NU
GKccLFWQZzQRR6P0znZk7VN3nC4Q0odNPQ/TFaWgFpS2uOljW3+TehNvvDunRPWF0AA3cZIcmFqK
Lx/RY+iZzdt/sXcmzXEjW5b+L71HmsMxOLDoRQdiDgYnUSLFDUyiRACOeR5+fX2I7Ff58rV1Pat9
LTKMFIcMRgDu1+895ztJOKV3BlNKVG02132Y3sX2wkZPa7HMpXyRBj6nbNHfsZ0cVZVhaLaHDoWg
vbzmftmA188+rUrKg8i5mPCjzOin0+abr7p3MzNHep+0wsY5E1fbbfKTHeaP/fqZdgeM/LcvFFxQ
V0t22Z6AErEJPeBBXC9qoSPItF9MPYa8SMlpe/vJ288kBZOsfiag9vaNQhlq6w7zfAxduhLIz9Kz
3VWU+HjZSJGVlKQOEd8RMrpTTCbUcwtp5mibyNymlpaP983W6AcKBtF4sO2gjBTxRXP2pZzL+lr6
rtgSNSm4K+mlLlRSqEBAX3FPFl/a8YJ2KH8UuYqOlWsFjOTnOx9W9iZzEY/FnXtyzbrZS6P5XRux
ZGdv2QFKuhi4vWCklY39TL2Jqjp8yGou/b4P18wBae+jMsQOxQv70I0hBOwx9a6iKQho7WxyaGkW
PqM/BzDv+foU4ije9CGuvaEgY6LS1UPqfNbRACUTJY1DSDK4Dbp0KDOdS6JJEwwxvqReZ7IdovBV
rqYXOKufXlQ2R08O9l0Y9V+IOq6u00A0uguJKakIWeiqBttiD7FjKZuMeAUWMugujHJp5BhoKrAS
LbtwcjeMOspzXFj32hXj2SrLXZaW/QWq1q3HRITwkLcbwplhLU7jeFE+olKG080ewSg0c3f5SYu3
CRD7ZQdCw49e5iVb0IH2vyP/QjL+mw0VA6jj2jaYFMcW2GL/ZaNIG1OSqiPKI4qCgNIXaItZ6LMg
i+fOGYE9RTr93XAd45ghcVh6CVEDy5RuQXkkd3IwHsyag1JBANc3Zi2fdBP/zVOUqxP2n52yt6fo
uzYuXhLb5b/uZV7j0uRDA3WcTG3t2gijxugxwEPrJS8ia7niQUH9DlnK7TSvyRuWVKeOZTwOetya
4ikraL3HtA+DYfG6w9BMwNcQqyWl5wTokkwa3cyr6BlCO6Ggp9VZyn+zC5pYh//lrwAm7fkQlm1B
ZIqzIob/aROsDKT0YgYrh9yvvtqR84gBb0Pgird1TKe4AqyoyoEgCwxZ5O8dkqmwmWgiyGP1GdG3
V1/tJkm2/vSDcRKqubI20OvmeML+6/3aXinLf3+9PWQeAmKACfX4/3m9sSEaYRk2KOE16TySWMFt
Wwn3KL1xW0Q1Dpl2/Jii5qnuvOatcz+IXOzulEsceFdg7PDCnMDEothO4UA8aO6/FrW65CuJxkPE
DW2ArR4kIkF1iYSgG0JOcIvKoVbFQ+YwAN1UubIOw9jIrZ/nB8mZ4jV0p98DzMnZm56qKkIDndnH
KPFd3LJI/UVHeydVCCPo7Cd0k44NuRx/llX/Y8j/N4Z8aMMQr///fvz/06Q/ivZH+zcM++1n/oFh
9/9wbcdWSvo2l5X3Txh23/6DA7TvQvbFCO85Prf/PzDs7h8ou7npOaCzZ2GU/8uOb/0hTGpK31up
5avD/79lxzflv4DYTZNfB67EoQECAYAl8e+3Z81p2q5kT+gHLcHAyjl4RnmL68D5Rrp1cuplEu1G
1/6AcKowOVN4n2gPfldTLXb90CZH2vFfPDf/3tJKRCDmNeiE4HXhXPlKnX5FM5KcLCY0O2kl7hlj
ztaLrpjv2ZkkOaE69G2my+o1mvV08A29i216ZlHqnTvMHLNDbQACT097IweNnJnUm1Ja5I+FFs1U
86c3BaEW7Z0oyAeKV21hp5hf5iYWmbpUn+lguV9aWLLIyrayR3MET+uYtV24LfqM7puPqFBPwjlQ
BcH4I73LFa5AqoqOlZD1Uya4dfP3U1PFX6tqcS8e+Rfbvh6R6yz2fe6Vy6NOCHyDTim27VPsjt2d
4RHEJVCu8Gqk/rHM1jA/fUpKnTwujhEkeDCCUuoJx86DbxLj0ulewy3IzQDCw+p8DifSZFf1ifod
Egd9qJvyzZ/J98zHoriMy4XWsRPEJWo/QWTz5t5kgTqV/bnyQwCuTXulk4OcVlsHpedvYy6/oBGz
trgkXv2l1rupS+39nBvMo62u2S/jZ5hND10TPmY6hW1Gl/9gD7C6MSthvs3zY9on9gU008ZBgP6g
fHTSC2qnkcEJnR/zNSwhIHaFAPeY4ruOEAu6BOCEzoDixij3tj+IQzk6V8dcZS7RQfveeSjhlFUr
TorJBpidZooOZuqRKozxBytgPAcRlILKKRwk7U1zICQAFmelj8tYvJcifUaUfqIp/s7EEr9EzgEm
NEjkaTs4rHjKktPst/cyqs++Tu3AdWOi1gTiYOPoM1n/2uoDfPOtjIoPXXdBH08chNDgzhDVMO/A
7JreY2hRQeayBec2HB4BGK6PsGFXnOpd7000Tr/PGrSTZIz+Murkq98ieapemswrzyrL+btM9cOe
9HfbQ3Pm9ry7tVP+UEOmIfam6Mg9LAiJYagj6S7XvJwJqF3C8CL0Nq3ClOApej2qg6o/1fZ3USW/
FwlGVoKapwNKnI9RbTobW2ZWEdDLYEDPhubpRj8GCVAtDR/xmoCMzec38oyPMidkXnZbJh4UuG3k
P6t84Mzw21liQcnsfKA2Q4xbRPSH21/AU1eh7YwUx5dP7eh94Xhr7b5xJKoYMhhqdZiR9J2NwdS7
jw1xfWMZmK2P7VYRR8yU5MI8H3C+Lkt0nx8pM5ANBRrrB2j4WlrvtnY0WYcjFbkP+Z4yEJUqCD0H
LHYNzmosnkt3HA7uMriHoU++xb1m1E7i1sQNHcvsWyXs7+CYgrjpLlECc7YChyx2Y0kZJJ7LEWZl
4j1r7rgOZzi78H3YKL2RzkBeMqnxeHqZxOOhP8jU2hqecRoy9WQb/o5IuADsvD4iI+o3E8MjuRCX
FIv8QxKcRuWUP6I193ZzlrxERjwwvh6vEfrZTV6YcpvX9CrNISXbuRg/wUVzDMvq70SwErVk0jxp
9Nkz7Pc2i+N7u2lO4fcaaXO8mcDC2roPrC6B/DeB/zE75zMkj2Ijs4k+5bNXcVZIw9r4YsuzkupX
ViAvQ01h0+vLuHW6nCOOjWyWGibwxXDKw4zU+oaznR+93TLm2QO4zKmW0aU2TpAs6vtYzM/ThMiD
m3I8VVGx0bCDr9ozCv4arOMWF6g1TNdIdpDsKzRLIPhIiohL8NALInZ3AIMEugD1WwImBcL3VjhM
GQz1006ujdP8Sp0xIlyZkZ2qim3ZZvm+iaVJObWZ/CXb571+gKOLRTylZ+hGCBPyUBtHb00KaIV/
0kVzjrlVGKtTGUHaSO6I0QqIIQyPKQlHm+xXOak0QGWzKSPvUSZowZdMiC1KGw+BhBqCinxZg2HP
pR+jZ8aV6JlT7HY6lIFwyHo1rrMAqWIlCVGmcLuY8rtnleOLmF0mVxPj0Bn0IBADam0wg4uIKzLN
moRsXW0cunnGGEfOgVmR7mbG5MXh94n2XZ1/C51CsJlNAEDbZGeFo8XYkcgtY9HIzunJzxw+9jKX
BsP1TB6nomSLFZ7Y+V3xMGApSxLlrci++6ku693UTm8AwMRp6t8QbbYBKEJGPwXmZHDRBBDHXuCY
qYuc9aGJIvvCYsCiDPAySCSMBtJ0g9ZlxfMZw07pQc8NlGcEubiInW8eDamaFviuHhqDvlqOTt4h
rk2HZbUHkO5u0v6eJAML5wd69dE1so2M0h8EQXzVZQMczzu22PW3vZVEGA1oxozHAoskFTavT1c4
EdcMrsie+M+pfkAvke0c/xxZbY1YlrMLntOod5MzB9ljg0fimFYJnb6RKY/pf0Pu8TVhaBc5uMNd
/yBsBNr46O4ajTzP7CPeWdi1MGecBpQu2HOG4IeBaZU7SGSomDN2Y/0NxhnSqtAnvG/hG6vFUMGQ
wjzHb16k8xf0cw9ux3OkvYKVC6DYMRkgahldg86p22T0fZ/m3H2P6pB0e3LllsT0L040Mv1cqf8C
+ULDjVyK7GBWfXwNtXuXzHl31yKnwpx9rAqm1zA2fkD/zbW8FKFCAlzZn75F24/EVcD87deY+WaF
ZVxk0Kin0S+R9PpE/Rrxg1yG7Gpe2iLi5nMm64ry78g43D15VE1eyQua9D7A8/C3373m2oGV7ZBv
Kcb0GHdWgIgjP5nYxXYGnlnnoZ+58FKzfncFHBYwPgdzNLCnsJhtNfaITUdsRtqnODm44FDWMUQH
/taseaCZ6N8GvNTBnFUHOHjudnlTonufSzu/ExDoSqq3S5bP7R6WWnRxUv/d1HW1rxE6cuemL9pA
GK/WXZvMzfrkCeGfNS+gCu0Bwn/LWDZv3xYc9YfYrq7KnDTf+QLePt6L/Les05bN0CE5oD2FY/aD
03LJ0Y6dlMgR+jyr46ZNWn1UYoEZ4D9J6U+Bk1EJJvb8SuDmOnPv8M+QlgLRujVw0kwThQ5+kKiT
JyzqXB69GQbA21KGViY9hXo6LSM2Qt3FiG5LSEJqSQLSZamZfNYuqsB+M3inyeJdT2eDS9QC8j6s
cdND0t9V7ZLQszfxEcYp5JzQR+jh+0GOYGZjWvEPJN3AsUqayot3z7407VRpzdtIIfxDIz9t4I2+
SnQfS/8yQKsIwnYU10zBidNqPxSawMhIvjmK+X7hOhxgWzRBa82VGsl2Hj1eat1y1Ybn1gBlgqjf
dLL+mHvuXWUpfRpdtsBZ1CaISCoLkmlWkRnxxo6FKaJPbTQCOyOMH/wRIrvVzTylWjwvWXXswuYZ
vAiipwV1lMbjUvMmNG13Qlb52vbdDJ2/qhjAYy0QlkspMaqtMdSKAaE/HLPOOSDhpYHPm4kH1PV3
eJWyk4ucK13eMmqXw6A14uCpGa6KcBgzx4AT4lJriuhnQlChXBMLUWIX5A8zptTZBFgdncTMkQNn
3/BJdCdG5DX9EJoZc+0R2KRNNCJlm025SakZ2tP3oRyt+/ETI9yPGVRAXVrXXJKpkGQe9uPeequ9
4tinnb21Nc7djOETgO09JSK4sdIPOmzEja72uBjUSUJs4jDUC9TRhD2uqY9ZTv6jRRCkQyBkOlT9
dqoQuTidXezgS1mcOmqfyTj0Q5dQyfaWLknM5KLIm9QdunR/zaDMCaNMCKUsKFbW3RCzCzL8zMdc
5kJbLk7ql0ekpbNmWwJE5D5BBOiNAgH1cCnzX0uMRhJwgdq4nnfh5Cpe5vEEGGHTrAmaCVGa1Erv
VHoFklkOPXa/oye0dVLSN5uZHE40d8xnSeZEGB/SUiWtMzYcdyPdeje4CBy5rEMkFBvBsWWrkvkO
T+dJm7177dcc0HEMP4ijL/cze06/ZoUWBOlg/9jDCDe2Zoi6EtNKPCiMP1aOsgLyAt3UBxuTD+5B
jyUO2XJKPGm65pQCkniIYcVj0u5evZjxQTro9zUxWGmjuloQjzd5jTHTWTNQW8JQNRvjU4+EBu5B
f5oUkZCRN34Xa4aqRZhqQ6gqaLkvQ81S6ppXL8ZZRl/GXZOR6ISKB6bvIlHdwQ7bu8KtOMY0CPpG
6Z4GeMBhEp6YDSUHr7a+gYwgRKsfy4ObQfJkD104hREee3Hlw8DMI0DtfLbW7NioIUUWiuk2IlaW
LBTRUcoW7WDTAM4r3Fxk0NqE0TarP5ZwWj1iFqcXAFtuTa511gxbDjtI0hXGP3R7Z3vXcZjvCL0l
S5z027oemMBwiUkzBstMIRakQC88JCqbukgtTqvMu9lOPz1P3cet2us1bbdcc3dRt3wnlOUVJVb3
xV+jeQviC3R1zNbMXh19VWuGb5qE+Gw5suNePMr62V7Tfv0FaRmEPBfcwLyRovphpui+0MD6e7el
ylpzg/WaIJzhcWeGfuev2cK4pV8MP6adRuzwHJMlLl60tjDEkkpcr/nEMUHFYk0sztfsYt+rv80z
6QrzjFcpSpyfRut8rZDebFv55q8JyLEmC3ktoyxUNGtGMk4WBGZrbnJNgPJAkHKKWHTbt+T0MGfc
W6k5Ikn83rWEuJWJGPZyfB+TGJYPS0FSeN5Bx/KLNwHKF3b1QsbJIGSyS1wX+654FBjltsOa+9yj
mmLOsmNkHYNc/Sii+FV7tXNHc/O60BfcsF9O5qdPoHTUh2ePgGm7WWqiOXBQScKnZQ6bJDR7MNRI
Jw0MpW5MUrXJc9z0El47cWBwp9miohaP0vvYzSAXRlByy6jvlRh/9cWnHME9lZBlN6JnEAiAOXDW
1OwJl+S05mgva6I2NqJ94U7mLo+YLrREjbpj+LQmBsdqas7opBqkjMbG6BltJNOO05uxyw3JHep5
zxBWwmPfwhbqOFV6NXbVccYIOiNcLbPurrMd5N89PaoW34LyxIsca3XyLCZUigEc3Jl8TRcvQ/Oa
5p08dlQ87ppAPqxZ5A1SB5gZ1X241iVRyLkJFeTVdAz70HlkOTWT+FYNSNUs7jS3+4Z+fNlbrvwY
1yR0V3Mt2/XduGak920XQ/WddoQNX3Ni1AfBEpWgoxYDk7ko11+muB5JVqUts3rRvmQEW3EWm6/d
mtHeIXflchLyuSDAPZWifTYRxGw02t/FQXCAHExZ1hvC6uDaQZpKlvhlWXPhJQHxaWJXQbeKkNqe
9/rPD2+f6/xX2iMWJpdZH3FB7uBAse2sD6brHVzuucPtM7j35bk2C6LrEE5IgLFIR+DBxIWPQ5Eg
NXQPD0OCVpkwl1Ob26QjrZA+Z/YI7bp9CDTjAO6DqstMWMnS/ng7THowufZZNBG24rbDUzziBarH
z8JqU1AEbrOLZPzYKvkNiiOzWW9AisvxzhxWUxIr8sdoPLrYWn6OuNzqzAeV2zoF/i6fIOseGFSO
iZvYvxBJUT+xMDFrBZbXfLgKv49BWpJ2elY000ETvhQ7JqicmmX6sN6uEEFSBIRf0D7bCDvHRytU
V4OI9PU822+TqDqJrqcJZCYc6cTRarv5OTTKieKEFIEMMpRTf7AUoY2w3Kvt5ed0zN6ZZ9yXkTFu
mQIz6Ivupbo0if11tDyAf5gYNiWBHXnFpV15+S5GthQI8Z6YLO15PwiuEHz6iIOeM7Sj205V39ke
LqbozrXWLXYjmL/eSpipCio6A5s01DQfOIJ3n3bud/JK3vAgPtdV1a6K6o9+8rG2Mhcvc4HY0uwP
ul6h4UMmuehZVpYqzDeUely04rH30ePPw8o7VYz6uIVkYWLYrtt7NQvr6GTFlwVBuK6eBsdA09N1
4BnV8JYDSUQuFW3GPE/PI3jhLEGhQsBSU8RBqhyihDy8+YcoSy+0E+5t7F3zbCAyGuzqPK6iHkSH
PbYx2ILyPx8Yo1Rna/2W278hxoHIYE1F4N3EM1BKdtIzPqo8g7CxRA8tl9Lh9llYI5LOvZ8JBtug
bjNoEhmazdvN4SYQMm2CQFlk0KVnvYuGLUUicQZYX50LkJ1GxmDKmuo3i9SQ87hAI9pQQ1ZkFMBW
bW2XlWp9WsYELzJZOPstykSbt/5bB6gZeQ9CjEMSWSQXpu+lvTw1mpLfczx8X+tDDuaLF+U/Pzd5
owQTp9PtKd4e5mLidfvzfpZHm3b6qeRk1Fna39fRtsFpftZ+ikhymFy1b8LmGrVSL0HiWYRc8xtP
nfd6uxkteLFoGJl/r3/77VfCq/rHb1//31aKQpOArry/1PxPMqNg8rT+xY7qi3WF5HW4fV7EfrNX
cl5JMj/9QV6wjgyER/LuOn1zAOCa5Oy1xMpNUHSIs7CAEYw8Iw5jkCxtf9W9p93BKAee5PpMb6vI
7dOysZbAW89Nzbqq3Z46Oq+3mt2KLaZvz76EdOMO9pF5S3cswnLnKZbfuMcjE2KK7NrQRr63hmXj
GcVmxnSuOCM8K/Z14T8zqShQbNrHmGkjYoqONSH3/eoYA4kVDgL4OZ+Mg8U0Dy6eFheRhPbFbDCN
IAgdgZfBahURSoSuIW4Q5gdD9njVS93+P+QUcZbJ1hDllWuKRKE9O4YFJwKBqWvYQLRoLs7Vca0w
butvGkvAsUV7jzNgfQshEti1TzW6ZsaEa8Dz7aPbw+2KE4nxuQi4uyghuMwkFj0ylbLjn7fK7X5Z
H6Q7s2BWSpFegPa+v0nO9LrY+/zwxoMIta1WhVyZWGFQgDDaaKyIZy/Z2Wl5qmbcllPlQPXoJeRC
596jU7AXcz+cbw8WFBZ0H9zyatVWWlXtcc1bkwq039A3CtuIfjerTbeck5ZSncMV6XdgA9NJJxe0
pNXWRGeEF4cL8vZQrdfz7aM4MZpjx+CVVDuQyM5NvFqjhY3Wh2W9ND56t2eXNfvSOkfVZJ1796so
dAe1lvdbrhHtf74jdHM8aXwYg8NR0E1+IrOc7zjqLXet3ZELF+nmEInl60ReyNZJ8ofZgLoh1oc6
ife9Ied928bfEPxY18kjHer2NcTPB9SfJANNpXOXhUTgLYbYeRUHppyOBOwHOl2Msg+3byCJsL1I
l0S09WtmPt61bvg52h1rRm0c7GacDzgouo0cI7h+EaKlA7mtzaZBcX0/2NZxgEoEiyvbm0NTskCF
TnytHXoQzoRNdiTd4G4q8Y5lwxd6C3RwG4okuT5p0TDjqgzAKTmFxjVeo/4M4o4Dw15++jO+aG31
d52yL0NbwH/Lr72POJ6lHwvT/Fn2ZkzyRksPiYYbambgpkmjjx6iwL3uOD2PI2TlDZe4eWXJlNcB
yhJSCQYKNtCuOK2XY18bYPyHbN9xxNooz/heE2ba9uhnjTK/eGEByaVvQsxdk/MEcwZc/5S/Q6sH
SwdlqK+XcUciBMEoo/eBn/QR+yddh3bQh76mxhZ3iVctu9hN7kxHVhdignkxEaFvUWRrjifEZKKR
bpJASCu//PWgJuluLG8xcYwh6FDuPvb8Jxq3AkLxXGeX3JwDiLgdNUg0IHxlqyNVY4vpV569FrTT
7SP0lzsE6u6RTLf8grQs+/NBeTQ5fYfirFe/p1kl29jJwdYhWQUwKc8m2sHz7aN6/fT20V9fiNtK
nqcQZQ8o7QwMCd8iYpvqr2Lq/9f33X7L7ZttM/nW0l/f1wI06mBL9yxL3RL1uH7oK9M4zjjXAfmP
50YEt3/96wGAqvrzh4pmzbdxoBKag0WJNqlz0XUC+dO6k9AnR1glvPMkcNFDHD42IRh1KsK55eIc
a8JQh6b7SXPF5heYKRrjgz+GMUQX7hi/snZsBbwvLI+RZZwFG+epYlUdZ5bN3LBJpcxGN1BROl7M
GYe8Hqdtm1NMmuF4siXrWgd/CR9q728sx/xwYsHt3b4mXfab7gq46u7NAgcEUbDb92X7kqSccVPP
fx3TVelsAa3grqLd2t8XYfwrq+wQIGkWB9ZYMXprdrLNwa7SwzxbafZujlfUYvQx6KQNbuNtSVb8
gFpX7yxesqxpP3zFzNvrdv5kvWj/zcYlg3/D1kFnz1/ZspFa+R3SwpFOV0lYk8fgC/4znZOOc3au
MGTZhzpOXmKBc4NmhgOtDzRfmb9mkIBDC/RBYfVssqx42K82bQuBqHNotxX60Wvjcwjehglb/DLk
70k+gMsWD9ZsQBAX+UMpoTdVeUjY5Hqzlzt8NDvWwepkFhPdoZpiYYkDU8MjaFSBhZ62ttngZwpD
BPQy6y5rW3at+i2r+gRgw/BLHd1aP1qz7ZDlyVa6ZN1PdgYMjPIhM6Yzc/zHqZwOo47f6pkZm5+9
dAxOubAYZ4GaG4uXRoXxJoSsASKYK4CV8uD7iMg4OtSBRRrXwi8b6C6SFMdr1MFzq0o6xriAmp1o
7YtiUYycDcrbYrNU832eSgb7L22XNNvBIlWaBZA7ONw1HHAR9GCSFYu41mH4vcNOp5N6V9ZYXzyS
YfPkx+pbUXm8L4v6PiuZ5hiPhqzOIXMSAN1Pdbjt+swEcFjgbvI3ZqJO8YRfQhX3RIkzUhiSHwg3
cIju+soa2NGesDFDMkNG6JcYPCvTgmbQBMaM5SpGVN9v6UZse284mLT8Sm1sbJ/MPFve0Qgkv8cT
1zEcDv1I+WmJHVOIO9rntpzus09DDscEP07oNB9ThX4Sjmc6gtiT0bfGNb+Y7l2onF8Nkr8cDxv9
vy/TSHONAfKpnnx9mQ132jouXDSgOOaFu9283D66PfTQLC6zx1qax/q9WsyVa0PJltoLiWEyf5Vg
ljd61edOfhwzWY83GGVHmIhRzT2OaN5r9VNfH32P6m2awRWJgtvebfxxLc74vG1X4WVJ1T1KWO/p
1E+BpsPYj3a9ImupF6PU+h5Te+BuniVHIeZw6zmTXgVvJg6K5tysDzIeaUtVs+bubJtdEqn7HmbP
LbOgj8rmbCImZihUeDQUKBNuD0qppzZfcFd0tI43N/E77KBqCdrpp7vAG8ywSwY3uT7RLUcvVPMh
rsJVTgBRyg6pv29fnB50m2dnOq4VBGUeCFynQsvRBoO0oMGU10huZULCs17F6GAgN7VNFKgquIdT
s5nOhit44xnQbVA5AAECAMMSDA4ItyUaUoTcOLGx5+JgHMll5CHnyHMW79Zab3eL8cUr+EsKY93y
bt/U5AwMYhxYsdS81GteIIc1DAW3Dyddhaep2ZlpFu5aL3qVY8efkycNBgVnPWNNf1aPDINsvHOc
i5TVX6aIYk/2Oa34tUIlnK5m1yg5z/z1eWE6JzFG3cHvRqa9f/3vb7EBDPaYdLO2CC6APLW9wK1B
s/nGmju4/tvto9sD7ou7kluf+gjEPKWKOk4qxv2yfLfstuPkWnzD1ZZc2AtMWnA0mW45GUVJLnXR
92+iTWgJQ74/NpS/bi+IRl8fImVBAUgchkCuyW60PkQLN2xkTIeb2eH24MRq54WGPna3vxBwebHN
KHnoBGiJ9YZAAIJ+kj0a2a+ZwbKIM5e4bkKQm23VCNbpfkCjvdbalLocN8Du79qWFZUP+cdsDdmA
4vPlJkH7H7HevxHrKfRw/5VYLyiL4vcHkWJ99896vT9/7B/xOeYfyvOF6Sppudbf4nOU9YfiJCAE
kQW2qXwXoev/1evZ8g9OiKalWCwpQCwbEV1b9l38v/+XLf5AqufiSXGQ2EnPN/87er2bXvBvGlXo
aEhThUQbqByKdvF3uZ4jZySFKH6ODQm+MaewoI/qOztR5IkthR84XffWGZ9pYz17AlgC+L1uV9AM
wk3gEpnhZTYao5aAaK94rUr7QXTeizfgdIyKKrwMWM/77G7wCP8g9uI+KUFviQQJHEZdhWU/mHsb
013k8+nKZmU6cCjoCAaFy7ikWBjAE109m8u9GZM55RuQMiz1o53SrwrdUGYiKBHRCOKKLV09ip0T
jivBh6l2rSZoEjxJhGZ340jdY/6AZUGeCWGiYvoaegtyksR+8udnzkQvzehsjYUyYok/48a9dx39
sx/9h9aNr2MT3k0du5Vo7lOTEw8lJmr5nmN4NTRvS1y9xGH5jHn0O3C+wywwHrMzoi5R32wrfuxV
+onIAZ2WU71lZfJZRp21mUpeZuXKJ7dyLg2piLLgdUojnnOkmje73JE6vbcADIarJZnIXVDaO2Ha
dO7s+8HXzCXphJms6OnSim1U/LKQ4TXgxxJS2jeAP/XG4kewtKOn80OwtLm1USvIwZ2vMjXIX8Dz
wOnqiGJik8aovgWsKmADFaE8OjsKGvEoj1bZEMBg4Z3syX0PVfcRNvwcpnEYkdoIyjG/JEWOejCU
7QZ6CVeKgS/ZXd5Nd2Gk0lRM0uhNplN0cmuXAInUfloU9WmFdmz9xdqm/3p7tyFY/7Ir9Ju8DlWG
A7mevFfds8m1Gk4T3a6nFu2dU08rJzpIVv0g9EOc/CMUqGFCe05+eAJ6qC/WfhQt2/4mMKpc3vgl
+pq2iKdgUHtbyqjP1loYpmkQ30l0nyguHf6jf986TAXh3HWlem06b7hgRviAJkLF1vgvWjUF3V3c
7+WmBXeoaBxBwNMayahe9jaCMFbu+dEYzA/ZfJjMyZ6hgG7NjLyoqK/EFnRS7bshqJuzvYh03yhF
GPd0Hr3G2lgtz3V0MOiHVIXIyW43S0g9G4h42MFbs4NFfFZqENCYrCeK9NXO7L/UU/SaLNl9irs4
ZVJAaNPTkDSw5M0IoXmR7FP8UdBxkDDUBX9mtY+0HQdzCNxqPYmswc8VA0q3kM9+1zWb6FmMNLCF
r4Am47THYrPpMx+fAJnb+XMlrR0E4wOZ4Z9M1kAiIrPYIA07ZTE6khzvPioz4peY6knJq8Le+eqM
x5ghHT5b7gTxatKM4RqF4mmiBrPhvo9cIgoCR5DnvFdRgedyGaM3E6L7titJJ0U1wZS6bd5GDSbG
OGE75WiacYsZ3HQcVA51RfIAgjIwCi/KBwU5ACmPzOW8pD/TOtqjCKWG57XueRbCjD5tXCn9uLeX
5CVZpj2hKI/0GKrAU9w0zQDHNCZCPS1zPNiTwSchHVSV7rKYr7ue/okiEzD+5ONJqzFhNqAAet5C
mGUvsrEMyEY9giBYYojb/E1S4/7IXNZTC3kOeYnMNZwx22HweVMg2QNXIXtmrT3E7XznsXqmrkKA
WT0W1dqCaT1zX+fM96s0/2mwkAW6q4k/Z2EpVO6DJAkwcDi7KqoFs05rUwn0BAQNPfeelTEorZFe
0D0LgCRCzYDFsRKnuGf7igFLou4nzWJJuMwPWfqfcsrIFWgzJmXY5MN63jCMDTHjGhd6F9MBbfUj
ECVyoC2o5jV/kB/DhWM5ShXMz3m07pKRqQzpI+22BleBjMDeo6Qq2AzSq8ULQYXqXSMEqgljdT+x
vpCGgKaYLEkPX7+9ajeFTj/B/IRBbJBCRTF7Pxq8g4PttEGBxRoMLLD3ePa+it45lqD1AxOR71Xk
OJTLHvWkyPt26yNs4aPR2ShIHBFiNoigaF2ndNgNZoFBPsX+Ptr+I1z1vW09EM1k0Skr7mQVfqRS
BZFpptu40kwysy/WyLuVOm9QonOkh+myL6vGBy1X/axSwd/cOi8Dm2/gWnSh7AxCpgEzzbK5XNa1
hF7709ysiCKAi3QOvoim/8Xh5WvjMl3x6JbQKIkeVfrrdpVP/rFLqex1A83JPYz/wd55LEeObVn2
V8pqjjQAF7KtqweuJcmgDk5gDAWtxQXw9b0uIusFK17WS+se14Bu7nTtDr/inL3XtoiVz9sJ27Nb
3sYCNmUuGW4LqyHnmqXxMmHR8QBkQ8yGKiEH66FFzBj4glaiHX8RQ3ULaPCdAv2PiM4xQTCfy5rD
wDCyb5R/6DIJmD+hme9zy7S36NOOQavD6iJGGBRJdK4Tv6YWS+V+tBGWw64J+qMWxhO1dOdmli55
mgDuEp0ROIAuAbtg28f2lsUR89Ssf8dV/OzNiC6jbPo0ixwjcFF/jvvZXVUhk5FmIBQTxBytXIff
8jxgwaPwcEOaNu+roNnlJvk7erOXptJPxlys4pF5Ep9dpevfbStK4AaNb11ghiB3M9xo4btlWcN6
qPBnfY66MgOEAWM5MMgjQaKor6XDYAO85uj33NvtumJnUNcM81jfNFDDtQxulxsaHdtzBh/panAc
ZoYKD59B0Jufhp6ApX4cd+x2p70zomem88ieWejZGhlMPQarOqR5G0CEYPcOrzOJ0MJNuPMy40a4
fK+ZTjiEm4nVMh3y4xFKUvuaqdVXglpm1Iz9EKu45lB7nKfudUzn9DQiWViDIV01tvVJRygLnCDa
+Tj+VhEkaGK/WL+xbCAb94E8a6D2/lW0RsDolumbqNaLS2tsQ0DqN2rpElfm1W0pEbumcTPN+uty
5ECepyJE/cHTJkx6mrN1R43iK1McGlAnRThlUXfW2ls5BC9xAhHFsutVeEOgY8qBZJEYOrodRA36
xTPM+i5xlQRaYTUxCJMIsGri4rsnDeggNiGwtR68d71tbwfYoFEP88xdlbX7nJcslVKNZZZDIItP
1YWgppVTDcmuM6x7PvLiYDpOd+7M8c8TsI/duZEDdfupQfjUbB0UbScBdMPr0OCzAv8c1Q6zhHJt
tdQlWRxT6GyIh5dl9pLB7sNIrx7tnn3de+jayc6rKtwUGLCNU9hy8vMylN1sUwwUqcxqDk5Rmd2i
pcaQKvQHT9UyqglPv6FqGaVLWZvEk7iH+Ctx0J1stb9c2ivLxeWEDj2m6d0Utj1hiF/kPxpEqEXL
taM4Dn1sErmXe7eWg70lVRtD36Ob0iQARzRBdpLZoBnrdo4nzcPsxkh9rRsjj4y9HiPdi9Ig2qBz
SgygCr2/z02o6VaHpKVQO82Cz/E05tmT3fjZrl6uqFMOOSplMGhxup3mzghJjt7GNU6ShBYhv6Rg
PsYtrtm+Sc9RcUOFVt8Cj6R1Q+gwxrfugnq1XzcZDJYmJ3qPosxFKwlAxtnuIB2iv+pDn44ca6QJ
1q2aoiA5+LszFsFDOwOGb/3ha1k2wyVy9eEyf8oi56aqRUrX0bNPPMuTE71VNBxOAsoT0dvZMaNO
sa0bDhiv1Uc6moFmrJezihXJc6FBUlfgVkal0bvzypiTB5Ri8kTADnUEdQ5guF244dl13OqclHG/
G033MwngVOQ4WNeED6NRJbKsNA1xkhE9YkcXtJ1+XTZHtN5OEX0Dk0NtPh6p4/48a+ExmVwMNEjS
INU1VPINLXDwN0b+OZdtvGGZQzVq9GZcgualLgft3CQ0kEObMq66ZJIq07DNonwzekO1GbxMOy8n
rbr650VZPSOCCHZO2blbNipUV/NOnhGLGFtTQmMn03U4U4Vib4iUEPBnLC8OUPWVID12NTWwOGai
7X8lzi/nAhB/G6vTANaoFPrlJn1NpktLPpiDq2D5D5ZP+0zIhCKaIvKCj3c1hH0NZDJQhtfOFUCh
z2kTFBuPFKwb0Kc5O5p+OMtaOtdJ0y7JzCp8tuRDjEbqpsvtcyGpdNdCQQ3d3njU2gIKSumE++Ui
vpQbkcOPcyVrs0rq5iNaA+PSziNo4yEricIG0oh+Itx0sZAULUN6cC5IeNtMEWWMn/PezZ+rnoAn
CCqqM2mzPMfrKbBgI1ByHj/UF+5+Wkf/rehznPtF1/7HvxtqN/7RUcpu3XLQ5DgOBwuOvd8BEL5m
zhZW1gMBJ8XeVIXo6EecTigMCu8RIRobB51tyQB9xYqZvf5/nt8yPN10PN2l3f5fqwUY20xwrXDS
W3d8suf6pnFZTLLZE3H6jcW+2dJu6x0aCMb8N77ff4r5VW/dxeFoYqzXfe+3p2bxr1kxsKxDNrFP
VBvGtvcfx2wyVqE1rWdLP+gRKUz/U/squrib/qb2ZRrkrX84ODbv3fu/fV/uefOef/+Pf7/GLQr2
Nq6q+GPx68/7/adb1fvD0C3spaxkKYEtJa4/w6N9AyOrZQvDxIv6nzZV+w9dlcMI1uTZfdPHY/9n
2Uvof1Aic8mVMfG9Oq79/2ZTxSn72y/Jt23fV6/Mof5l6b+jVKhv1RCFEJBlQ8muW3ZvveXc+Dmr
XAuIx8nDY0VSOTzYMfUOapcSsoulHBbRoTRNBKrIOWGF3lEZ686+P99CvClRi1Xv2QiYMDT674S9
ol8IYSamOYxSGcofQ2myspqq28xNStWUnHctkanQK9dTOO0ntyGTXRtuRPIKrQBivllu5pEfst6g
gZARsWSd+NGgp0OaEp4tmWdn+64Pp3mrV+1bXoeUavraBR1Jfg7ayqj/GkY0mjvPenDA8a8RkaUb
QS7JJqDbJUG2HfKh2499le6BJ0SrUhlQHKP0b0kxGdkyFMUuifK1D5T/JtXs9G602550iKHdY18C
1waK8GTk4VetMfyTlXfisetEDEMo+ByJJL7xyyG6cTFvbjpDBz84BtMlcWnDw/dArRZD9sgFibRY
881tgzlj29LXXfluqBNl0hKxEbu8uLqNtraIaJsglwSv0VHgyK+MR+0a8eh1ovB2YE+6z4NY3mXR
jIkY4JWZpOmDp38ZB6CnUTF8byjRzG3wWVK6X2PtHNcaSCYikWtjA2G4juN5J8sWkuLo5ZvUMZ+L
wKPbYkyPRsUy3scbOkQlnCZtctdlMCgk0HD2pBzvlr1fJaJpX45oX+Z6wo+gZReVSl42PLDwNLGN
y+Zd0K5bbj110Q0EGP88xvf46BAwWMSvVTiTdR4wyWubWoZPLSiI282k/H+i0vwD28VTwCJu7wne
JCri05Q54NG9EMQLNWu2xoRoqhM9kn+etFGcfri4XLvcbrnJX11crggsFJmjbV2WS5qjKI0DDIgm
6fsSgeV/eY7l8arlmuXsjAEciZlz/9vLsBKkD6u5f6kFwIZfr+LXS7E5qldBVwsgKLyD//blLfdd
rrVSYRBbAwxwucevK5aLYRKSg7qc/fD6ft5Sm59tOo9AgRVb8tcNP5xdbrg8DQZlTCh2tR4JFlor
Hy/YF05auHMbrDPd2pFQvWg1DitryP3NoKQImEtSoiXHxyK/OOmQfjjRJiu9uGbG/7SakPbMIhhP
/W+UFhkCwd6t5eflPst/ew8qpfDMeQtv9GTL9gWWIQRz00QvLpK6PRCYE2n1NR5LSK0+h5Kh5xqL
aaldlnOgjTxyDnVSZNSGKHMpOvpyPjYJYdwd1aKCItdKZxeUz+ICNUBgP+cExL15YV8ZmqJCcpO9
0N4Q++V6s0Ox4rYDPWJtOhcaLX8dc8ZuqKR1CUPHuiznOixEq3aa7oFL+K3gC9Y4sGYzsQF2aMM6
0PkMf/2PoupW9HTyRnULYsa/Nn7kbbJUHGIpnXOlFpSRWppCeMZ4qD53Vm+ixA5AcENEJcxH8JCA
z6xaG3wm/kVqi9xqOdGdzPh5DqNUAsQ9fTUdgSEkyd7hqeV7keOvC/ypoBerXIUsUVuTPzxKhxw/
AHscAbmm+EoWM3uMOsl3hW6QXuCmz0VFbaap4a7hp6HZzcp8q/eEFYoZdycbhfEyJSg7/bx8XJge
pQJ7jIlJ0dvAJmmrW5jNnaSkcM4Z6U/k7dxEd7G0nA3RvAbC8NI+joSeRij4Lok6GcZEnFqSZPXR
NraZ0DZeKwhEdJXvMiYMHKtDeRXFm0MJ4oLQUpcA6poWmY9kt3IBrjKjiGjQtCV5ekTTS0wv/1r+
zxqsXumWl+yWi4k66JdzX2rrJHyvvEzZUWpetItDFAKi5itAAtt3VOfN28LCKUzbBM211+yMmF3R
QB78JfB5JeFMW5SgvsLuHgaKBmjHrMs0zsZxyiWC1c6pNjYV5G1R0S8VWmjvKxyky4FFZXXcYeaD
OA4ZmjDCMr/OLTv7FnYqm1MuWoTa7CaLRfmgTzny9wZToVvCn2tAULRoDxEZf8rC/K7ps25bul5A
JAepOmnYKod5BUQeOjMMZbavcNSMW9fO96UQ2UusFUgmEZeYxKocfsoFF9HoLy0nBb/iNAWJxFgj
B7AIlb6tF4lAovSeUjXGl3M///nr8nLHRC9R1y7X/3bz5aLJ17PzRX+7PDU7VuplcYxDSD30rzt8
eOifZ8GvPrWBiTrl1ytZnm95evi4KBgaGVRgfslm//AiPty+KWiPQDnAc60b6Ce0GgnBcuKp9vuv
i6mSDPz2v+XanvjavWWhbvD25oJlDXRnVyC3EH291ciR2pZBwg/O+VJjs6M/WW90jHeOMuApJ16v
PHmpcucl86uNWY8gJfb0yr9nKyefpTx9Y2LtLdOgyRnANK9GVOqDCc6VlFfiImO8cnBnqZwbL6hp
jo5JjgYGQks5CRfrpe1W94NTHCIs7GhE6B0p/yGu/Fut2hrKl0jKSIyfERGQGBAqhw7pCCHkDctD
W9hRMDiifAUQEHQHhBytSxyeYaBxwQ05K18kfYuNboHXhfU6rkoqMBT/EXCE5qtUvkpNOSyhw+VN
rl9dE4Ne3bWPBi07LJmR8mYyL3cHR/k1pXJuplg48UjvUuXpjHLtDUsJCMDYpoo7eodaOUBb5QUt
lSvUU/7QHqMo5CVmT93BO1oqm4l+1GBgKDCgrxKNWuhjeE5tnD2pcqHqyo8aYExdrJdmTHXbrGlp
gUI2WUgqXBoeDEunHWool2up/K5ei/MVfAGW4Va+ZAYrsCBj45wK95PG99DEOGcD5aFF2a5z5Lfp
SuK92xCq+l5huQVmt+8JtV+l4huii2iX6w+O8uiGmHUn5do1se/i7iejUDl6Y6y96eT7yNrI1SQL
NNvEygGsDeljpTzBI6mEu44QF0Qb4TnSG5zDHJ6sxZy7iTiUS5E2b8Wzu3iNMR1L5T7O9f4V6S0A
r9H9Il0dnd9YbdKuifcVXTDhg1PzlJ/ZVM7mEAaJq7zOHlgRU0+ijX91PXlXuVWwDZDJHg0yVWbs
0oMEop4pB7XXvQDL/x5hrHaVwxp7+VpXnmsf8zWfmLhiPR1X+pmGdHbtOBw75deWyrk9Kw93iZk7
s6uTBTXxCRw9qQzwtssfLp0uvHq9fga/ISW8XeUPV/CyButwhJQRiKFz0ZWXnMCrva/c5QJaSEdV
l87MgBqu8c8iHhBQLix58Ub8wPTJEXTbI6JjYsmx5DnQG3yjxFvKAepV+m2jDQ+QEd0hNlZ4x1g+
K0e8rbzxjqXGZP/JjzR0xNZoo20KVrjLs32MtR6uEQGRNtreKCEhrlCRMMSaXlIJCDnBnB9h0gf+
sjPM8InWP0i+hp9UQEZLg9+kp8oZ9Tj9XSz/VOqu4VTUGwjADehADI3lLUGSI06MQ6uoAYbiB+A4
6w89SAEjJVsHkp6eWRRaANWD/n727e7JEfH7qKgE9MbCTa5IBVl/U1PIIE+CYcWO6XkuwEjHybSN
MgJvdQ3CXgtPM207YBCZvw0bsoWrVeooOyiBb2tWYXs4CLjmFU2hVVyFJL11FGehVsSFeGEvAGEY
yXRjc5TwswxfA8VpkAAb4DfWW092N5FiOfRAHTzgDgCidEyYXbQxJEY2Z/RhQETQIAqwEOTfgRSZ
VLJJ1Yq1XefxNvcl3fVI39lh+mxnLrFsijVhKuoEdCpr1wOimARECl+xKXRFqYgVr6IAXKGWOBmI
E8fOYLG7BJCUXeucYmpjZRgSRqAIGD0ojNneAACmmAYhw1CsjA5oRqDoGSUYjUrxNCKNtO5hsnUE
2C6BBGA3NFbyheJwwHAL8Vo7mucfbMYQEvXiS1nQYjd0lvIFcssqaHws/j/MwA0OsZtDgQ+Bj0B4
5r3DAzEG4JHImmsFCikUMmRS8BCimhl6wImIuPoW2sRpf/EEujT0D+mmgD/CjnVEswKSpFBwEk9h
SljaBYeZ7u7awgm7TsRwbWjZmsiTN3g2eNRWF1eDuDnDd4Zj588YWlJ5H8FHISgQUIpCpuRqxFuI
4F2dvBoKrJJBWEF/cyTpKGX9DXyF3mjOwJ6BN/bE1m48HPia9S3siZMKqIbzoa/Cu9wpgnOAGYcs
I+tHRAljZSrwi8DLJCHBMFLBhPE/Q5g/NgoV48KMATWZUCvfskGOGJrrzw1S2pXVdT+ImkZ8yAdN
534wN5HajkZwaSIFqMGjgAQXZA2LhzuhIDYxNJvAYAb0UekYDa6pGu/rgZyTdUkeD1StT6GvHQVs
HEtBcoCEb0qFzenpydDShMRDM/aGo+AivPxWh7VTwNwJ9Xv0oFciZBWRBZDrKoTPU8DpKeH1hGb2
TBDPYXYwJfvAX/FKPmPXdvaFA+xnKO4rdp61ggCBqi3xrrR4ZEDzgxpYS5e43qlw3qwcyUM5+KTf
oK72o6+mwgz1Cjjk1/E5UAgindbjBix8rdhEvXNHCtq610jhIhXNXVmTUe3uKq8kP6l2HgpP/5QW
/Py0SIGPICBlkJCkQiJ1sJEcBUmytO9E0+AlA5401rgeZnZDDg1VURuHyh5em4SFhTfdSQVgGiEx
FT2Hl5bips6jkCXyvC67ij4TdBiFcZpMgE4zZCcJ4QnGCLZFBX1Cq5lu54Sbg4PKFBgK8yZfIqgo
X0GjmBgLiKgMuxVEqS6HiFY6OCDLJPrsxva7KOKAXiyFLVMUjyQpA5F+qvL5W0TQMmEtU7/rYVjN
CmZVRgRLmvNtWfK9RqGxDtk2rGMIWJ1CYeUKitWSgwwjK4aVZcDMcmBnNQmmdVBaFS4DyFodro+N
TQ9hHQzlKU6am8FLYjImB5IKU9qlNYEwN0MAP0JPy7eCGk0Bx4uAlDdanMkh7ohHwBIPPach4DMM
n7xERbWpJZep0GDWAgmDDgFuhb3vTATvDvYLcfXhnoI40Rf2VfjAxjKFHfPhj9UKROZDJKOvxfgB
osxXsLKmnV/KAlnUABlIjDrMnK7ybyd6/i0szfPgpodYpM7akjQq68af90huMCBDSfOhpU3yh63g
aaPCqEkFVPMUWi2Hsdb3IP6txnooev0Zko/YexCeu6S/GlkpzqE42UKXx7c0nYOV72DKiBvLZg16
NkdZnPElQTS26lfar9k+hwKndeX3EIwx0damv6qi2FhHSMa2UW6W0F1vSt+St1NOqUPzg7VTWuw+
Iy8+WsjAKs/DuAM3KVBgOha83aX5BHdDJ3QGdB2Usvmuh2bXKaydqwB3pULd1TDvDkIv3yrijeZM
HDWZ3MVWaGx1hD7rHDFH4bugVRREL+/B6TFPBqyvg4MJS/1WEhSSVsO6zRvnIe6tHyb9qNUYI9s3
FQ+EoRgZCwCYC+u6EppfxKIJNlq6rVzyhpLaBfnHpnS3iq1xvvZ06mt+/acYRiDS3G00JZgMoAem
CiOYmgAF+5mMnFRcDKxMOZbZUzk347ZQGEK4EJi4wqeipPtjK1Qh/dBo40IvJEXyocMkyEwL2NCG
cEgxHPM4yVTdjuC7rz2VmY1tzvGxE+aznOpzM5McYDQCppJ+mxmWge6xYNbtz37SMylq4bULq5uB
9Jy1q5FPZwEO2WKYu2CROiCqhsIxk600AmKQ5dSvbIjPq6G+G8zoXvetHL6ByXQ1do96eHGMYjjB
/IWuThohyeN8+qZmr10f60CY+2xeENsFGvIrSqUvLQpEA4wwXwU7nMB2btyWSqCsklsn112qwC0I
B/vOtkAT5d3VQA9Jfby/8jlZkHVuzcgydw420mlsbchF7XPly/u0sp5r0bPi7fwBfnx6nxk9jppq
oqe2JRknWEVv8K0Gldk0kHZR70sHIWMmyLSR93FCAH2lRVfdA4064wLbgDXKk1Pr7Sey73TREgfm
mnIHWJ0EisY+1saQ3PR9cZOBb9iq0aKqoI2HIhCHlip/tJMDkIawhj8h82iLPvFmBM+zGlTX1oL6
taUN960CXHVmE7SyAor/FRk7Piwo3NjHZuTh3KgCy07rgKBOZwVu8Hmgdv3iRB1qfkxidOhX0PIR
bGYPJMNNlORDzO9eeh+bFfCNxvW2OZMD4MrvedXLSx2iLyywrCbVuIEDaeMQxGIZNFm8lQYxB+1Y
5FhN4sNImqQG/J9VkSphdaCY0xziZOasyRxB+WehiHJ8VCtAdIOW4oLD0BHUA1HlkTmwdLkNXeua
Jt6w40i2j8EoH81kuGs8dL6BggBmvoakLmxhh5VsplvCnXPWrvD3RjwWCD3w9p29ErPHALSbqdW8
zJlD77q1eoxdDXAjiYyotiiRhhjB9mwrj1YX/gjAzhziwt0wkpPkVfQOTWeWG9ZMknQ/w353GIMH
5sKt36cQD/0OGW7ZPSZta2JKUILDxDTO+dAc6TXQptCxbYQuzedOBcsmjwZEXabw7n50AZGGg0Q0
0DvU4uj1govZDS7Ue0KDCmx2p6FvwULEE4vgwiPIgQPKENXBNcndCn172rqxhX9WVkyBKm90slFW
+TOpFsyWtcKsAA347sLhOFcy/BzjdexSn8nOSnaACd66rGT8yAa2GKC9Ytd9n8IqU0Zy1sGuPPTw
iX3qzeuwTdAAlAkzFglZfGJsbYDYT7M84Nh+pC0OsKZ3SYPqdHNnM/RXeg54fWSpUnjPYdD0fMYF
1RofvIYg+HalF+YpReq3BwNC4uN8ZP1G80jX6/VcvwlK1kb73GR1jQW7La9zrE18Ra/pFLGbbTRY
XDaL7FFQ98a7Bg0O1SzKs9q91zI75ddin7pirCgDTgFlCOu7P4fPWIghkEUj3EAUiytTyHcSQvJd
pCfPtJMh54RXsE/lXZylNbIpePFF81ygO2E+oZDjahg/Lcz+mc78MRbEC+eJt6lnPdgPMn8UYdAj
GWRZaurFSyuoAc8jCL10/sZWcLZNBCc0jaop+xTxjVHjTpjn74RkCd3p1CBGev+973yy6uRHOlq3
Qz48Npp0CYqj5WF0JLfzq0zYcA1b8d4GY77XYNhRV2VDOgtgEtYUP2bszI6G5d/3M4w3d9zHnnlt
9IDsYxNLNYBrtFvPFI3yHc3JZ6qi9Out7r5TP1LqkZuJ/eK6yKyT7ML4LN1V+gXFmzrU8LwZEgYN
nhR/F2foOHs0r31k7UdtPnjCVJkk7rRDXZlvfVqqe92VO5lYz9IJ4SraLbsy+OKzFCCUNIsfvqev
669BqHzC8sEb5Irwmm82hN19NGmnxqtfgxGZZFFW/joSPvWrwP+B9GEkRsZ+mwWJUUybBeubdkJW
OtxyWHTbfAIsgSm/wj4UEoyqZkdv0u50GrOYBL8QCXKBnfIoBh3LSwAqrMcI2LTpJ123HmVGELuB
8IqavftSmylNSKsgftnYunrIHnj+YlglDpm6gUzrG6zY2CqGjWXiBCq2meUklyki4s4gMVnK8rbi
EOF37bvQEsOI6nH22mA/3EYVsatMtqC7SOdTCD9tjb/fP+RotNGIBrh7pqNoXJbW+iYJrW+25kJh
7bElmjYi2PG98IB3LOHc8PvdpGuBomNoCtvsoOUPQ/slqSN5roV4y7tiW5GtoJLkIqQaLTis8Rtr
zOSBRNF8Y6NnmYGt9ENDFbDy2ZTL7RChobVtNm3Iwqg64nbrMpI66Ip+h2eEHtKywYOwIq/blspL
cWf6NJ4jSyPIEF8k5GRAM3gybhDsGQc74e1nuvhG5iSCxib71mGAPkQ1aWQg7mky9gGNK5aXK5fB
E4GhcssxoG20DrEnoX+bZi5Jo5nDq+5MzbFsWB8a0tujq8KTD5Y0kf3Jz6BAaFB1vNiKYWfGHBr1
9DSBVVibJsHrU+MduxjzljUk0MktelClV++jnldc2rONlBdkikVsGUFRLK9zYkjay1RQPGzctNy7
lI5PYqD60oqXMlDkoMKm/+A0NzHLV5ukZ6tHO9xp8k6LDffAL4aqQZd+wlHCnCnR/PUSj0abazuE
bmScCr/bl4Z/12X6Z8dG3gpdczcMpX8RzlMW+xOJNGp7pEIvCjJWGZ/2uV68s7O6zvrRnDXvVtY+
evcqoCyovXUVtbCBSsF+8nLSfbP2qjkRYal+Um8n2xkAL+oG0rGbofgWTyiubHk0W+bNVvjo33uT
6cT6Gjt9vonKB5HdEUcDDybQWM8GYbetwBJvtcIKgMhNxVqjyqBp9xjUZGuxDzWw59lpvqEIRN1c
v8OJG+0LzS84oCSL+kxcY8t5dN1mb3tdv2+mDKvZMJP/FeMH6hEZ+yMSL8qdQ4+9TVTGJzDGZzsh
GKwa3eEYZyPZkTU5tRalRzsmNExHKK8NLNFJFRZx8WlOzXd6U7iWj2Y5jbu8IVYSPwRVaEnAV6x/
aSI/vGds/kF+KEUUn0Z/kpjDLmOjtG0IPSV16y7Oce8Z5irtwuJC7tOpDTSYknPaHExBGApqDro4
UP+TxGDVgD5uN2UUqoeaeLOw8K/6OLxESBO3c5fyAUM12g7d6FBJj55ZiYiNyUFt6vo6qrP4SFTS
tZs0vC7tLmit4dWdnL2mD/IubjGVW06n7Sa9nACsogIG+9vvSw/9u9RCyghD2O+ZxSl/tuM7qtg3
GhKHDucGx0eL3mERIJsXW2AzDafyqVcm0k6rixO0KphIuaTx+Ovycq5RV//633IXL9QwgC73WS4v
5367TUwXez3bsc5PgUcozAHndT4n2U7zzIcPD/PzWf/yIb1MqCjn1tz8vNHyPMyGNKF/PfnPe7pJ
ce5KmbBKk+wpg4BgTy9kwave4q/X9/Nxis646Mi9dh8etmnwhdZQ635/5OXyzxsu76T17PcIP/N2
eeiI0hMfxT+e5ddTLR/ccjFa/LdFQJSy+ph/faK6bRT7GMMy+tWnYLApNvjUKuOkestM4LSR7pQb
xDVQjfoBFXemsXMZmDFHEO8oaph0TcPY4MI5eKyZP904gtQXbzRBCotk7+iWsQk7xZmY+6eMES7p
zI1lhF/Z8oerqCSqgSlWbhOH9Egoyyvp074nqlwLYFKPE9kcaCOffOzPhHU9eHZynw1fhgxUuz3n
3dru0xsdYP0qRyi6miCQAma5oDrHgZd8VS2MZiKALemrayXm97QFxNODfANhv/fRkiBeX7n2Tis0
JJEgsADPMD8lIGbboSMKl/lE5sGdLhhQExeFgLBjjnpJSNAMO4AfLA7XWydkiCyGHv+9rRwBp6aO
QFQIq8OktceMRUBSFl3HGPuK4+BAqnLzLLv8y9zw8Za0uETlbkN9LKgYtk+EoeI+SmnXuBy0SHjH
IxPbQau8PYU0/NnO9C6o5U1Se0WnAyTNHC9Ic8AKIEsaYNms7bjZVynIuigiJ7SdPiPLYefQ7QKv
RZGskSGMaWEby4aWuVU955nzDf4muez19E26eccG0VKx7CX485A50Oi7fDvMr1FoPpYZy9uKkYw8
xSrdlC+9ThV0nImFRjBr6hiytNg+yBRiQGEkCJ8bGuhJPONq8r19rVc8XnomGsvYNJjd1pYoiO/p
GE2HjO1GT8bCscOFAhCmf62liffBSh+J8jlo0OrXNHs+zxhEKKQBGNWbL7Ba++zLxKS21ZB47LoC
MTb2uItLAEhs2Q/KNVaPTbgzXbryQLUJLNTgTKh8n07T1klu8+Jr/wTI91PVBoAjhrlEG+48E2WJ
dLhw1gWc8V0HyiZgQph9Ikj8Hv757D+3M4yntHvPRyIJJkWDjfrP+tiTSmxgEw06190tmienwvjy
QX34F9JYU0lfP0pjaReZthCWZwmWSuj6uP5DLEwUWJDSe4pT00TTJR80/4Rk2lzHRnaHQSXZx1bw
aKMF32p5YdKfiYIdEYzOPu9LA0n8sW2wWcJjwAAb9mcj1/xP1jhhfHTzW9h/29JtHxgKwr954f+k
6VUv3NE5HIRnCzgPv73wOQaQMlGjPdIITo+ag0MCfiXmUJfOWZ90lAYTBK9xFt3aSRSfJgEs4F9/
eMZffHjUP8jaUFJITMK/vYa4jokbjvL4iFhjuq0ykxzKJDqy8jNgBbgacRPS2wXsDrSaJUOvn5zb
OSqqz//6dYh/CrhTeAgXZKBhklfi/J5QlJbTZDWpG6pk1Ql8TmMd+472PGbWjWyT12EOy32ZOY+G
F9ZXLzXGQ0yxZahgvuAavQ5+V19Y0GMM8OQ1RDDDfJUxoxsQt6yQYRpFqHENUOoHln3yOtleK3BD
68qlH95o9KSLDBJYGRvvZMMNh7Eki9cv3ctyAmzHvXTZ/Pqv3/ZfHLvkuQhM4K7h6Z7rqq/nw7Hb
45kmQDfCGWuYOQC0qtwmPlRBI3R3FcFt5Ko1l6Em5Hga5oNtVsd8LOjvZzPL9vFS5OFwyHVpHQw7
HwjyImEMoCtujwrYRzZH4OlM+QD0VuyWV/4/aIC/kUeTt20hQP/vg3yu7xiTPgqj/7zHn8Jox/mD
jEEbLb9pO1j5VVbPn8Jo1/iDTqxn4MdnXPApCv9DH225f1j8Ok2PFDOTnbwu/qGPtojxsV0c/K6O
Ot5S0un/87+/jv8r/F7+OXi2v13+Lz4D9Xv/OJhyDNKS44HoHfpo7nl5Hw9I8m50rVP1hH5a2Su4
wQmInm6j9yvzq3Fq3vpH7Ui5I1nZEFX+bjD6LUHI8lx++rYN8tnn3djGb09eFnZZO7o/HwR7SSbR
GYWivMlLiseYk1awfDznO9u1D9/PX0wgxt89rRqbPv4IrcAempinbV7Jqo7y217bb/tsPVFRaEnT
2mG4+ddP+bsG/fc3+tuomxJ7FHiUCw8dLYr5k4HkuCXmGO8tTrjnf/1cliv+6ek8A90Co4upu4jy
l3i4D2+wzbSK4kzdHELK+KfIcfcuztaxo1mOewS5KLpBGFQ4KR0f0xvrzOTq5xIqoUvjqDTTq5sX
8zbRAm/Hkeuvi4k9rawrlMxNbm8YWpE/MVYzyesvAa3xVZkYOoFAmKIT69tQ+6uRL34lpFuQ08CO
qxF5RyIMn3BaB9sokbeBVlP0SCSJj7Rv47mlSzm2dCNrj534AEBZP0ZdqR+t0ryHxKNc8ONqpOSO
F4ZCsXDym6CLcaAATcEB+5L6NNO1eHwSJDdASnIfYHMFD1ccciON0vgg5axvA4pKgAVQfkQtstfm
vZ1I5pjFezTNGRSY6QnTEXwYmsJWZp9aZyBUXrRXl0wak5ZQEfVHmEPAsv0bM5gRchTiu53317ii
lmoOT3JCMUt5Blray2RKFzspn+ycGCyeYcXC7Fn3UoPE2o5qs/Z/eTqzpkiZLYr+IiKYh9eCoubS
Uku7fSG0VSCZk5lffxd+EfehO3rUqgIy85yz99rDNrc/+5TOrz0bTLUGkONuP6Icwa9d1/J9zV5h
9F75ZUodOis4RSsH7/bKnjKqfZP900r9m+M60FaDK6FzSkWfwluOkRe5WN+1crkhfEH1Su6m7Ilm
4GPbK838p1SOdsXIoEMShUjD1wooVWWqTdA/gDqa1bsTV75Is63Tz9/ZMt0TUqCsmHQDOd1noNTk
oNdM2pFBZc7ybRjFPa6/MDh+9G2TB7ML0B3tm8K03CeJpcCBVb9HnPoVoHl66UK7toe7VRff6lht
0w667Pp1CmO6q7P1MFePnFHR5reMyFogpTVJ3aucnMCgp9hiuarlFCwlhOaMxEhTb89LGoFQgPMb
9GTjbgp7yja5YQxB0fKpuQT3jrb60zIE2xwmd2XrVOa34rj6TusQcxQqCjLlMdIp1x2R/rQZ76AA
ELpJlO6M7BwngbGACcwlWUgATUTVfnkVbCMlcaZtn2WgifjXymJ8kzsPMyPmntMX2/dsNA4anIPG
5YU0JuK5BViTrw7xVqhCv0DU3zc2qg92etqTbXnzNPlkLtwmuaadK+Fx/qGTs2WoSrizAvaVfLFS
1whwarh/mqzDBYK2vZoZzaKuxNtJnCjaHUMdmt3vhfbAWM9N9OF67iNfK0ZEwBof8WGMOAxqxVx7
Il3AIeoS11jVV2rJevuWuod2qKn+acIegsnNb2SuwVnA/EpylPuEXQ+pT867w1NZo/4jN8OgXqVl
mR3W+2aay5esGK+zbiG0ybt3Dcut3yoDEd01k2uHjAAkmfNm0CmtJqf2S6v/hihLtCRGnKEvQh7f
EyFF4tCr2F1qw4ZqJh/TctJ2bd9e3Lq7KyUzf9Hz8f3eecQZko01rPk/SPF03keeMihDbrZNZURk
wfrEVY7KDbNTG1zTg0psEmkNfmPqqJSRtvd6vc1iIOdut/B0MvfcSEX9LrTuWYdwnukkWJg8qdr6
k0Gb32971nhTytCzx/vA7MxHc/3ucPgPGLjeKP9i5GvzzoV2Rv1ORNnwGg1S3/YWpXnRFcyAmoms
MfIFtDhfgqgvDuvt5FbKEECQBJLR4a2p03tuvMqG9FfVJYPJKuybVSmhsHkgk8xChz6/djWtmUjl
EU+iJfzPPL9ez0xlOAdiEQHgpaelAOaDFnoR8aZWprDNN6EB/o29EnThzBXJXRb/iTRLPXoCmslf
c1HNRf+Wv0RtuuiMRJ4SA/M7L4yEVvqmXnWjI3yTw7jrZXlX9IwE9hR6gZfK3/8/LV1oOdWbp4/3
Zpjv0lvVU9ED9lkCZfDFErAw3fsiDmMnfe4XdMLWejOO5jegimbTj+saI4t3mVr3psQlAQLOk8Z3
JeY7HFNuolQ7MLm6kRp9wxBxK7zmhzInGCx9E+vrc2xyRZeJj6tVshCVXb9RXfQiCONif6W2mUpx
jJaW2EE+imLi6vTi3CZ8rNO6uE9Ep9UOYkWH1PT/xvDxCOmZGZrjy3m6yByY4uLFcqNL/Tt1FNZO
wdyoexh6ItW71znbk9xEI5XQXkakELsn5m+tJ9/Xj2Ru2GJ0GucM/HEJE6PmZ8Py+wY1pm+bpk+O
vze8VXfvTSsgUTv1zlu2Ld8TWyv7aFpZO6ft/rIjxwz+EzQ8XHAvmiNQiMXNMdsLW/t7YsR/ZEaz
JXXM3X/h5mzjcHHIoEqjnQdXOuggwPQy/1w0u0a8yKpmRTBP8aXTfiA4gG4SGJl0ZFo9jqCCxuzm
ghvZM/lr/a6OYJo47Q3/ArIwctO3rrR3WmKdIdbyCCVyJquluMH/nn2ELI9kvV97NIZNaSmblQiX
rztf0uUXQ3Q3U6n6LW3uZ/boE5cQdxaKIZnB23DHOz3rIjRRXWwyQYJyN3k/tJN3BZ7qIClUSMKl
umld3kKXpFWQkGWuLC5tEJ5YiMZl4dvdfPcAMwg7VbesssquposVuCmx4CmTzrkFK/CyxMVWdbKH
TodIn9sNIfeT+0c2iFV7SsEN0E29cYZtoZGB4aww2Y5x0Va1+FJsql+YVbZ1YT7SBtfYANG58qPq
6NrNSMhrfdDfxgRzBy6EnFa7Eon+NIqOZGS74S61SOPBCL4oNoLFnrFWmpqNP1p/7dX00FRQZtRJ
fx9XWB1mxTKpW0AvS38YyE6pxth7QOJySxa0W0NvfkwR6X9ZHpf+MDK+yXMkl67Bm0pKl48zp9VO
vfpCq6jZoAeO/CzPP5WKctu1kYs7YJY3Sa+oa/yYHjRYJ0kIp8Ox4F9qdV7RMHYHaEQGU2FYrbFz
6+3ok4YOrMtOeVc6nbOOMvNpzDAqkfnFDV6MYkTVqOtPCplH0uvcQDCPQ15tIayYQkdwgOOt1MS2
YxlRe8LCFMhC+tI8GKMN/n/JXmOFxWeYdGVrLGJbA4CxBnUPdK0IbY2AohLrw4QPmmMZbLJGKxi+
0knfD+74b42YAyLIUHPAajNYrj93wwtTFKaeuhKwO1TcRKoL0MKlacOeLs1R2S7tF6vdeLKH6Rwb
RPV1ANIQivcvAgQ1wrjoAzERcunfF5ESD4T0dW/ODzr2HOSM71qB6rABiEi7kHBELUk4G1RMaIzU
00kGiUOhqG9KHNF07eo9eQ/qfqm7nKQ+xpSQJLFEdpJhBS8tS8yX2UifDJpcgQPMHT00wC/ZaUQI
enjttYrjT43aezdN7tUEQ1KmBowfdS+aqDqkAvs8hCNAZp+YJK0gV4CV1TJA1P81ODxUUYIdKhX5
gQWYQ0EXdaHbIe1ArajuO716KnNQzIjt/7U8mtuq/mLO02+SIflnMvSlX+7MRCmpNZPZJfA48QZi
7qLtKrW3pq9FHZgBl/maJlOxbi/EuK5LbqN4KQc8XvzvHcVCgRYan4MVXdLKZt44hZEjERWxesTz
WRsR6eg9KhrX1Ms9nwRGerugxQwymJF2lJ4nhRRT6yvOuditjUjOKsuLlZEoZ/bcaauGCn43yh03
guSbpp9ZN+AuKVIqEBCapmfTaEWGCrAE2ZTpZtEmKjso2I0NBB8C0LbXWjIidfWeGgojePLscqov
38sbZ5eN1keBFo3D1oFB+vBYpDPLgFX4VhztIrbwULQ2p6ux+5kkG/E4ZZ9URYwwdZDpdYP4Kyvk
TjF6j/ohZkefF5/bWASdgdo5rixmrPqrpevkfmu5u2abpL5G3kqaKb6RYAZJo5V7l2RPtUqeohii
F6LYkx3e1n4joQZugEcxLhWsR9CJvdVhgppVBJVlABTMPpNyLNnbVjlWAb8dpdFkmle7sr56Clbf
aXJvJy2QGy7lljQdYEf6T2lCsyFKLqf2QNLU6FxX22y9HSlTBxuhtP/LXFOz/i23hydn7SxrlcPn
EiWH2EUPmutRd5PJHAyOxhzAEVcl7n8sOUVbC+kJ52JxxwyXhIo+kna7ZFerJCMxpx+fovjGUDA0
p5ajRaeFikoe3zRlgpmrtDdRjf9JtD3FhsEtTRZdQKUQ2nPa7mInCkmeHfy8df90mWYF0lSe09p5
0uuBZEOlaHe5sdib0SFMKWFeEYP/AVPHIXau210k9t5gpRfDip6jS15a1lNLNhuAvSyBJnMEIYO4
CZF5hIZqWCFConIsJL0dVnWxfDrLKvVX7HD0yG0CLNUEiDRYbRhamW8e/oCPKfeebWPuDpysMIpM
doQVI7ED4Tks4SOGSwN5yzDxXHuj9zAuMRU5LQNG9ERitki0M8NlygA4w9LNB8WdPk2ZzwHcSq5v
fBWYSg+l5LSd2+OuqKdP1JMElCU8Z6RtVtsxKqndAU5D5SCQKO/GbSWQ8CH09Bh8IIpxTQkiC+nN
FkArBMb1cRNy3NsE+CxM2wCzL95abXJ7kl/hk6Yejo6lIAZa7zSYdERKgo9p9C3fO8RAj8RE8yDN
s1r6CzUGKQjGkdSXw6Jw1k8QqoZcqqSKAzoQe1TbFhw2eg8t/YYy2+I8YK0R4LJLdUEtnZ2qsb50
+MdQ3M4gOTjzpQyD1pYtxuWwniZ8C6Xxl/gTRtlDdhyK/NNRkvcRVUf6T6rL0eRUg9K6+ahMhbpg
0o6ZZh6BHZ17vdgu7rRbc+rokRQ3dWm+sxkhFluw70nENYkg/hGm0JqzZezttvyrzshtqhLrZFXf
qlT5qOMC6Z1O8VWoDdsJDt4Bjha5Avamtb2nLkFN8qBV9swdK79gaAHPrnN6BYD7d5ASwiVzmqBa
qZ9V9dRbVLLADoi0r7JPYcSrlswktNSEdMy3eS5NOofZMu+jaDu4eOft3tAwBrsnWSLes16VySl3
i20lIYEdV2y1C2187k9wP9uihAqGRq3qscubdf9dtPXTUCTPThm9liIWvr1q0tyEnIk4Z1F1lJOh
WgqqMnhn2MHe6g7LX17aFUO+rU4/aoPOACEDdhGZucupXhD8xLwCPt3zJI1bm5oXlFu5D6lf7ESt
hX1uTOuQfss80N2blnlG3Lnsq1hclIhOiuCycao1HmsFEoMZz4C2ycJgxorRkAolcLIiLPKGIAn6
J1MC4mwCCpm15HrGdfFoIyigAdN327mmvOsGwDQ9B/uNPbIIRrWytZvhsTOmNT6VRbxX7VebQ1Ko
4fopJFgxx+ztk+Gqh/RRUd1hPyfoYgrR/9iJ3QRr/jSIr7Lm4yJvgTOSA+wSb3rMFFXsKI5WgKIW
HfNo6jYIf/IiK3EPVo5P9/lez6mHuAG5rdXI7dy86XQwfFskflKyvAGd3kXqDCkj4R00NYgwHsdk
zpNzLjj+zKZyrFSSh8b2j1MCr0Obzwy5mK8ZPmQWFGQtBgNhRtVLmFhm0GsaWve2nQMgysShQaqD
XkcicIJhOZuGy9QRa1amOK4zWoKw9ucxnLVq2isGsnuD31V5bbz1wjn3DajXhbgPbKUL4WgZmWBi
Ae2v1qQvMzd3YmQjlW7dDBRZp5JDULQu9cQKHtWoCpVJtDxzq7HFiTS/nen8os0t/AbTMcr1CYHU
YnwmrXxhUPOgO4kTGFiMfG+eTznscGarjsnj7F1GWOCHfswPgw7EvmEmPqFhNONm3NUFu2uxSnmG
hIZTc2LBobBf92obM6A/UqaJhKrJ89iwrTbhqBs5IM0dFcfe0rxVCyi+HmYrk6MmmBa6tprsgdKv
MjLHwUuACb4YMXMVKg9SrednifO0wqb3MI3jWySqhSh31fWJ4D7WK1e3cgyAgUSOsS6K+7C+eE+j
U2y3dF1lFYNIhD8+6EW+xVbAcdginn0xsD1GvrTlV10of3NUNcQdT8DLM3aF3CJQZP0AdQs9bsux
QqvcsPYEjpvZxO6XerjDhPQH1l4U4xZGCu/VtdYwEpPPtMzadmu5WVi4MhCTecxnebKt4pYodA1b
jx1zZETnd1kg6LTxyZThaGNV465BkZeVFJQA8xAB234iyO5D0MtUmvur6410h5d93pDjmW9H7hyQ
25jE2394RmnXWfqrF9O/hUffxilhtczut9VfGzz8GethPk+7CdNUVWjqsRtpPpaL4FnR8p8SpK6f
JaIPLYtjedR33bbVuOe5uacTHd8vq8eh2+e8MqmYF1z6D4OQoT0xyis1FI+Tnj2atfJZwu0jVzPQ
CSr0JD6HMZb5nq0Ivty7rfzoWM12Ts4CHLdzh4yEiETkfQUmZIYKzoYSSN/l85xcNFnsQadCGU35
N3R7b6lRnknHGJnvahY66uyrnFjfZ68Ru/JeLdO2wJrqDxaUiMYBS9FMnNgy2EtTj2PE0GA3t05x
tryE9pzF/edCKLVWZKnQS+Th5eAGULMsH9lTAm0C0ZcjkaZLm04QSBgWIOQlCyLR36+8cqNbdwb4
SSBVpmf/xhHCmDcXt3T+WFpP7DAzXGwUKhzK4dizi6aKB5amJMIG2B5mEcvb6GBlSFimN16NzcOo
u+iPRxtq/ljdx85UUC4zDsCT9lbj2+ZsrUNE1ewHsu7fo0495B4S/qF4Ub4srFEL6YMQGJHDzYl1
a+Y07GpjXC9aaBEFTDbaoTebj8Y6IKGJ6ZFSkrdW9GlHKdAJFxEQOlxTbhfPQolKjBY+GffNmIyT
vQZ5OvOCHlE7KzZt7KYNi5bnfeRduABiMokNXXgsp/RG+027hWr35em0lFE0XG0QD1aGFDMW7byt
niYbieKs0OKflG1nFRwRHfa8TkZhbbfnuI4gNfYg0GqVFR7py7AWGYmiBaqV3OIyOVgS/2JToZ5R
M+MtyoBCN82HC++LC67cOKF+1Dok7n5+E7F7Zk5wazUWu1EBT4jXcNHlx5TNNY6Qam+nvDU5VR80
Bt/SyXhZFCS9WR6m3XghEImFzEBHHNdkN3HHf7T28mwq5V9T8geZIk9eiwllthTOWgRYQFV6yonT
9ttVCb1YynaeNPIFtT9dA7evTr0zcg2O8kb1z1AQVHYIb3y4EKk/vxaa9t7MLh+LSbBOx36nZ6h9
nYqVvC8Wv2mQCZXS8X/3HZlSA+MkRK+6VyF77BCCt9QxY4GFO0FgEG01ylqUzlNQ5A4ZXeZTRQji
sxF1mzilCFRYXcoIidTUEtWHyJzrwZjFFtL2h05PA4lEZU58jzSUnarC6Bxd9DvgpMZbNTR7x5ne
dRHhMTUeWvpLW4Hmxceo+UghCWrPIqtsDYTR7UvWVgvcI+dtsew/qj2kSBg5OuGVR+1QXpNuxM2x
CnkHQeWuxj2HTlgpdsY2k9gAwn+LvNWnq5mEnnUqrgQl/ZTZPF1bi2U/VVJGIQApBbgnf5mbliRB
B5+EVz1rg+HerIyO3hzjvS/tuT7oet2EdtR5t5GUheJ7HLxPYtWJPeExx1L3dxpYLTq5qrNeFDnx
/QQw19ybGSXjcaDPYkJDVXOXFEHuekNg6fotbDtjT5o8vlkeq9xA4eEURCt1XELBAjkl1dHNwNR6
PccSR3NeBi1+krBXUaICFp1JXVkPLE1Di0iD7XeylBvgLRkojfMI57g6j0wcbrZ6GAz1tRi1NGyl
ah+tKYU83sRHRctbyNlGqFTQbitmdRtV2nerQXWRm4+0BdKdJAb0VHB2MRkxNU2t72WRPQ3O0Fxt
tz9UHWT4pY3FztR2wl2US1YZL8k8fbVKw2yIpv+Jw548YRTylQlwUKkwgomo5vtpYTdpKzZdEAW+
HtmsVHxmrlN5NADli7TuhZLGB8O04r3y1mByxk19WKR7jGr6V816Tv3dC+M1vkvoTygA2A0m+xpb
bNku+kFDoQFc0FTd5tYFcHAUKLheAqV2XizTwNg/IQdGvL+K9ZmNTowRVS7e70KPYgH9P8msHW5L
rNTp5++ti/CcEl/NLcDvzXoCTWj7jcoPensOQoZ3Vgv3USUzFBPncE2XGKB12zEOjPBq1cO7OTlX
d0CI/fucU6/8GJLrrotPmYLUypv6BxAEoRp8WVTDAmdrZQTRnAD+5W5Yqf7e+hqr9bjVZEvQYYVn
lVtPRPQRm9XTW5UVM7GZRijsN7tm3ItwYw9Why+JXIwCq24DYSxhj4IKOZmlH3XhfXjwco5E+uFR
d+e9yDgBCMJ+cJT060IkyiAy6XcA6L/15rNBYxH2AM6gKscgy3tM855UNUmppmIoIw2bW6Nn9C1H
SnblRwwjULU57YMSN6ztODyDRrFwPuFF6tQb+jIq+44UBa+hfKL24uSoKlt3Un9SjegQL/Gc4+Ac
tc7+WtoEtG0LTANVgBGglJ2uv7/q2wHoWa1rDPSnNPSilHhgl3i9nKNAitqTGNQB/g4xFRtQcRWw
ftxRylzfCRDODlq2d6abTvobetbC2sDkqPHlz9WRoJ8cBt6bnkYn5pX5URvIGhBkI2504jIeatWI
D9VKUaHXQBhyTNXD/rhHgvVouSR8x16RPnRq/p2b7DKTLXG+cXy0I50MR2HsQN3vjNz8W2XJdFus
mVIyfUzozITxIr5K1WFMqgMowaEZmH30bg2Kw7gfb2VdvM8jNvZhxM8pnEuZBMvSe1jmOnH1gBFt
mmUoOCg1b2UG496lmCJXDBhikGjiz8wr55nsxcmS1HZ17AVpRtHKpn2uLDoLekNiQd/U6c6p7H/A
WDaWnvPM1mjjLTfGSSzyv07VPI7rhrZYD0YtVTY8Uk6h5eFrSyWWjXT+6bvhJDrs5OgiHgfqiI2V
tn/LsoEDqHxFdXpRuhKnraHSektwixeEwMK0XagO4+gtRtD57mDhM/CQi+WlaoYeUWH77TGXB0RA
q5N+b905csOAHv+RGDggM1olVz61w86x3vVUX444JBdeFOV+SetcSxHYlVgY5mJoD02dXYu60Xel
3vQcSODbGgywtGj4UMayfJl6WrFelkMEb+/lXFeHMSWJgBOrP+H6J1OA+WdqqMeobXCD1cPVyfCD
WwYsRE43axd8Gs5mDe8AcXRJstpdpzyr4b2jjE4A4MgoYONzOQbOIMn5UcnyynT8GNkkx40OIuS4
dC9grTpoYdpHThYvuI5cW5PERJBz84ZRFi/IOwe5K8gWnM0yOxvZ/KMzEAn6YV6OOr2lnZmVf8qE
YaenTzSHmPKHyRQOkT2e4PEc2riKdrbVcTrS9d0kVoDfQk6rsKuciS1RuELpVdQmKWaceNVOaBCK
HBqlczk+19AeA9tiC+VgQ64Bsz7XWZonx9wmfYN2uvIw/UMutKHlMHWx96ViZGEnhofMHLVjvRSu
T8cVGTZAx5R6KG4sYCi581BDKKfs8JKWiFd+qtjF4VxjyNiiNPj/L3WVG0yD8Yx1sDZtMk7b63//
lfkhf/X7b5tOLsaf36+QEoEe6Xipl7WyQEzfmUO6kVxH+vF8WVF0aWiI6K7GtXVYystLmbryIR8N
2EIlabZUNgVuft1DgbJ4N48nwMdfsipua2+veWGmAJaaRPzgJVL5eLKXSm7a1ouus8PNUuqfZed8
Z7c5VnCIdHA76jl6qNvxlCXe8sh7SI8QbLivra3jpj3M2MF7UPW69iH6bglATG9lyvQ47xNcJv23
ZbGOFarpIGzLmO/z/Z41NvTFVZ4jsG1Z7p2V0TzAKKtCUdd/syTr6CSMfwWkp2KKBvxQybAbXZx3
GYUW5xrjEkuzw4jCNTTS5T7VYx8y1y/xYAJjLAoi6lI+EehMFC+FNVyaSpQoWqZ9XVHr6RyZClGC
IjCIf44yTtbZU1EAdiKzkKRRhBkiKo4Lui/W5okrWPRvXRVBF6yf50xhTKt3j7bE8DLaI5qTVp7o
SWFuXYYBHMxgHRVdYYnRMvNgoPvDer5GW2gVC0JH3nL1Q2uRQ7qVv3kV1s3UCYFr1Fzeo4x7OqXN
ptLgSxbrk24iz/OMKX0qjeo6jI6zSegcImNtsQJ4xGaoTJdHzFkd2AMG9nEgioKRO9Iqd02ZTTyk
YGOK1JhQpPaKeXIv47a7Gqpe7Ba05msbzdu1jNXoPlj9HZUOloIFqTCu6QMNwPQhUb39mPsdFemx
UubvuXSzNwQVG7fU4EzG06Fs0X6koEDx+c0Tjkh6eeXQDVubSGBiE7jZUWttmrxoTn2bMPqqs3hL
tIm+6RWe/6yuv5bEQJqbuE91PdKZqJniNjOj6V+q5S94EoJRCG7KPs66Xaykqx8dAFxf4e3wmN05
S/UjINhZ4wwJoEFWlJpnyyEGqMNGMmNdkJrRrJ2lN2R5yRav3gs3sXUFKxJxgoZ12iULTNdHV0n7
W58CytJjGpY4WmEULXiYq8iGmDM6hxLmnuIUxTZnuoWf07B4VAbnAuEA0JADXaWnIN9LQB8nQbvo
kLSo5wdMHwfonAncQd4Gt39xiD3bOFVq1VKDePrZ7iPoFZluXERUu2FmDNa1ipiwi+TSNmZ0RQ8F
0VUX6qOjReUWRna5X5j2oHAh+LKr2vhJow8ZWJo1PNGB7YNRsZQng8jsYU2dcONieu5MRusSoNJL
Y2I/UWSjvvQeaNXYdIo7kh1CFpyKAzCodt9jUH7QIgoqkyfMB38jX0fKGFBGmXz1pOQOt9IaRzRn
00nty9euYYgEEy5/1dZwxWJkLqxKXNi0L8Vru35RfZYJbt0G0ZyWxa/RzHyp45B6n0pEBDnYqTsL
Ew15cjTvyKswCgMxfIwyD/ZYpdPhRh7lShSJv78VyaJfSTsEVpf+gSlmbzCHl4B8FEaLjfKYCMs6
pDb5RURFDteuS8frWNbGuU+YY65/DlQD759XDMypHOvSah28d2evQV157TL3jmlklZF95tOYBvjk
6YmQn7Et3PivWDrLzxPSpc2Y5GZ7MjU+JTGF1ZjKbdsX9NYHLoQyVVqA1u0f88o5TInGoE1tm1tw
8rStVG2+6JxLaIwAZcy64kOZAUeqWvUobDHulvo64hjZ5U3mPC68YgWeWBmLI8bH/KmwWI6ZABf0
Xj3Ws6FEF8XrjzIJU2HUIzYiJoJmjVLCBNKzihyh8SSSBriylWkCyaBzhotlDkxPxsg9ItoxglL2
T10MKlZWy65pR6Y10IoBCeCjH8UR8D2RJwuL/DAwT54M2JOVO/rkSkeNY29p7HOy4zjFJtC9l2q1
7BmytRiZ5ZcbCRpu2VVfV+04rzF8F2vSZllQH63cpmita5mS+HANLBZ3FpFyaM+NZGuwk4apn73D
vKCECMFqBALwVtzE8LaoKAkNrgjb8PIBh57jLmfDsu2L4LBJ0eSFrjFjRzFHc1PSAn5wKnFm8nVq
Jc4bIrOqEAyEDrxJTntuPwy6xYMyTA0iVjjGQ0rz3CEetASPvDEdaB9WngALsW1q+qkM1JlzSLIM
VA6CwaIp7qQXNo/xPOkbg6YYy/ayI/52PlIK6XH6umA5foppI5ydBm1LaajRpU1GmPdYqHqsfIRH
0quvDJPZf85SEks/g0gNloSeAG9yIReqWx6dBS/nGjOqatm1de1wHnvznKcD5zzHcXEF23Cg0oSU
A3XeDTE+X9vSH5gKIlQ1jDdF1N+4Ve8JQmburPnBBt+KfkMzLsrCipu04DtbVq19Hls0LSt6tb0U
wE1bmgJidjaTNz4gtJgclmNPtYsje3+0nW2ib9V5eKsm5iOz6s1+2peAJyZzPBHRaex056Eze7Ie
EwY2fa0XR+hXKsCD/gxipzq4MxZ64KjE6I3aNV6iIey53xitZ76hJtULZZ2G2sg+yckjcGKCd6pJ
aNo18VCMY/uQyiQ/WiBetuOMEq+K/yqqh+ydlvFu7pvHeSrYGqRm7tlD/+g6ZVBiuGvzZy8defUI
6PXNNhdh2bj5LsqMZutFiKs6Oz72bsHmWctba1ABDxwIgqIHgqGUCcBw8AeBHgE0zrqZm3E4O04X
jlMuyfaxH34LRz7JjSxsZZeQxu3kRUy7AAXBYO3QpNo3xSZrrOmtfNvzfsJcdy6Wgxw3Lwd7m6nU
0Y2qowxX4utS6DVpC5QXijEX28I2aetEBIqgwnf8sUA3PgjxCtMhP2ZLecBFZZ88UkJmYXV7U4hH
q4KYU+axTfa52R+cdKQW6uJcO8VVv6bPMh+s183/989+fxrWv40WD1maJWea1QU0msJ2yPS0231s
OeAU7dpVfFKGQhMI8MGYZvWUrn/x+yu9ZMxferBemgkykXuBZmvehm6HUWeJA5QKcO7IsmJ4fRv+
jMjdX+KgOWD1eyz/uO/DP++sMS5M3jQlVGj8bjlWma+UC+at4UYwt+PNnS/RhyE23Xhrm52HllDZ
rG2V2W9NII4b7W88hPVO7NU9dL2t/Y8/eKiebf4rMnqNeoN83lf9lrbX5S9ZyTwYiOysxxJLEO3r
u3NOw+WiqKGyfyVYDawIp5LloQBr8cKIUP3EqX0V2B6fs0/bCU18foQW7aYAK3X5Vb9kNNqai1M/
DElg3+JXs9i3zedQX1gQWkaM7COMMsuT1m7nfGPoQR+HwMT6C8poCJS0rbnNcECmGN4hEIpzlO+Q
wuhPzWelbvp9kV9c50VR/vHWEeeFxj3rfKQ99JjGr+aAsKRjFPkBcXa6msi0pA/mb9dkL8Uzp26z
PACvU5Ersnbc8JD0h/JVvCrvSAloJWF72Fa73toar+Znrp90zKxg7pPv7mLcvaPgVt33gGOdfcww
cUNK0xl9W45x8334gKFq3JLAfeTNzb75D1bUWz0dhz/JS/+qhdLwkdpeoCbUBMI+s6shIdpRcWpb
5CLDFVBZTbwNKoxNeVdxFGPwfSGleQKzQPIY6OvuujwAhRVnkNEJGkocCeMmh7Mk/Pa4PI977C8A
qvl/Yst06+QkG67NfCzPxav2YL2UmMTsW6/vydmMLuaRbNihJy059J7Vm/Oiz2Rj7oRyULmvm+BP
f8QbsNAbhiJ3Lk7uhcYxheSLOOTTegfEVBzzPn5jYAeE4Vtemr/KbTrmKPR3xWHZmqc7wsltcil4
M2+Q9BDU0E3+13Lk/ZABvb+r9jXR7t9YAXnX2QNkmu4dO8QbC3BhHCr4ueluNHcoMTo21atHBPaG
qZkD+HmjGgdxd1W/p5Kdjg5NZh7VoH9pwvJKHY6WYPYV9Zi85quuOuCKgGeOZdCe9Y04xs/TXdmJ
q7VLD85dlo9WegBsG8XBm3bTH6MDZ9MMs+VbB6D6W55w3sECollCbzWMTfadTfu3Dao/8hTRBnzr
QzNQ/kfaeyy3jm5dtq9SUX1EwJsu6EArUaRsByEL7z2evgb0N25uiiHFrWqcjDx5Tm6SwGfXmnPM
u8CGdMK/UTu+v0RN4h/613hT7o3bfAVQc1btlFUOAtEu5ua8f4xeMIScyIX2+YNUO6MW7S3UCEL2
ApJn/RV+wcZEPEHuHiLEg6jc1o60pejTvbCUKW/0+SZBPQrwFdXvGFkeBm3UjOvWSU/WmxbNipfs
XpjRMslX6rnemh1yB0d6q17EaEGj1VoI+2ItNlACbWvWz8ynYm2eyMXr3nUbeuiquUlOk6MHKe5o
E7hwijtHOFMrAqxMCayZi2d1Kb9XT+Er6PZiYaw0gjvt8jGP5+aJe+L4JU1EEifZiSflaB39cE0Z
zF2PFJAPPCEu6+EmMu3qTVDn9YrjBhCUWadv/E12oz91S+PF3ZVbb5U6+ReQWncWvhVTp8m2kq1B
94Q/HKiX3Yi2mzn06baNcRcfY2pdIC/t+J66/ZOozKIbQrE1Dk04bZyEBQjzDGqgL0/ck28J8HLq
+nyg4xwGDDCHDmmNQmCVXZ7xLBTsNQwaqMWALSykeXONsyegM2XNk7fzB/9VMPAazap3bqz9gmwy
1Ik0YwmkXlSOdOujPl6F0VzfNrug5GUzmOAtTVvTpH2wzZv8KNZUCefA/tJgK3QrQ5shgEZepy+q
jXuv5vg7Z2J5hyCyH2+FEzGDw114j55boBRsxwkRXAtpPzgY71SHbmw9Y9V99w7mPg/n7Ry+6044
9bfWbrwRaKJyYthbO48Qpc/OnIU7YcktER+GcmZHlDi7PWln49Z49k5sCc/GWvkQdpXD/Au51FMw
mDJUZ75TPpQbxEABStGZeGMtMDPM/Gf9y9siE/dovtryMxRUtbPpSLT0SB3pYEFUX9HItTaVh05h
hgBYVOaWtTBPECnLL9FbCJvwReSV3klr6aZoXsNd8kimE1U73OiQqOoZtzZkMtmc/5LVNzFL2eA6
Beuh2K3UdVXMvXUyLMMvq34QYC3PNZCjtbrv+S6TbWTuaXNmloq6dt48J+sqd2gpoakgwguu9Z4W
LCpryGuIZWiAOOPRT1ciDPoFeU9AsxcG0uyjMtjysn6w9pK4yreYIDXDLlZAUVaQCM7SDeiBRe1w
dJdvg09vj+vd/BDbtc6aejtINtqFZm6AYePQ1M/V99Spt/Q4IV8GxX1bwy6YyWRybZH5knh3SJ+t
J87o0q4ga8+Y0QYUXqnzI8d1P7RD1NnybaTaJbAwrin1myWi00NgvC9dloW5cNRPXnvU+824Jahz
BdgUA9Cq2Ht2+5Y+yufhKaFp9Ebpx9+Y2/SQqIvq2X/Ih0X1zpQDCl1vlTfhjqe7lDZEwPHAjO6G
BzEWs6CaB+fIdyzrGMKIkkiL3Wo1ZU3eEnPaVh7FYENKcL/Wop1kAzVbjYg0nmqnRrmLhR20wIcb
EwE8B7ovbl1xbuzbr1p0oEvIMrWgVfpQIRictffC88iTbhcdl7Ebcxso9JsW0NfjbZxuXQeIObKB
ne+ob6p1bG4QJmb9MANK8O6uAThZwbK5CzVH6JbVPZZ9/Iu1i4HGTnh4WwyKwwL6mJc73Y3W7HR/
hRtD3hlfGWMbBg+xoHt68toR8pEinAbOG0DPH8ojQYnZW4rmckE2fH8rLD0kNShrDZTJNhmETMx0
la+g/tVOOd4wwqpbiIBSOvfFGQ0r5A/NNq7nJlakdCPf8f83BBuoAtWn4a5vt0a0nLSVkc1aRR9J
J/0ZghIkNa6Y+pGTQpjd6+q+JpPQPHORFJo9B7b8s7yrrVMNNp1j6EsIFufIAoX8SQ7uKQqmd9VN
cJPiqdx0xcI7NY8RtnYaLxprFMahubE2Objk76IB4GvmPWg3vYJPBfzfAmWA7njZoYggx9gc51Ah
BQfv1XyR9ywS8Wd4bF8MancOQLSXbFes/U2zrZ/VuzxeDXSE0ZSelAyqGrYphVBxx0/m+aIANftS
J4QtsjhuM2U2pDdg/yac78wEQDieso/8Jfdxbthc/YAFedqnpy2we6RfeLsS9RNv2fCEdxEbVgwK
DwWohoVxxpmxXho3pWxD914KZ7guzbY60e10HwXBHvfjV7bTT9lTCMzQMc8ex69N+oAHdabUM4ge
8T7X5jkvC+sIdCAmK2+JwXYspFmJAmUW33OOq9NXDwobpdF9T13vke+JORTzANvXBgIFBh3zjo6b
mz9q7VG4TU44ZXpImEwzbh1IRd8Qe46fbGwFxoitx1EC3PlWfES3cqq4dWyAFmr02g+mAwaNx9eO
M+0IhpZu28OwdDmjvjHwhU0bbzi3YvgBiz5LX4JiXn42u2ouMWXYnlDVIch/SFmqN67DuWWeHKOt
Us61ZbaJl2SF781djhfM5BQ8M/b+DScH74U5E2/bbJNjgYFRLNr5SR83ebic/LYRCvZFaZ0nQgij
TdtoByOx+y11deoUqgOUJyOClhkBW+FE+9d7kViwOFFBs2Gd3UbmKn5wpfmYfTwLL3n/ImbHNp4X
T1SdPWHtLjlBQQAKbYTUHM/68tyrxcq8a/IFaR3xsSbljrOPaFsfvAx21YhjPBeaNWiPfXLu700Y
CC+WMS83gLCosn8Mmq2dMbTQnZTU+Xhb0vJbFo+iw2t071wkRR373dbn4CcvKQSbEOPvmaAZyvGl
ukmO3gqRLWm15oaAiV322pq2t43P3iHnCmVxVgLpFn5SCLhT3+jPcBHlwGousMlYOxTLxM4iFt8E
t+kdX1u6FV/Eo3KmmMHH4o7ijvCM16dFkQzlcQs85c0TtvELtTsuCvFn5W4RkExd9rP3wWqcCLBI
7foAT/UpfQu/SgcMvLnOF+q7uzMxa7rc+Tgj29neusPLSF0v33WbhLCsebUgZTKkh8V9yKltVDJP
5SZcsEdNWKAnSgXs180TpY+6mJUYW+by3LtR74TnZCm+i8OSjHSI6cJtxHqI8JNHXr+G1Jfeyy92
LVLYa2h51bwjuXyuLNx3d1s9euU2RMy7lnfC3Ngk2Nz8OdzqxlyLy+LZ0lmJmKE87C8k9IJmWxt8
IAZaibnbL7WVdSyP9T1izscJJYz/EeEncxVF6HLY+XAzF+EXq58Uz/VgDgSHAp9nf7agdtgV1AX6
bHb5+rE5+sou/tCeGJ13wau7ShzCB6CEW1vjIOEv/KC3gOjCGh98CpgLQ0EKb6svwk4kNMNWFhCO
IOF1tr6ldTL39wyrvlqE62rjY4G/lU7TYjOJxLjDGWvpNp8usSYdhhX1PO8w3EtPT4VEW35O2Yem
LZ5zNsbiJUbLPuuX6oGBw0vyj/LW/8T+at6Rkx58hef2nU1AOEnL9Dk9D6TPsE8c3VW/Nk6sUUwK
44Ou207ZDRvQ9cYz+Hstno0n/rD+ufbAGK9VsJwKp7SZv+ZE7H6iHOe6jvY2/CQFiGxz2o3sPf4e
e5V4xyrvQVa2qUXigTlnh+wVObq1m+qbAl2fhXvnnXzmk+0+xp+M4faJI/SwQY8pHoMbliOilgUs
Z9BYZtVj9ag9V48sj7CItxgJbotl98jdVd2nO2lpbNeAHxfGU8lsKxCUZksWTxZL7Zmz9X370jl0
Yx7zewRqJCmgI92QfYDd7okLOyj3apejkyzm1VKk5Uez74G4j8fhrTwWAmWZWYQoLJ13Z/Np6LfW
vD24713/GFZLIVlp4ipTuVvaqPod4xBR+mfa4PDhEtdhY7TF52kC9Yei2+Zf7lIjMZd4CE4AzZIg
KG/F/zFbadvhkN+wCqI5tDYDX7ZclXfapl/xBMSdsqhoCN7jMfbtiHpQ+gDgMqMuxEZJc+swHZ/x
Er6lHMv8BWDij8JcRdWCBfxRYCGfhAs26Nl9/lo9YaeQuXhKR+E+0GaeVrdMpUZdGYigOyt2NwKt
mc3330W93uJAzcEIjWI4N0qmNOJ9DE0vXuTy8pSoGyk0BFKwxSvri9E2+P7nESKsJKoLhooVbSup
NRdhyT6O58mdA0ajbD3GT0KsVEuj1vjdeiWQW0u4BlI5M4KoTe2sCHGXBJy9UCmjEO2a20gE4Ryn
fB8/b7E6D0wG4NfSJkR2M8GvOjze5JsYRrVTpZ7jElnW//OX3iz3jZrrq4i0pw1Ic1qUKgfKuIyL
jfVpfWbE/+4soYH0jJyLIiz6hEWSC9xUvv+ij/fkWHgrmgsUMREY54u6BJMf++YjIsvS8XMO5uge
sSBSeFbxnqLkoEQ7jB+iFp6F6NajYtHlHjCkSML6XB46Vf6QI7GyUxDEM908uvzeTVDQ/isS4gwK
7lyuwP3bwt1deMOnkrt7lxhyjrBAVdXmKdTliqki4j/mRTSq7KBXJkSoG9ke+6NRNdFqxGpBZYbG
mZs/qNXjoKJenf4+MHtS2oPqQwjDsxXnp7Kv7mphBEc2qrOsJ8hMzymhDo9DLiirWhUdKutLaTBu
o8EDnS0fFC6eVuvepZJ6MlwuR4askUYycGMpFUeO3aNLc2fR1eZD3oykSXsTZLUf77tRvuF1cIDJ
VJc6Uf5hCsDxwFbOS7F/N2VN2Fiuj6PPd1xQvFXaV+sGlxXrTByvQVyzaPVOJw7+oRQwnWDGGFZu
0axaEaZioE5dzMrYm7HVb9uUQ6bVUgwsIJtJwgi4zpLfB4rGC3OinwaIM+ae5OIffRwb7UvtED4K
8K3tqInBgXJcaMjSxsB+CAuf27Bk/k9Y7D8Ynf/1azyviXgJepal4s7kQy+ALnofy2krmKXTqfAh
MgtMQct+IbvBukrgrSXFqlTDDURxNuNyuP/f/x9h6ArB5iffZfp0S1JEU6dDpF5wc4xe62stM0pH
jLovt1fnYuVROgipYoA8C8gl16l2iXilf/9cCezQv7QgfrYkK4ZlajS3VHn6Yv8By4iVnvdyL5V0
WhLXLnGKlfoqMLrbQccLP4qo6ZNyjw1vr1voOWknc7PNlLVqdZs/vsr0G/8BF31/FUNWVNWy+EYX
b0CKNHFAHlo6rggWISwEsBDCp5+ZqCJv/Bsvpz85AWEYvkDF3fZec4txZnESbr3hj+FAWu2P7yJL
aFEVU9Vk6/K7EPYlyUIW0CsvoJKmIRv8hBWIh/zVx4vmCqb6x5tQfuRD8/NlLB4GFhNRV3/w0+jY
jXkulI4OSZ+be3JvKBo6SU5azVgj3uTxG1L9kucuwBgi3XGiFj1He+QAuEzijRK7ZC1RRBOx0hJ/
wFlf1fiX3GiJ7RbHVVk+mGhA8gFlap3wevOGFngBOYILEeKwRWDWx99f6rV3KiuKgUUWrp8sXoxr
gmtydiWvcsyEjVAHD2PrRffH5PkepJcjR5GZO5oIf8sw5H8HcY/TeagJVCUvSjvDpjm2iQF4m+J3
zYzJKcEaHSzbnKB1z+JvOnPdh9oe/wfJAF18hKnd23GV33Y7VzV3vPtVbgI9rydmCRTRotyPAwCN
XC9WYgVKs/G/sjIpl78/LPkHxoohoMg6tFzLlCxJvcjJtjS1l8jn5DpgcTT1jAxagY7GiVbLkPBO
xzJInMRQ1j20J3EqKxNuUsYPntQhcCRpXtf7T8+SP82ovK8m5gJhwcAwOu/WTczyjzlyde1QVBp3
bF6GrH//7/9ZO5TK0jMj4OsysmaNBNUGw9VsnLBTUtLeR7TUJ0//S69tQ4XapYcAjpqMTZBn/dd3
uTZ7FBZuUUVRjzD0YgiQwyVKgjmUTqTRPTGmVIaJNjL41IQKGVC+xnyq24mBTRuj85OP39/d1emr
EEioinDedAbiv2PQwm/yP2OwR1A0LyWZInMbIBId7k2CDsHlZ3Y1zTx8WRFAkOnltPIpNKkrTTiZ
HpscNvb+052AKCNi/1kdSp+1EVFw9fZ5nMPuibllE/6gWMO59d03OBFbbJQUTMN2M1GW6glD9fsP
k64/WVMHRa7IqvljXUKDygASS6fKtlpDiV1XcAWiWiPmpt7XRDSvR8laxxTOQ8gvv3/6tX2RETYR
z0SAe5dkULV31UZN2BOGidMjUJroMLgxacMVgMX7UEspkHT1H7/52qqlihCTVPg+kOwucHJR36Tt
QKiVM/a8SwQ3L7qZvfz+y/76jIvdLtBqGZ8oAxaR337Uy5VqJn8svlfHJJNBUizmBU3uyzFphbBa
5JpJUZBF3NECGFhFrJ4BpmXpsf/GBBHerRXNHr/MEVMTzXj0w3G8i90CoHK7b0X8oaYszbuB9ETV
oGLgD/5LQGBEXaEAbknMhgU23PskslNjBNHjGXd54L5NwDEyAPs/Xs4P4CkbiShqpkIyvWgh2b/Y
U1QtbxQBWJDjIU63YTfT7ImThYwICggu08yo4nvc3bQcwN14QkHXJOfom1vp/Pd3aP04JfBNDNPi
sKrJknG56BS6IZpDrhROkX4J8D5VH5CxZdTE7+jDsS9rd6sArPCV7e+f+/N0gmrSRFhn6KasEGd/
sdZ4Uj2SCVM440hgkcycBDuKCTRv8aOx6JZAsn//xGnE/7vDKvw+UzMwzmtgXi9Gq1WRrD4MJu4w
1YQfgTKbo+xTXoYP/xefo8qixAtmNVenX/6fLUXnDqdYpZE5JrWb0ZVXQoeZoXD/OGuayrXf85/P
uTj2CkqsuwhHMgckRS1Y6hzNN7d8sh97ZAFSptJXvIuJZ86qsGfdzp/VcG0U4ZmfT62hbdqlYE2a
KyVZKOixJIWwxZCTkD36Cd84HUz+N8gHHQq2QgVwQ/4X11arx36fi+kKfqiw6DURRS90n8YyEVW4
3slL8IHJLtf8UFlrReUtR3IGEj/ZdSodOqk1MuJLVATwWb3ws/Edn7kA+TcCl8PtW9Po5efNO/xs
5AWR73Ehxi8GUOS1M+ZcT2m1eeR7WLH5LBkoJcA+5pibunpOEjUj7YyPcWN6/nOX6CLCVeg6Wq8e
vdz/EmHizSOXDrahmdQwR8lYlpr2JC7lcLzl0lysiBPj5kQDvNWx24QR4gGz9x+CcTx7wc3vI0W6
sjFxoDQ0piCEd0W7PC3F8SgoXNMyJ0wAAsh+d4KpflQ6+WSW1hvViNYWh+iInefRSsLbyvJVIE0d
Vv9dFmgbIk5OmNefNKlYSH5+PwrxCwFDMTt1XdpZLK/GwaewU+jzQPQeSkKEebkuGYqStOpd8aOs
8Fcb0RFbG10q1X8gcpCiGUBQxXqLu+6k1dZhrJuTTNJa1bpLNUxpiCTWoSz8hYqNsFb5F8I4mCl9
M/c7vJzhMZFVss/Do1y3JyxzXvkRDulaUaSPwZNWrmAc4MGQ6FrKr00qrUgkgXjMY3ddulhBQIpQ
sihIIyNOU2hm0/eU1S6aV0Zz8nXp4/vfa/VdlVVH1Lcg4iFUyMj56tja9IrraLQFm1J8rcLWcXvW
NEl9UuR0jc9iEwfpHiLxraepNx7Jybpf3gtjtsftAnPH9+/9Lnou/Xzc1T5MHtcT7uq02quN8QFJ
m2q+WT5m2BFvo9bCu5XeYo3L7riDMqZcDFd/jJBpGbxYtAgzlSSKTxqqTONiMXETqKVyOaCOBkOW
eeVAqJEHC8GiDpkQKBck1keAgB1JRomcReS1R1VPE9RVOueP7zItkBffRZENFdyEBcvDuryiUGVp
2y5PMgccCPL0TSQIpH0FWbIgEGrW6FK7QXgvzoS8e+2N+l3KxFNVoqwhNFZdZG1ON9EUvHVX939s
YtLPW4fCDU3UdVkyoWJeru2lN7SC3xCR7WEZoN6Vm0hlabwgLge13ZfPbkLMNDeA2KkMOFu+0K2b
RnT/2NQmOPLlI4Jvy35mmhr/ubwr1kNkdu7QgJc17yECJCv8f4mw+OaGYOqw+7AfSApFnKhk63Ki
adST51xtLWTFcYijUX/Xkm2MnYCyfH8L72/cZy7RAi3GElmNZrKFctYt6/moC7dKG/NbglqGOAdb
S83GpUtkGZaN+I/N89pKxf1IAcmgUduQ5YtzWBXVeRzhqYLQ2hxq2aL1Xr7CoCKLojwXXXqOmwHp
jzICi8lefx95P0/Q6rSbSgZIaMPStIudO2pz3E1SiB3FpN2EX4lEiuFMtW4Z6AUZEsndKCAe+v1D
r4wpTu3grg2Dg5Ei6he/OK+yrPHaJnayCMknWkKCHF5HvQH6Ed5oLjrpFI9c/5qExhEV9cfvH/99
BPx3tqmiws+WCVrUde3yYOYFcZ6qcRGTGlar9BZbRocuI70TSa1Wb8JYP7aYA2hvE2KTCqAtOqoT
RavavWg+lo1ybqb/2QyiG3JTfOJyTCom2esw3CnNHozfJsyw6BvlX2/r5zLBF+fSwaFd0/j6Fye7
QqNurTcJXxzTva/gBh7NjxATPgjKP24H1waGQtFP5zFxEtIuPspHKuyatRU5JB0+KgYOD89YJVqz
J6txxDLGjbK2Hn9/MT8PzPw8iOkKkPNpsbk8dqk5YE1Sb1AC8cdb+Ws2SGeQDHMxl+6/H3nkJgtV
Nv4Yjz+Pr6rIlVz5PqzzwReTQKsoYtQu6a1C02wGMvtUNboJdHH3+8+Trj1TTaTcpZiQBeXLMi7H
rj4I+LMdL9WOessdPmOiUXBjq8yeC0HZRQRphqK2NGELqNWU86TgtGqGdYAoEEiVBgduNB4F96+R
dWUR4hlIIud3UxYJ4b6Ykr0g9ynxShFaaWU7Bv5J0XrWAHdXB/W2aZ8lN0TkE8KIkv4aatq0017O
x2npMzQgYew0F5/NBlJbUI4ih9xFnA8Y/aiAwFoQjYx1PevWNUw3G4MmuAZIJKnisUubqIoT78bH
BG93rTvOgA/uv4G3poQR0GRSE4qxIsYvgljDTuAFNtOegpkkl3OccYhCcmLS3Cq9I/09IO0Jgsw3
dKzOVQz0uEnwiRFKiBjim2UgFOZC64AXff/fAeKRU4kbM8dETqkVHFzXvdSVtilbkAxjJk6meI+o
C6WYwT4GyRG8UddD+dYD9xOy1gHEZc1kqXgF8LzMp2vAHwNumqQ/HqxpTaUZybTUywE3hjBcfZWF
jhydFzdEL+drC33YJCVqtAIgiqs1myyFRIJp6gN3zkLJq9vfv8TVyUXkAO0LS4b/f7GQJGrB4cHL
YgdPJ5IqfrYYSWfTqP+4tF2pNzKCLZ17L4u6Tq2Ph/GfyyFuNxIJizR2OoWmE9pEk7zICZNaFe2G
I9QZ5gF6cN5NrWhHv5F3pdvuOnP864v8PKlMFXqJNpFJ8ZOn/+8XGUMRGzFoVkeq4F40/GXel6vK
e42S4UmbrJxVFb+VhXaYjPCJ+fb//4HzFFQ2dNUUxcuKHNNAbyOf1WyI3I/peZfoy5LS/WOxln9e
kimCsTLSZ6B8T9DNvz+zr6JUGjNWDD2ixWDB+bfjPEadZRyjQYLywJoVKrUTtDoRUzWjHPK83aIx
kUnS5iyN0hwi52hx5J3ad4FqPSYwc2SXsIEeeWAlIXD6exm+ttoQQ6FKtB2ulGVMvTRB+LURys5m
I3T1RsjzVx7lLJXl3SD+uepffU6yAusO7IX5o3MT85AMneqXM/Q3gtSARI7y14ayKUhIE2VNHLw1
8ZsK+KUTwFV1nEj1YhOkCGB+HxjG9EYulwNeFE1eVVIIJ7nY56xGBvDkFZGDyRiXDqB/E/ADBMoC
amWA9guTVFZXtz6nCY4ER8usVqL5bJjqOUFbk332HtaVgBz7iuNSyAYJatonyoG/tBaxYl2v7TXL
3Q+1fDZ7ihk5g0FU8le1jh4spT4lefZq9eIuB1RvVygn1fK5NIkL9gTUtZyXKFVTgrTOo1TcKdCa
ciuYwMOfQUaz3TcTZZHJ+g6P8V2rgIDJjXLrNwp4C3FJh3/uGgbAU/0xDbjmMuyJbm97EaylvPMZ
DnakBbB2Xr7/3tAJMJuecl5QUfGzt1D8a1dVr757gwor6x/evsujfelWU0khYWcryk0KbMmM2k1H
k3M+TYiy69AH+YOjSU3JBeZN50mHlnQOy/Q19Mp3wnzXo6iehYBTZt2xYBdlcYLFcTuqZcex1CL3
2X8P3yQL5EjjI0rQh1scXk4GiyyaOFNGrKOMFvQP4jTJldaIe1TQPU5rMWlbwM8h4IOXynHrtDgJ
Mu+uruhnGcIf28C1A4YkqlwjMXhb0zXu3+UiNpo+DACIOEIt2VKf3nm9uxHDheQV91k5vIo5Wh03
PlrZ8McdR76yBUkshtOhmWatcnnelyVmtUqKhDO60ge4tidg/w+G5C8KKz2RA9hIiqM4w6c+Gcs0
hDv+k0gcVOYqr2Zbn9ICoJ6Z0/XLp0rVquoRUMhuuqTeg6XKqk9+Ga9/n6vXVldqWpLOeZ/z2I9r
dwtttS+9LHO6EEWbka6LhvpO0p3KKF2PebQROzL1fBxaqDSHlC+HjsTuxOYU16gjDB/rjH8TG+N7
2KtPiSl+jLDgQvNeSgZCAsU/7lRXX68k0ZakF8Od7nL3VQUrDEqzyhzsdIdC70pEQw9enW9FMTh6
HLbSuF8MoUdcqvZnrtCVgzWfPVWeZUmzWKv/HVsseV1dqQVji/CUmcxolnp1x6xZEWSnCeEJZ/3G
H8WPPBY/qFMT/C2t0s49aHJzwppvR8R02Q3waUVM97+/yWuXXb4c1xly2GjcSherbuKWpHZlvMmx
zp7AjS2HUXsKNZZLzzds7qc7MaW25GnagZTFjdp7D398gyv3Kt6MaCmmzgXLvDwG5oYa1ElKdakY
2tP0fjoiS70KiHn9pFrtSRSjhyzRd31kHgL8ZOg8slB5Cqvxoza8IyG0TymQfUHFNWtIf8zOK9ux
RLYf81JlT/rRnW/hW6YjdWiU0A336uxT04pzXDGAAq84mk36VzP42mBRiNmSNUlG3XK5EDEy3Eyu
xtShOrAsPdTw8ExsyKvzXPdPoT/wD/s/pvP0ji92Xvr1oqYodKBV2ZpWqP+cTfOx68kIp3iFY/lx
RMfY4w036r2XpX8Vvo1rb/u/n3Ux3ki+jEJVnQplFnysKnAxmEqQurjhSMFr0WcA2Exkjaqy8sXi
MOaZgQnH3JqDxaTV51jWzxPRN1GNpUc/r8yHtZipj4DqEzr5pJOAW4rHVS41ARgecV0J+RlLLCGD
tlJTrIUisTW2eVOev8nHSDQT2o+w+fJPNZVIOeVcqLVgV8JxXfnSukgNEsjbmyH48GRjYVUpSjpj
Y+LBpuQi95lTZ8NKLKxtXrYHKwH6IgyrcqwOQlecIwA+DdnxIQbQuN0nLZHeDS61ovkKw/rcVnxL
Lz30KQSTxB1PWkynRLaINMowac8CA4RN3I92/mau/YjrWaZaMF9c8Ykom+eo0p0SZJkwKMMMkLZF
fqhISI4CkWZZ4Ef7Jlxa/JSlikoSN5660dEEGaFXLJMepbSYvOZIs6gskkbq19vRG2JYqCn7iF6Q
5JMxAsELrFRllIEiecGGGYwTlFbLipRWhJt1B5sOUFQ3hARENNFdk3BIVAh8nPD5MX/ERN1Hlggr
QTv4veETtY3O16SCbRPC8OQW6KxDS1mlxAKZQn4Eo4dHh1E/mukR1PlcyTmPGWK/rlK2Qg1qXIRf
uCU7yIo+LexBRlCdTdfcamb52QbZ0SvTo1DVaClcNE8qlvbsvTKlRznGt5hG2UPYr2EZ2oYO7pbG
waMBHMnNMXkDKbZ8x9f4syJ3LxJq1QAOUHxtWQvraUj0enG0BmNr6gMmUr7ktA4ASV+hb10pEdxD
1991QfOUGV4/T5th9ftyeXX+SIYhsTgoyFYuLqx6URX1oLMgyZU7L3VWZL+7HXISL1AJqYO+aEZr
y0/8Yx28dkih/sHtFTEFWqWLj9X8AYaKN+Aio/0jidYhjRLq+ekfK9HV7UjjhDl1bGkjWhefoyIO
Al5vpU43WE7TNXiiIMEnuHWppmTI6YBu+kerlPcBsTiF9PdJ4dqKz6Zq6DxjqrCXF0crT4ok7zQ6
Cng44gLFaYP+vRP0Hf/4gFCAS59pu954x+K/8AMUryARd2IJINmk+NgQyFPX5W0kE6ll6ls3kelg
acCSXYJoOsiZdiKlTMHKdbw4/ci8+q7xvQ1c8a01tMAUSJtqtRKHQko13yMoxMNAnHTNfMj0s9KA
gSPVnljrqUcYCzO5hFbqD5PTSSSXOB2ddCRwxzdmkmUcEl9EyP8hVxHCnBYDPrletqEEd0V+LM0M
DbuKaUCsx9fpbWaQwfB/9dHcDPUHrlJRogNtGMBnhccS3hLkXk4iL67QIVyYOnY+64YCR28ueQGF
mjbcmxxSySog5jugClUlRj2Xw9ajygDGUQIhHLvBisgPUggQqNdx/omRCjCpCJubBGjE1nCQPJVI
g1o9531XLAc0/0Zee+AdLBzaEhwKeo9Gq28qERNlXBJZ3OOxbcOHMcqhbySTSBzPZ+DyARNW8Pc5
eG2/1KfYVAu9G0N1mqP/2S8DsdKSNGpT6If0mOT7RI+3QyeuIom4mv+nj7q8orU5vOEM5KPjG5AU
U/jCKTV2MImzrhb++FlXT8k69yp0KcjRuM79+7vEQs6zQi35XZFT+aTpeenC77PldG4PpeFZ8ogX
w8kObviPn3nt1EOVhpIURy3uYRdHZL1EVpDGLC89bV8I6EmC5aWuD4ZvbaWc98t///3BXv9EjUr+
FGz6o9oAnBp1CxxDpwxLDGDlGarMq+QOj1lcftbsIVCdFr9/5PfScXnOmvSx1DpRKxuX4p+xyqH6
k6DghH3sz1RCDls0jpgtLYJGxdIea/1UwWYiC66LT6Z5LiIojuXAGaHsplZfhse8PgpsVBVmV3ym
Sc2JNBiJUkfaoAkZ1AmSR4xE20aI3ih0uZjixjW51/psLMeV5+b1zDCZbx2uNLIGqG1vWzi6c+bK
NgjgS9G8rWaSeypjjHE1TLjEUpwske97q7hNhXSwXSqxCJrnfu1DE7aEaC6Tn0BttsN1PLnPiwpo
EgJAQsKyGbfPdAbH/zk0oU5owPF+f6pXRy1jVqEVRGsaDeq/o7brCWCGvJc4XZF/xsODBW0kcsc1
+LqDrC7qZh7idxz/KmReG0DwgChkUtBVf9wMqlYY/FzWEwdC9Wc48vqssXod4vo1mTQYfZkf4f6c
f/+x13Z/Ok8o3sXpL9+n6/+sPKJVRgiSIR9GbCEZuJqZhU5r2vrLTNuEpnQTZ8V5Op/8/rnXVrz/
fO7l/Tkc1bjNtP/D2Hn1uK1lafuvDM49e5gDMN0XyqJC5Sq7boiyXWbOezP9+nnIOl8fH4/R/oAC
IZUoiqK401rveh81p7B52LsZ91jittde116asrv+58/yfhGhhkJsIxJjWUqv8FPoVvQuQA+gTAej
SO6Hoes3MbL1kGis3mQCjEv13QLmRvZp2o9qRC27i2cGcUONHzoIWmdltQcj/JaVuB/Z9nCThMYd
XpVDHmBwamSI/BTtW2hTi9WamOUF1ucEjeRW15HlDWD3WjwGowTjHGt6EhJLkyl9oG/EuxfnqV1U
HJnTUhZNtUlLtTbktpeluMR2ExXsE2V33jUtqUaqFdYbGvbXK1ZeBIxL5vpK8Qhmo6UkhLhzoO3D
zoJxJ1poeoAhkVJtC6v/3E1mDwSOZY8mrD1yr2tghzg595hfwjRhCBZ4TKTrUMdDODWGOzOL/Hne
XDfGi8uMeGi5N0AqbMNoeDHDCQyWeExKeQX3UG2dVDkNqbXtsZ+Nlei7MjXj1oqED2NWXK0mghZF
8SuE3t8MMb9qNN4MoCbxQGv9WdSZZVWL7rIirl6xuiqNlw47CqGaL1ZlnUj4vggQZb/p6fVf3bwe
mgyqIRxSxT/fT6wvQ7iFdBB25lx1DO+R3Qb6RmvXNU648UyH0uYUXBt7BztIQBrmwXWIk+QQJvlD
I0lrVjpp3xxqh558L4LqE3p74FbdNFtLpCe8ePFLkBiqY5u1zTpKgDULN4j/3C5+USlgUmOBzkOn
uyFW+VO7CJUxQ1OZ4XkU5Dv0U1S4q0S8h0a7mjnfCv5WtYop6lNG/NdTJQK253kIs8eSCHlIIaLi
iX0n6YVF8QBVD/0WpU57qAVU4uLfDtIje+6MXWAbmMdXOF4KBQBFps5oaBXua9xFh//8pZb40k9j
IrN9S5snUy7hn/mO+aFH8+zRzYVuZIdBT7Y1QXWs1NxHUYKyaPRhp3lBtSlzrMNzXXuM8FdgDV9Q
3hvCBhFFuo9TlgG4VrqR+5t+6FdCDETbpI7mWYLzfwKz4WBNcOzpbCs3Oss4e1Oy+i4qKYy2TAqR
BYyTBh/v1hoeMX+8iQZxsUh9rbqAladoned+l0fFu0j5oXCpR+aWv4/QCpyeQ8jCPQGtQe1jKt9/
c03VX/SgaCOQCiBwI7Hzc1ZTTYLQJmyUo89uACml1PvJkW4jUH3Iz2hEuLrDVMbHPvK9HuuBMkmn
i6fi3dBH39Sx1m9IoJHdznAMMoKZzylrVG/a+BZONJcx+wIfstj2hbjBHRXfE8iKXkWMo7BpLVbc
KZsEX1W4nTS2Eddxy43v6awwqCxK55Clngltt2At5Rp+qUPIMSLiwnPmC9+UyMdADZO+jABF1+E/
EAXv1Cnev7S1EaE19JStWlcoTxXj3rXilwIZ0sqQprbqK+ZKruKeU++r09MF24n8FlrqJrCYzRTd
ASHbprZfcSx9D4PQH0K8n8LE2oRGeTePJ53zBAbzdZ4Uisx4aZvmUZPym06uj7z5SxfrGtl/Dmyo
4jFizt/33dGrBAny6IRrfbcJ4/77JVCNq8doEJpJuidaSEl6U4NM8Zw7cMgsH3EEpIvt8PyqxGHK
Zt/RUX0tyvHrb+6FX90KCNIMFdEKi9qfs2ojyYSsFUZ+GJIywxbSWGHve5+H7bBnPcf1ib27zlSA
eM79F3U2aa79Rlnyi0kLBYIuOnNrHtF/DvCCu67rfJ6geSU/X59Vz7aDxXDn1Vwb5KQHb6y3E3Wk
qxiv5d+14l/0/oRKyOkQxmWG+HP0vSDHLvs8Lg6pBCJZFcnBLPEwczC63xg15VUlxUhn13qwaAO7
PIgwD20PQVXCfY6Eu9eL5BrIWj8a44wA7DxMCOFyqdaxk0NwwS1zAzDpMXYBhzK32DOrYU7YNB+j
2H//rciz/df/8PxrWQFeDSPx09N/PZY5f/8zv+ff+/z9Hf+6QG4r2/K7+I977d/L61v+3v6809+O
zKf/eXabN/H2tyfbAl3NeCffm/H+vZWZWM4ifC/nPf9/X/yv9+Uoj2P1/s8/3r7xE+BGTNnzV/HH
ny8dv/3zDzQ33E///eMH/Pnq/A3++cf6LYupVytiAlofB/zrXe9vrfjnH4qmmf8g56M5KAFMg0JR
Qj79+8dLuvmPWV3lUbEJ+sFyGH6KshHRP/8w9X+oiCQ8j3UF2RGEr3/8V1vK+SVD/wfLfgT+zClc
gxoK7Y//d363H2Pbxy/HBfnz+Y/Vu/pP7WOWhWg6y220CipAA/On8LuYjLKqpRyuRU/QgvXXrhIk
iPCKHfaI17unEsNUgD+xu6ljop9KY+HXKOJqHwfyoQu4a3I1+xrm5bkbPIAERnGNbUovo01i6cVN
rnoYsJjja6y41Z71WHccPPPQetVT77rDTQHs5AaOrb374Yf4xRez5njBD2P7/MWociGlyqLXJLU/
900/jO0mxvupF8nuSl1gvu8xhdOF+ZXksHWIoB+fS8cBFZlLwE+NEqylbN1z0w/atYqAfUdTdcKF
/6akyveiayybDalAcdU7+9Lgk672jbx14shce4jED5TwdavGDbJL4AbfurSPDyp53NKR2qODcTmQ
s7bbBknVnWK3EHtbLb7DEuxxN3FxjzAFaM26P4ZdkZyw0U1OqWgJRjitsx8p4Nra2LLij9ffBgqa
yzbojCe4hO6KhF90iqCyInCmckLBrKYyDoWJL1AYNvFvrqn9U3hyuaaUs9Gbesxm/8/iyIydyKWa
WeDvOopdJyPoGR3+rVSLho9dqK6tahp9qtQ5Weyn90WVvIqy/+biuryPvVo/taJizZOqN10nDZIX
Qm4Lu9NX8LeaobEeEjtL79Hur7jQ+pPnUVHeBNanMBMdjj92vyIoVZzCgRIL051wxoStUcRqD5WV
QE1kJw9EN4AkZljR41xTYTGu5+WV8tBoX8PSoSDL01ZK6WY3nQVFQRJl2NQajm6j3muPhsO1xEff
jez8ecRKrXPyfgPeJbrgfHADSc0HNp+uIT1hKaRb92nsYpgcCYxHxbW2ZH02jOwhzu3e/2vTefHg
j2MS/2ZSvsT6/n6PI5hEPkYOnDZMkeHf73FnVEIYXll7LawvlBmUJ8pX0f51CZa4kQxWsAriE9gI
+zJ0ZrxHEIGje7Gt9egk6ibx9cK6StwRzrEoCKQqe09svLpWn/9zW/xpFFRZ+y2TWMZBFPzUzP/9
NC11oJq5JdOk6gpuLal1KWxSVVY0+3SPtvebj/t5rbJ8HllMlWy3TZjZ/anpI2Ucp7qJyuumVbQI
ZdF7LTCGURTd2mqNZl5HkRbb2Ji8h5oGtVIRLtqeLE9MQlehNNV7554BN3wWBo6hKqK5Te18SWq5
ykSsPJcR5OWgCSpEGSqgPCIeF8iEzQ5Jz7Rq1cD+TZ586at+/J25erqqU7BnsPKaR5O/X0BkI4DW
izy+Wqbx6mRRdHIibv7B1Rq6K/L6oZ1iI+PgHdd2lXIGY5SdAHnMSqT6Po510GdqtBUab8J0eN+3
lXa7bFLTe4dEhA1iTBMEGJJuenUKYTaSXG4jUGeyoWfX+HZOMfW7HkFkEtS9X7tNvkbvpPkUE2mQ
YkjYtY2TXVUnqDEcTxxqh8CnRJFPIDC6aol0WARmriS0vg4JV9EFVO0urACaB1Y6XBQABmBA1C2L
y8HXcHVZK638Llo1uioNhc9Ul0PNjGPt7LqBRvl+Oh1CmHKnoASHh0i0+M30zfopYsCNxDKG4dEg
FzQve+fB84cxRLWlRXYtUC4jrqUE21eaYmFUbDWfgNHQ8XaJvu4bt98wRf+Wam7ybuQaCYeyf8MC
HuO01MQ/WknUY9or3V7g2HGfjDCB4nnfbubBKOM3CYbKTKlN1+3kNSndcZW7Y3STRuN4C48hXTVW
Rk9U2OabqZFU8Kp7s3bBjjettx07qmD0Gkx8lffnKZ3khkoa5RgW2kOvp+Zu1GvzEE0uJLNapZDC
UjGSNQfzEBf2VlEKzHUnHAxMu8igYgkWkM3nLh2qm8yommfTuWv0dnhxSSJdVO03QelZvM4l/Nut
jbaBHsGmFBRdpuUw0fnxEqM4jNUmEsZF5Miaaw2fas9FbKS2A1awIWKUbIJGu7ywbAY3oDJFmfdp
FGWsd3+9RwuUr1hBND/864ddLCfR6tVy8L+O1rX4P8MkrDYfx11eDrKEj/hhT6peFOz4XXPDnWKs
lrcrfZMfFT3b/fDG5YWPj1xOMMrVABai+fzxP2M5g78+nAwyP0bgSIQCkdj88jv9tfefx9UghLsY
089XannH8uiHk51f+Din5ZWPD5VVfpNoGxzX5d4SLlZr827LDoHZYPy9PFxeWTbjcvmXhyZNNq3h
6jnhXuu0CZxKeFYMIvakiQ/WJi5beek0ur7OG4xtolTBTnRSrnvmsc+dNX2fMoFfmXgalf57V5ra
UabGmejPd3UQpCHG+FGk0Vs24JgZpcOXKletTSJRqfcObIphOOGwXz0F0rkmrZ7iN2GH+6nB2jNm
ulpa06WQ6jZutHAPmuDEgF+tpJZ1u6TAXRjN7CoKiFRWAsRUSBCVAD10Cr0v1+Nw1wP7W4csiOOM
Ur6euGofxIDeRKDAnSWpSM5kpwcYhlOi8NAXdKOy4xgxFDpM696ZnUFTVCDC5rFvFs667XX7pXX1
qx1/q5Pu2qVOcoE7eeRnE7vUbm61Tr+RoTdu0wSyI1h57NpsAUFcKvucZoDPuhvvsT24jwziZcSK
dzTfVzN7dfMG0dZYEWmD/mQZrbmvyQCsk9njrPSIp1IdwcGwzVJYBKZpdS7TGqPdGP90QjWfpmHC
XM3AqtHB56yNTopQcTwsx61reZICB0zMi0Y/W3WIZLlMP6UB2tK2S9daNnxLrOpBN5tZSqnfI8K8
eDXCfIKb91NocoHbal97bQT+zVeK4DHwqmATDshGVPAGsvvqDANZbeJmQstAnpa1cWOYr9R4rYOy
wqYJsyacOOFftc0aeXqxd0Nbg7xCz6hhMT/Gx6aiEgyEQGTbPiP2KZUKPIooi3cJrFwr1bgOSFBQ
93+NayINTqFcyPptRyQ9h8oZdqGmqMfRIWCpDNxghdv0GIOdc4ntXtFZxwFAx8qc1nET4uiLSwK5
7PpcW+MeSGFwlDU0KmSGXGkxQdEd8E7WW0gtoNGY3QBg0VPnSatxr5v0EMtshDXZ0AAIb+UW+g2m
jYY6wD+GXeEo+gq1yrie9OG706fYDT+bVvLNLuWuHJpua5nJPeUBDfEBB7Q0sUZKld1d3cttondf
DAfytILbnRLfC8b5VZdqZ5K0D2AZ3BnfF8P0Wmn9qCOkPgSKdhKZ9TwkEVabFCNWEcLaqu1um9pu
sJbvnia1fIiMCox9SWF22FRXBREgcHrMwuJW6y9O6O262gzxt8KzMSkeja5CBR3jf19WDQoAPPNF
jGx4HKj1FiZdazJl3yYT00i9gnM/YGhfEcut4LQy6+6uMhdYj/XqOcTfs2qUbK+O8HR1FTAwlqua
G+krL3VDv9fGXZE4XzolvKHDyny3TZ9HKglY2VXjodANfwzGYmulqp+HOg4/TkYjtcM7swwGmlay
jYI3AA5iYzDZ2IWDu2O1Lnx1rHauHY7X7tFJshujxx+GDpEcZUEd/YRnbetCYSOifpWtqa9zaTar
xGof6471oDYBsnUwXYOn4ayGojpMzC9JpZRPTLZ2lPs/9YT4dkVWnjW1zY9Crz9zD2FyXrjuwUgx
qLRy4rk1vmcM0NZnxeX6DVaXbqsq1aEQIFLLJdZ8Q3p27bLBnznXVqU0H4DUUqVuUxzZqXqMtLMm
7um5730LioczBFkYOyeWQ1+sLEc0xZWOLRv3eld5VmKD3s8OXzrH3LMUG9YVyViywnsrTi5D7fbr
LnRUOshsk5QRC6URuQHAWLClrIqmxEzuMjfedvrY3rY47CWNeSSsiCNGajR7267STTWHbqGielTi
t6tBJCVGd+lrShR0xYVsbTtdZ+IlalNceYj/NQ5lRc2QNhtPiuto3Za1oh9JsLYrfPda/EsGACL2
nZh0F2IIi0aRe6dmlh/hRLKGHgVFLUOTYWpYaNa1cupu+s7VscFbO56wHmI124f0h2SF4Rab1FaB
oswfigAXygC4yZp10SHIAjIy1qvEVE+XmHKDjX20dPdMnbVDkjw6uh2esSMIn00bTw86FCa+HIAC
vdQg4xlvNLBun8n4KaXjXI9Nq2MpVe8jZtVTGhfrqsfdc0ipwoEOMYAQJSNEKL5JeNo41TO2Uver
qpw+F8B9rZS8XeEl2lox7E9NPVwjus4KPI0MsGt1nGpHhTQMmtxywXtlOCmnfYA6RoHGR14vUIbx
tiTmsFVj79gbmMBKw3jQlCwigIMfYEW5F9oe8Ug8W2Fmo9QbaLrOziM3L4LK2hOYuHWS4SGBrl2W
0UXtgndZpO+axGRO64aDNU0zImr4pBbkhbVIpd2ZfU0yCAelZJCXWkAnMHu8fEM5wSgrXpBc0Elz
k8PQ7jYweyh4QFyOWUPrNTs6mLgyzK9kEA/jGGifsNSDEKmCoulCT7kWLeXeyx7LZnkKKSW8AUQ3
nAJrwlZ6ftv8fo0L89UNFx/hiaL6QcKY6zJnH6Zh8hgLuKHzR7X9eKHsTL7UjKc7M1d1v/cc5WZU
0A9M8zEKuCZ5Jr7YSRpvSiTK1wGS1zmTRrDBeEP53OXNdjmWM2HD7zCG3+ngpI4sxfI9ssTylESF
upqc7M2BnvRNz7WTTUzyk2KSzHAxTTsTdukBlODo56kyf1XscLfsyqVH+ISPDxLcbmT11qfHaJqa
u8bk1v04WndJgB191R2lx8hTVW/UwhW+GyndTiPU8hRU3idr/lxVppcucKJPo1TRe6ghikFEZpcw
ZcioTG98nSCq9ZpdfxsgoEMkqOUDU57TwKp5OwadRx5D0+5UGZirZTcyqLgpml/GFgKPERfNDZoO
zbdagdmp2sTPaGCelz2tCRvCPNJfZOgO29gZzFOutOGVPJ9iFhvN65RXxNj4R1rQp8K4WalkAx8A
mCl7fRz1gyNs5c6syYMs38WMaDJq0X4ZSnI6zeRGNxI4sG+PWLd1aiNYwbuPywXSsvqW4ap+yazW
2NIO+lOd1s3VcvpkU6pkxspyWC+7VjagLrMsrfsqDbKDjQPBoZBxfZ8Z5KiWXTxmuyT9gjfFir21
qynmlcxzelKUTNnWbmk9B170sOwayvC+T+awQQ3zFmOCElqyUK+NkStM1aQJ0YUisPl6q66CgIUC
4nstmHB+C6PqoPVCvQ/Krvv44J4cZSVdbyVDjmG1ub2R2ghQSK3Nqxixg4/UvPzamy/KlOlvXRCp
m7pr1HOZleKqEx382KFQTo1hkkmLkagoShOcO1DM15FzXAejUXz1sF9ueu1LbgNCNM2+vIxmb1y6
UiMJNn8EudKOG46yWYCirpguge20l15CoaoBTX1xZ4v++VQaSXRVON7FJf5+0SpKSfMSbavTziyy
7rDsxZQPFgqfdS0HxTgvO6i4ML2Nyv1yPjb1QuuCTDBOtaY4e61FodCE6KUji/JxQgC91mU5ozIr
DeRV7YCcgIj46vBjLXsQh2jWrpvXN3Se1ikayfqinxav7dB+fGvL62cIrqbdZCynT8Jzqm1Ej/c5
4q5cjtE2mHRygaLb0MUzIZ+7pnlx/9mOS3blC0+Cn0f3gvY2DQ3XnzJVxx88iz4XIxTM+doG+AWt
EE8c4kSJWRvUk9/FBcwSKx4/UZOC+JzjCIV0Loi29M4am9oPGXN3tq0kn7qwAPrKcaKBUAL1t8Nd
qysh+OGp3lkJzYvpgb/skYZCrmKaxN1UV+ZRz1XUzqW9lrpTPpcaIHcsId9iJM0bPCTjU22V+r1V
q197JR3eaDwYe8P3vnEjZvtqREjDmd+g6tmZuKT1lOkYn1BnKXZBpPevWnta3qhbCbAQ4ho+4znq
LDVqd7ZbPC0vVqUbEUCt7GtvueI6VJT8LkclBXbfI/ejxqu1j1adYd+RxuObDS2CvvBNDA3SA1hi
Ry9T6yedAN9y+qoNuIKwlnEpwmC40bIYo6H5NLtueBWWkz7I1jD8uHTJvM3/LyI8tFFof67GktlJ
gXac8jz9eXLMw3KKpTFSchiO2jkRsXFrkS77OKKdIq8YnMy9izGwRbxGX70c0oZvosNU/eQOgvoZ
Bbmb6tnpJzU2qV3kWnYDWVx3ilm0qw3E8BFvUs9mkaa4rXdbFZpYoa7GObuNjfOEHd16+e5DFR0J
80zPZWGxPtPwlUkGb/pcqUzt5TjdkuagntQM0u1QNbofJ2b+IF3l88dZIXNaBXHZ36ixZV5chbzA
8kIbTdc0dIqnbrKrI14GrHEHmb7hVb+crZx6Kg/b2DpGGV7d5UxHi/Xy/uPqtKBUm7Bq6csD52pF
LQb683VtNPnUExh9cLQeq2Ij6z9+wEw56Qz0r25Yy51hFNwyQ2k/uU3M8pQfWNEUDQ0Ft5gM++Bm
ue1GTMxe9QQ0SfR16Bi6Qy0dfM/Um63B2C4CbIHLKqOAT2bVsUnsV0VLqkOO8+eljBA2aoXR7W2z
dC5VamMbgEUbPWHHqCrvPRViXeIY4F5UFquaCRhZnS0FPJmtmfm5N4mY7kfRmBfw8VvVrbx9wQqW
IeaLDWD2Vsemd2v0trXGIcXceIMNb8CFPO1WpGe0WGNl55ZPpesd46SH/xXUhj907qFBgUCDFM7F
MVhVh6aEhYxSSpv07kHJzFfCGIcsca1nqcOb1vWuA1so9B1Vy5hZW9WwjbpG+pNI6xMAx+pjE+Y6
uAbiSfOPVvgObqUp9xMPBzTsvuz0UzPU0R6hZe7/9f+f91t2XjaGlv/53gFHm31YTKflbcsBlj2m
ruEzlod//ZNu3FuXjgW3yEwwY23NtPRT6HNYF8DdU1rCBW47YrUOF3ywqbvs0uK5cADa4pOm4ZAj
pn3piuc4+pST4WJCnOMJaXeV32KC7dfzJpWIGOKKyuqxSHtfC9re7wWwjEZVNhYKcFieDRA++80R
6nhUPE346A7EajLxscZbRTIIDMnW7W4cU9ofO3RjKvy0FMLP583yKD2pBKcOxqA/pBkeYW3U+kJ9
LxWFLxTFVekvm9GrV5MFC4VsjL7zgJRGMh+3cd19irGQOTkxCwAcu1unBTRm1TcYkZ6dsAFVM18e
Wlm71dMeTUbaBCtbYcGQ1N3T8uWIjlYYCa9yfD6gJ5WTL8wvqeCoCiuVXeHET1pXzWXz4lFNomHd
prxB9A3XSlPVaZ1QNh5rIDiX/y2vFi1TdJtSV9wzQNuB74ociMYFJBImCmGFD9dyYphpIbuhqgZP
r5xvPCWwOwYQQOhS2pR/Gy3Y1nymXuhQ3tAs5pKlpeMZW63IW991ZetXowGSOGTgLQskOsFs0R7A
kN4QvbI+7o+Po1uN4FrMFySPNW+d4LGIJEcccdc4tKQMD5MmgRTRVZFiQXM1kbXeIPYrN0mcKUCN
HJBSHTiITjR30izkXo1IpCYyG/Z665xtZYQlFgOAWZGFJiFSecpuavrn2Ix3kOndQxl6ns9i0RRW
7Edq0vhUDjZ4VgD+GLrYXlvuoIFOJLdXVVSUaok+YoBm2L4yYKzftt8SBz6JK5uU9JpxNbui2jel
fZNNQKH0oX/u5hapzi2yVeo/HzXkIAjxQ47fiQimkEhtiiga43mKPfsSZGfblc6tUtbRadJxaC2S
ysXf2QKA23fUdbWeuWtqhXV6YpnbhGKiDa72ch84GI9KG5ZeoNtrvUvHvaXh+GR0mrwq8ZQcw6l7
FpacTiIxslPRmtX9NAI7jMfQRkxWGrvEUMDNyAg8B+qhXUDZr99JzfCDQaywVWZuMQQsjRkaILrj
tI6aoLhxpQWDkwBxiB+7WkFCU8fHEGLtbVp6ADeyrNxaajbdgzqvV3xO5TeSmG2K7NXXwL0SX6lx
GOk17VDlme5HpkfdfOXs7CmgO3GsiOVQXWZ7SKenhCWyv2zywbj1WlVjOauf3bkDWzDhf21SBepD
X3oNX0f5GqbxE3bCYs0EDHZAKZ/tSNm26UCygYCIo0KMVxWavNO9Wm6q7aDD3kaGXvtOa7EEd5ND
ZLDQQThoY1NvAYLv4QL7na41eyga51yMuv/XprTRCEzoCnGyK78EuB2ukFwV68h2P86/b2kB+KYa
K1nBmKziRPrLhpATHhDOs1d2lKHRQH0hkhsK9NEP64OANsa/in8/6rwEHYZjPU8KDTAbBvhFoUYz
jOeNPhoo2JzhU5iSEydac5trGAi0ZlhtMhkkhIPbKMs/7nMHwC29oUJtkG8pVOOFk3rs3XQ8Wflw
TpPSwzM7YHKE9ZFfZ5782CxPkcRSSe/Nr6iEz+2yL4/9/E2WTW4o1iYo4H4MVhT4+CQEfhV2sLwh
jaJbhshUoMcqO/UR3XnvRwGnsGzwsf7zUfDvRxwMfVVNLj9NRO8LW+v95RE+uD8+XV5QgWbkiQ0Y
rbZLf9kYXsy4UudPIZK1XaR5jb9sKMcCUseM7ePp8j83VcisRyFQ7hrPxwA7NCbhYFsj16lWdAdP
Er9mUqBA1Nz5ralOVxIZlCNYeT1QK+xQ+kAFp4MZz0nz3AytYx7mG7JuhEZd+nZd7QlDkwLVd1Nf
PpvdRKDGVO8CgSdljjzs1GsZtgcj/UU452AVIZA7NHOilGu1bGxm68jLYkBd8yWReeoRxKf+apjv
iuWbpA1tKGC5riqHwnDlbojTN1VaycmiZKoetf4g535q6bbkLEoviRmSCAluCa9R+TkZGRrvfvDR
XA8+QpeAbAByyHLyVD9J8vCYgodgiUSnnTs0Nb1Q8z+fe2COwkBmR71PIDITVVubuQGxx6t82RTb
zMAsjFgBN7tEorvCU68AkygfM6ScPrLO0l+6g+XRT/8LbW5Ej5pIoXNfSFF62wq1wSWZ8mSLK3G0
Tsu0OJMrpBpWc0v4W667mtRw2Du5KsjushjT8TJNi7TeqUPi3gzYekiWuW/kYPJN7pmwelKMSvIg
6I99rZxrctIXOcQg9ZqQ/xvhAQVqejZQ8YDabnfxENWvXk7xICnWx9xqhpPbGdkmfYgsb7gv2onC
RjQGpaF0fuKREMTDYGI08lRkohoQ5BjgM3UmIHCEUmwCjNkIEHp2vW31njRN1kXEYnXrrFnlPgcX
couheO4ye8/FJspDQspgY5zBsa4oXvo7nQjvdnBrFXVp399hQcUySlODQwT7XJ+U4hYzJKLEtnEb
uDV1NB6pGzjk2Jgq1SfNM4E71HNvnQz62ko7+HfoxFbaaJQ7W8/Ss1OFE9kZV990eeg9Zl3yjVLv
6rI8IxbPFLCkUwEln8IwtcyXoTDRgjvaqzQVe0sRHOoLPY9fBrPeLv93KkjZg05ltG1Atm/yZl+W
iXXv9eXnZgz1jZcaxJRqYR/0EQEMVb+PlWo1LxjzascqBpQkw6J9KbXJ2gwhFb3Lqy5O/rUF7tHA
6piqwRCeV6ZF1CyXjM0OZtMvjh34TOe9L7Wp8XsY0zbNy3SvqgJHJSwB8364F9fUTtqbZWO0VYx4
YvCOSZ2ilKhK7U0oDeKB3HoMZSBZGDDxaKm5voVVT/zXe66F4j4bYxtDuE4vJFLkVikjXEPnR2MM
VzCKKfluzIKmY4nUb1NzvIuyhjpMy4YEOI0QtMZOcKnbej1kCWXiCaWhWjUFvjPRA+GX2BzVyNIP
bZG9542EPFxU1bPXpeQ24pZgmzkpG91AdOa6Zrdj3iDAU6bxly588NLuEFaG+jy4sd9SLrtO7LB+
dPQhOxZD16xRcBFPVq9tq1icBFLlRLMHNHItxcseGvUow+vCTrNglSUpQ6EncFMFGXMCRRC8G6mA
ndiih99qrTwiW66eGxIcEpOsG3NKEH0NxtX2insyU/pjHBniEWB65kCnjUeRHJtBtjcF38J2xvwg
DFGcl5ZO1axxioudAxROjLyHX42hrrjPikxeDL25LM80B9GeotZkbhzQtNTHrY1gim4OCmL0F2fI
KK0v8y+9R5wt6JLw2mXD53qoxjNpUWLfluEcHdfS76x5AzP+bCXE0UGsp6xYHPq/mpvMSzKBkRBV
tEgrVlqDXU0cYHttIPk/dhHZtsBIN0GJWKQYSWhDUrH5uML4pBOsxOxNXTuVFn1xZ6Z70KzIa8vP
6K5sCm/wWAu8sHzEU+LWsmv3NZxDCYQqqzMJIrl2cs/eVQBDSH2M41c3s7fuFE2fPa9DEZVBKQxd
Q24qtQQSZY7iQeQ1PWg9xV+HMN641PK9K0lNoZLS9eGe6ZnrU4m+pSOLsCsKwl2O24HfS9W7k7gJ
TNbwonmh8VRbakwCkYFAj1R9JpD8+XR5lQwnSVKLqWLZBvWDPdA5D6P5yTTaaV8HGAYU89O6GT51
jYbiTu+/t5Y6XTucmsPO+1/2zmtLTmRb16+yX4AeBJ7bJH1WllXJ3TCkVgvvPU9/voiUutQ6a5t1
v26iAptAQZg5f5M/LIABLl6K2appEQG2nSJ7IGpZBE4bkStFuyOV4V2UTv2C9D0Qj/gdNkrugSzJ
coxgvD2vAspWm1bNBsGBCQtF246s73o/fq1IJn8oSwjSgHeKhxxqzibxS21TAKU+FEuWkmxo92AT
01crmT/pWYW8BJohX4zOe2o8o/lrcqCyZlJreK2OBH+ke1cGWay2aZarnBApnP8N7kQdQiKO8y7E
OmCHEHR00NwVIzpXwwUZOtpDkotPeQKpylq7/mqt7lY4af2+pmUvUut1dJzppeCbL02rf0i0qAy0
xcO2NIQhvdowzVo9w066G/rzYjn2pUbGp2ryd6Ix+11qrp9zo4rNDfLpMJz75LnTOrFth1E7Rms9
4sHkfMxaCx+Uhg+jJVUcNO4aBktPfGvxa6ZoGE18WCuEPy18fjvT+WiS4Yc3Mze6eDCb7pBHaH43
VjgQMI2PJqGkI2EmzEadyTqWY6nL/rXaaT0ssdggLmOGefdAVpgJ42jMgZWF/a4qDfelXVCu6qrS
OecZ0oeWXbnnPhuiE9Gj9WDm9jXN9PhTHGEOt+ba11ho5OjSmblrtOCoRov8Zzd/s2bcrTaTWV9N
zaqCsh3FfZcO75F+DDdeVdh36dB9blvRwlyq63Mo45uO19pfvE9zVeOt1dvi3STwhvX7QjyXdJ4b
WtOckW9pvq6r+yWtxVaLIbY5jmPsEGiPTsJwsIhL0/SA18UYeFXTn0YUTjdp6zM76738QFqETkyP
oPjPvST8V+6B7FeFMrS/wgTSrikgbeTQx/q5bs127/WVEfz4D/ZGvjUj451TdFBsfXRkuyTdg0bW
DvYU5ycP4g2DHvMFCpZ50rO8vtQheVwhUL0Y7fk5XmftHlr5QS3ZDqIX9CndtStRPXfWUlp35lsb
J5NvGZaWrS0wiOO/v4s6JNPyzv0yAYlFz46hWOCWcXPf9yQymmZ97WaAF8JLrE/++FrG6XLnTN4C
oLLTrgjFFBeIOxJKpF+6Yv1ZtNXB1Ya/yGQ8TmkIsFAzGVok63zRquUuhw3xmmjQT7EziTdxmfoP
Szb4D3yVC+BvUXUbMFt/zXauBylsnyNpqvQlL05t23nndnHcc6RrL50Z8RZ2HRFSx1jvqzK7ljZT
sW4uY5T1+3iPtda6N2LkGdRkGnWe/hLmxmmaOv8lFxoAmCR5HApgD7Pjd/c0UW7l3ecT06pa3iH4
J/zJQwZYzbRLp9dCX4YrwQvvvuthQWvNiO9uHB8KH9HPORT1iaRxvV2brkKXjWN7u/HPnO4106cP
CZOq9+gqmhukwNHgbupPMvP4JYmbcmulk7NbuoURWkECgbvJr1Y9jZue+AIafwveuXX5JxHehx4B
6Kcpw+YtIzy2rbtUPwxSksqesGPvne6M4n73Hl2ucxIVWCnJz2TsympjIGKPsqH9Va8LR07hpycg
9sXFYmgfhLFIUJ7rkF0gwJuZ4WtkYt+Wg2P9M5QjSm0+ollpoMaOd5v3BGMH88RxHL96dCzO4Mc7
4kU58CCRPCJOSP4+1LZYNQ2vWpjuiq5K6OpCIkprFQUm7R8s2Sy9szvzxXLJsjiJtj4YWpJvJ0DY
x8ifw31O7oMUfvelmEgCDW3xnRgNWTXhYhjgMVoyHFQqvBpXTSutjrY34tBn0mCvjp1frALnCLQw
3JOm59Wx8wT0tmkALrZiYLdJjNmEmW1ta7fKP9ilToiFeH3ZQ3UkmOt/1eks9DgqXmo3fWjdDlsY
lCAfEsPsD7Ubj5elSrDvE5FzEBX5VGMgl+WMn4qqiUjeFvlldsWh83v6sCT6aEfuxAWHoL41eHJ1
d01Sc5dDLfTQxh7LRyO1h4BLIP8kmApx21yU+Rr12GNlZfRUp5mABDXlOwJY4rloUv2ZD7idoeGS
GbUsJn5We6eg4kWJP6CWdJi+r6OgXYnDQwz77kD/ASxqMNqL2fTtpU7o5VGvO0UA8A+MOMINRClY
oWUOz4stl9ab2wtz5XvNAZMFb/F1bvNrA1XqxNik3JaWQZgvxQSEYRa9G6bdfZM+ItTYXPQMK/PY
yO5xK8EzfbHiK5GvAnESPb7L8vxgFX13EUl4EnqhPaKYAnVu5FPOiYZhW0yOshze99E+yZPivvfM
/F5rVnHq7fhRrSoyAZy2MAKjzpd7KLjI2+nuu1HvBfBSHzJe6zwlzQdcAGZCJ89pggaK5jTGYUTa
aFdb2c6riJO44tjHFR9MvSK4ACEy0hjqFPbBIF3x2XTI+KKI/dl2huY5rWntu6Jwvuq4LptVFL1k
i2sEZg+NJko+p8Po7xsbwfk+6ucPPbiktESoqSis/KRpVveCiOM2J/1xRC0JT47Kjgj9FajsWmH5
wtMgKAX/6AISZhMtX/tBTnfNz3OEB3o6h+FxWv35nCTZ3TIyzqlazw0Yy7RfemDFo56VQOxc4zLE
8wrxgyeRLsP8AeIJ5szgKUgwufMHxiwAKcP2ebDMrVFH2RNzCFxIy9bfOZXTHm0CGDJ2EF1Vkcwm
5y3FuPWjPmit3n2niozQLoxVTDqL+cNUAIZq0ig9JCbSIJHjQ8HRdNzah/zahXTHVgkCRsxIJed9
rJ+zcDK2RYGJFpGqx94MP2q2dmQuPjK0oilIB6av3uDl9+VnY6G5SwdUkBEHQTWGdA6AlFwDtjVi
5134+E2T9nnXryRqfGYCY6PBwbTEPWx6aJ6axVw9Kd5hbFJddKK1aQR0u2dC42fack6Gbgq8uq0v
hpYxUYl0MOSTZZ56QHtlL8R16ZhmVrnbMDbR0gMgW5t3knnbjMfa4Fj9NR39u8iZY6aUFSCzgoSz
BqjFdcFm93VTnNHNGP2ODy0bzbOVJYyuPXJUBDH9Zw9JDD+PPnem678fKrc+5wxHwIhW4ft1tsv9
eyb5JeyWvHwAYLIbXWO6iw9Cr6KHKG6yVztOtqPQp2tjyGxg0YmHNrLcU+OVH0UbiwdwLBcIdw36
Yk756pbiXM5NSkKmiXbJMuPU66XJ1xkfifQweUaIdv8yvZNue0abfSOP1V81O+qemAFjCxNKc+JQ
k96RVQXZJ22u7kTiVe8mE2zWQApC792g7NzkmFUoTtJ45Me+91sGGBROlxEcM+cLzKDizs7a9MgY
CFT0PBM+q6TT/aRji933D1FpFV8gh5uAvwCktNFLjcFrMA5Z9amsIxI4rv2XSZrdKX0ci02bUbzt
H5rSS8+FXYkrYSr9WpBquQLH689Tq931ZbMrCUt9ckeAtU0fJ5cqCj/0xISPZPAI9zF9J+b8mLTQ
mBqzeBf2xvBkat4GaR+y9IxDCx0nkUHDFibXyBkPQgfcRtb0BMmVkBFyAO91z0z2yaIR/s9s4z1q
QTRxOJ29TIUgVO9135I1f3VrYDrjkKxMX7t6T1Lb2hPXa4UR3nVi9F5QfLrGWbEjaIVtb0WQbGkX
pCpp6ZAoCxm96ZG5RyjUfJhHPWJO0H1wusp6UKviuPOkQl19tOuKmCG9Zp7o4Y5uNQv6eiKqCczy
bjHsPy1CWkE1aB+KZp3PsFqnx8SK5kdh44jlQwEkczMAIiKbnNoeuP9Zz98z47uHqoS5ezJkR/Ix
aCoBvDySfTeJfETOXWo0Dy4QiN4zousEXeu5J54Bo1GDTN3v18629lDT0r2pme7VGTD8bY362bH5
mEqkdQ3Nsglt5SRFFoKTJUHVoydi/wC30dhqefVqrDkf31o8NjBTdqhL0MZ64tVJEiQ7oowBg6jA
Miz1kawYYMQ2QSs4XKNrbvk/igThyHNWrgUa/WX9pSg056IKhOIAQ8ALJOTi51vg2IQRquYFsL94
cocqO+pJnm/qKEfNo2UeCgAiYdQ+e9aTtLR22v4plUUjFT8sEEgutjs9WdWtEBc44tknUQJtXBYx
7pxlFeee0QqhbjMFxamlYG6GaGMiV3MkFy12udfYQTvXxkPSmggbOH5/HDXChsikT4dumd1dSyQV
Ak/pncsp9vbYX74MDqKIhLS9ix/F6bZL12anOVWxWbOuuku0cn3p0neWbHcjkXiHsZjad0BDmMh3
vRFoffetcICZYO2zbms0Ac52DljD8boCMU5kAmqJgim/oD0RXZdRgUGX4WFK+DBD/dVEVuIaZkCv
ssbQTpqInpcVvx88lJ13S8/3nkAUu82rxxirNjLSxKjBwPXtZ78Z10+zwxzUDs10rxYBiNw52K1r
CGLmG70q4zNWr9ZDbS4N8NLVku6WH02o7Y/T9G2axPC4dhFUhgo00EAI9spccp8Jt4JOteTMTv1m
64Euwewo/JBa87jPJl0/GcnwyIdGJt/Qx204gBd12tA9CPmqxij8k9NZz9PYdLtwlAnsJLQusyrm
e6I+zbkntYpkFXCeI3jbs5MZ+n0xJf22ncr3hTE1AUBj85PTrMdiNZ2nxoE4UOHOVZnONyuKwBUP
6fw8uc0dowP/OCU6cNsqS19JB/r3iYSTe2Z7tlvG1p7lW89l6IPUJqaXmfG5IBzVpiFShylYSLMe
DuUyk+M3ym9JEzHlSbr7PJ2sDe/FeBIEVM7uMG5My/CfwU2ngchi66gWAXuNWxdq7uPqibsZYci7
amzNIMPX4GJq+hU0c7UjUuoEWAzq10of9Ws+GbToKV2iMKPuZR4+FZqRPBtu171UDJG1yPhUOrr+
mjg8CvRvftTUOm30kL0qEHHrNeCTkK5ezNy/EkYZP60LIS4MYgE2iTYo59bHBraiyRBgkCCjDqQQ
o+UzgdEXc2rnl6TpJsLoGQQAB8DyMBXtg90ZSBXlqxms3Wi/Wh5gTVT0+o/cEomxJK2+DL332kbR
U8Knfojtlfii3j8OK/QT0ixM2/vQWQM7nr2vkiVrpC4I7TjKT7kO5kkvAe8QjQvfYYgBmDl2zm6c
z/emDtksTjrJHKjyEyTb9mzo6Pxm+9y0prs0H8ut1w/hl97GHH2onY9jarv7qne+TQh27MSQg3wx
AGA1ua49E0KuA30ts08AFz9EJCcv5copJmbjJ6cHnlD5WvRE+wncPoPGlwM3IkZJqiBv5vhFFdqC
WVC0+u7ZmIpmu7r+up1qN7lTRTKQ4Ghi84uK4MbgLIUWRTiyDX8ZNJGnJnrEj1wcM20eMHmdF/Lp
eLMjFgPVWNN2FZk24NUCFmTSpKDZRXEAiYVjVIgTUjdKr3iAO0zwLALbvdsfdFy+drGloXBE7uto
E/ZFMZw0XhP7TIHITB69r3DQ/KeeAFfQ5V5xIB3Q7WjSzKDCZvEizAuOPPFDY03GfxQX/k+KCzeR
kP9BcQGcavvlW/Wr3sLtmJ96CzrSCZZJJsZWCqWSK/tTb0H3/0BSE7l5ou/Yk+rwlH/qLQj0FggN
cCRuT5Btf9FbcP6Ammj4nkMCzHSRF/139Ba4jN8Ij4iQIJ0GI4EIqk2D+ZvmkF4wWQ61VbuQrgX4
GNGIT13enO2/a7d19Vzlm3RJAPdMqq72+v+2zSGsOabLzeaX7fJ8alEVlQCzYHjRtI8m/5HwKPOC
jolFPLo9UxyvPGddDNOh67o5gKWWIEjOSjjuP4oaOD1ECLVTWwLTlPz38qz2yv+56y+ne9vn7Uyq
NoN/2LQDQmPklMnb/PyZ3351Ugiyt82q9ts+tyvrNFffFP6cAF35eV2l6D7ozJp2Wt6f8EIYD11Y
YjSwTu1Zt6BL4zXBrGGj1qrCdbp/LGeV3Z7VljXWaY5sJBbk0WpVDiX6LN6p+tuOalEVb3vedpcH
/vID/2rzb+uisvL2XeZcJaFicPT69HYmVcMr7wpIxdkrENpsZni6v4HS0r/haWqdQViQXDKJtBtm
bTBx71v9zr39K9/+i7/9U9Viqf7/XmSsW4KkNaHAml6ptbyaPDyvWmohEV/NbrIDFsFbq17Sqqjj
oBW1fttRrVOH3I5TrzTEDnMvenGv3tNFrVObcYq8ILdEcFD+SD7BaByS3tn8cqyqGpP16AzutFdL
t49DXpFavJ1ULmKsOQvtXgFPrMTA+OYNiJJMYjwN+ZdSwm2WqDWAKnQOCEBZKFCNWrQkfIGAcxUk
EkVDYC9uj6rakyCtooZ4flyUWxRfiZp5Jh+VLIYOkJTOf38rwiE5uh6sT7ke6akfe+hZiMxPqx9A
BlVndKBBM/lZmm/els22IpznlJ8MhB0ZiVI4Ns9F1cwcwJ+QhVrM1+XDutQehE728CL6Qr+0jrMt
4ZggWSi9JB4B8blHhURT4I7I7WG6/VI1k6fZBjfEiL/ZZlXOVoWjKlRVgasmjJ1OdvGIMr9NVEq/
qhsrVzQ5bw/AswdQg3lRTAGofMiWqJIWD5obBW6aOsfUWiD7v12+K1J3ayCnhj0O0MpaPg6UeoF5
yEVVWH/XIM5dvY7phy2RO71bM0kyVov0oi4fDxExpn5LR7qdpwAGsDmrmvo1fdCW42y5QSpadDmk
OEcKfYiMAVJQ8+QmxcYa5ukcJQ1VSIJw2TIIjXlmuGcw9m5QJ7W2WZi7rMHtugRTGx4Qb2gFBz5Q
F6X+J5aGwXvYGUe1Sv2H3v5X4Z6MWokk8Uojn+XF+7orI+RR5GIur3lJKy1ow8oC8ghZFG3WkwJy
SXCXPzfRfkJfNW2q8aCgXmqbqllMVA0rl7RPAEga0p03FJM/Q37aKNxSE2vdTpjDNw9kKG7Qsct3
kmkNL56squVyTV+El9V7ewR3q41mifOfrOJ4Ro8la0zREl6m6E5BcERZgqPqo5kHI7F6RNJBWIHs
3DgTr7TtRx8VpG6RuDpVe1v0Vr/eWSt+uXLjMESfvHF28OodeCVcDRQN8oPh3sSbchCAddWqOOqN
Q+JUR5KtH2orp73/+2Y9Jr7c7N/Ls05Wypi1evt2h7fbNOOOt65bmnPdC+NE0CjKuMG3u1SL6n5r
q27OWJJC+2/DA8nYJdAt7OrVnavbdRXc6QZ6Uiuqpg6w4TCOqUQuDTNiM4ORZrtf3lf1dlRZ5yMw
sEhgrez8b1+wfIF9yQyPTXF4W2VZxT0jVRvHKI0WWMIS34poRaPbRZs3UP+VymumfaOPjwomOUno
FMSx8oY6xNoHOKVaJn8n58VjitGAHBAMEvylCt0Dn6k1zbhnRpeAszX9bW309daV77wjQXaFm0E7
LciTILE5n9W6sFw+u4jxErUEVKYK9H3WTV+B0pziAj0FfCYZlNM7zjCdz6rmeuAAN2XWzqfWfYHA
DMetxBa5albwxEWBS5gCZ/oSoTnOhJt9fS52kS7ovxXYTr3gt2Wr6TFY8YEJIEK5dYjC/njBW/mP
VMW6eKxsFoRIjMa3g2h1xRoYLqBzU77PvaYX2LOlgFWq5Hfk2RsQrW8dsYPqPuw8gQyyjLWoIorE
B8Ch6G9UfOy6xKWqwpVY/Ld1arFaSx/Akdyi9lGb3xbVOjONYthwzkUtWfTQxIPkqW9VtfaX89yq
npgkamw5QmPX9m3X3BkSoj1jbHE2utk+6d0T9lHjdiCLtbVEZm6hWkfMc0CfTWWBzHLNe4ZBIE2D
HEh1oqTVsOTKW1Vtp1F5gFebog3fOptSwp0nCXduI7wrN6qqVqoCqguDSFlowC/oNOTr9naMWhyf
zAE09tuRaq1aXBzZZ2XGOkJjd2qGJnI5kSd5O1McwrU2EhuBGAYoMFPl5kqNZ1SVaBCdsVyZyppa
zIqJf8Lb8r/cDPCF31F7qoMAzfLFvJ1THf62eNv826+lb8fYflod+qG+XYE67pervO14O4fbQBKI
Qs9Ah4BOv5plp9dJwL9aDg0LGciw727r1IZBblU1VaweXabaWdXejlWLw9rE59zeqAUrculYVVWH
O840WJ5Ks2R3q6q3tW/nefspekQkKHO0xtVW9XtvP69qbzv/csa3c/12ib8d8rbfnNBSeMnRkB+r
kJ+tKta/a78tQhXzAzp4G4QtOxuyG2vkaOOtsGzYvKG9fFOrdESHCNjIodnbLr8tqg3/7TqI0+Dq
h0zfqP1MNV747Vy3X/mX2we0yjDKbKwfV/z3japrV3cB95ZGSlVvdyX3UZtbM/255W13tY8tIoQk
m6NfTyaRPyjs6iBZqIc3wcZZA8hcxV7LnJe6LjuMl4dxC76XQV4xjleS2O6+k6M0W47NXDXkU8tv
xW1lW6IHj7iYQcckx4Vv20155O2U6iRqWW2+rVTL+gJwUJQrMqGuBtQamnM96YR2JiLrfb5UG12z
+13TJii1tGkEIB9J1V1Tu25gAQ9ncCu7vdlapxcx49qyNN1xtJAuGESr017xLRHZB3usxpKrGmnH
sKwDr0VxfCEZtgsH3zr7uM6RvaAWNwVoO1mzktE9MNVHEg6oN+4XzdlXo6qUCF2AanwbLDn540C7
CIP2H7Mdehywwg3OG7gtbxLZf0eyUCvhAGnBaHTWhiDmsxFDis8BJ8N6j70zSKDlMALMOM+yGCA1
nRLihcCocFeWsxZVK8bulKaMGSBI69CWKCY3XM9da4pdVNlfLeksOYId+aVQ6xxGCFtTAF+fvC4h
UwtIpepMjY5ijYNcg/UmmvTj2nrerlDdsSd7YlV0sPoJLn8gP89tqSdhy3GVejCqpgq1IQfvH/Rj
WKIjBqfmVhh5fOxWD+9Z2Z72qmVeZfhhku1zqqpqrV4m94uV+vtlisczKpc+g+aE+41IX/2+s5Ct
tTpMbVE1nBlrk38GipySH/azIEH+66LaoNYljSBt7c/2ltjgCMwSQoKTWiX/XxIiat3bBlWb5aPy
Z3R5QAz9+P+q2lsxyndA/c/VOrXYCxn0eVu+1dbhKV5hEOMu8HOr2qAOVsclkXvfo8q8XxXnT3as
jA1LuBWSAqj6WdVFxmqy18kVjSIfqW1q1zgpLTIqiw8lTPamaqfcTA5JAvpsZKrqr2C0jvMyjGcy
kTx49EsZHImaWS9yBlsmGDG6TW5F4q8e7lRBqi9w+8E7YqMEizuS9ApVDAVxqA2IsS2Go/WtAW+I
7v9oyFRzRG513tVkMKVq9XLOzWZLInU6m3KKBlEH7t/fi8NqxQU4vp+bVU3to/ZWi3Wo50elb/gf
edz/RR7Xx6D+FyVIqb/7D3ncn5K6/1V9/6+gyofi6z+Fcm/H/wjcusRZoURjA+s5puEJaVX5I3Dr
un8IgdKti+Ojg0zcL4Fb0yM6a6ED6mMhCKHIIabb/RDK9f7wMPZDRNdzcHUy2PTvCOX+Fre1fB2p
XssUNhq5poNnwj+F6hZRwpdaZv2o+cYGBa4i+m6vwJeivY7OiijwMbJAkXjeNhR/QRWlg3uBrE7w
55sBGhRZyF3CVCUq0uOEYVlNYvehbz4KTFb65PGXx/x4k8/7h6qv96+ulni2ME0ej7Ty++fVVjYS
PJ4XcbWzfhaxx3CwqB9114CYZH0Ep3uHqNeOpPbGdo9ageIlX3u93i/eeGy0/qtBImS0DJAmQBQm
6G15eIVAv59M57RYCH9MIKCl6xMgUP/BNf/q6mWTzQVSaw+cpmGkANgZD5/6UZ5ucYoglOvYI2un
PYaUf8p9RnDxfZ1u5c8x1ThOfkiiSePU3r7HuqI27zyZa2OV3EWesqnFQV6BV097earJZmyLn7Ve
/2lx9p8X1aAnIq9JXqC6YKbAlY7FN/hKuU/C6aIGP5nJ2YY1+1baJsTlz0iQJqLeUO+mEHEwfPaK
bN9Bn0k8/UHuExcOWXDSVRzKZgtTu4iAUCN3JQscogq5AL30+gcrm0/GUAQNsh1NO+zk0RayNHoR
fna6Jt/JcyRViVwyQRUNHSiObeAWRcuh4aqmwoeZAAgtxWi+O1rmCAjKCLJkemrYu+qXLJA/OyFk
Y5DNjLIhMC0yjxcLHBNHIFV2DfkNdV38eCMYrv24Vfl7HRl07MkPEP8bFOrlJsukB+Yvyj76V1DQ
gQH7RN0A57FQGwhR9pWPR967/HF5Dxaq5k2Z7WVdPkKAnXu5rQMEgJRImr0DfSh1M95bOkGYNu4w
SrRwPoz0A1Qp6OJ8GvBBHOpj9Zga70KERPSE16E/Jz60aAZ3clHu3IkZnoB3XPC90UmlNuhbWem4
H9IiGIbyIteHUObGMdym62cAVwd53i4b9wlcnIzTyVMY1P3e3aDtEsircgyBitTtUM/osYS1NtCy
dwnIeRziN3JbI08Luo8742wZ7qFoefYvqAjsCw6XVyAPm/K9438SMC0zJzyOzbIficJu0rH6UmBN
5DtmYDmuJLvx+t8ZTLR1RGYRiSiCFhfDWQvf+REAKFLqn7Ou2OXCgW8LD6vI30+1A8VX8h09+xB1
7qVDf7ZpkQ+LAHmmWeDGhiKibUtEMjcgFqaewAg+VNDZPhodMlNagq1zlqI0uujTn6UVbfGKQI8/
4oNBMfcxFyY504j3bEDloH9icBzUoC6GauUJmg80YtFNy/g/fej/0oei4U6G8r9PeG7/yr9MX9q/
fk143o752W/a5DtxbsYIytZlUpPU5c9+0/7D9VxSAbdOU/aoP/Kdpv+Hh7uIDRffsulWxS/5Tu8P
yxLC1jkfuDeZCv03uk1Ucv+Z76TftB0hPEuXFr9c3m/9ZpaOcSpWvzmOWeVgUsjcUowNmnseUR1I
v0mB/EFkLTikbtQETBudHZNRTGjHad4WYAM3UdekGxsXxiDVOgLvNJCVGICHZm5zAZufb/Y60JFd
3fXRZSyR8PMqokLZaGynyujhELRBnuGjQru216LPnoPWVW/3jlShG5Bk5wM0wV5tRRN/YZDiHTpX
ytMsxSlBDzFxLDzNnG0Z6xZCA57ENFZ/ZTjDHKzOTvdwV1MwRf5uLLuP1mzfVzW3JUySnPlnMgAM
CazhMM9Njx8JqSw/dt8vph6Baw/vPbMFvgA0edeiaL0LW7AWayjh4jam1rb9UqX5RY/aaaMNdh+g
6LRenCU64AwMVjxprq2ww93i+RuvIAwy6CvDbJS3rC57pGH57IS5ePESwKKZdwfLrT0X6yICKPkD
yogbDRg+wX/0H0xSGzSjzJfnBp2/NdI/rYCBcDD0kai0X6bJqHdEm7KXMHI/JfUesLbZgkDBYDre
tZb4ay3dKUjd+l7ktIU+swjmCR2d+6Jv2i75PMBeiDQDWlML3LUQc7AksFqcaVf46MIzl4RZ2e95
h75nE3YtZm3PELL6lxrS4cYR/O/3utGDa4ry7TojJmIjqhc7IIK86JuNEdumDDHrE7HxhMTmk50N
HR5xGb4fA65SCW4u+4c4M+4hSU9bsDvfmUBucxfHF53+QVTFdUjSTWFBvwoZN7id0wRdu1zsOgHw
nDbfhASP2s3ibjMGWIGdFo8xP+SYsy75fdceTVOC+8YTgvybxXTRtxquIvRLWHvly5j0WHeFSGwx
xwzgHIHuzEr88KLuhMjlk+EVd9UCYlX/2tbFY91k55kJHNE+5H3SlH8K/LDPvhOeFtSTEEtdq+yE
wwnUi+xzY49IwFTVywCY0/XK/H02hsEMwKlH3dGM4y2y++22cLUjVp1jkEgpwvAB1MHDbIa70E0x
8wq583FAlMEGltcBZqzJxO6L0WDm22DwNOAnRigDgzOt3hXQfiGAYRiKHsmm4BvHlWo+VtNk7Z3G
PQ41YjA+pm0noONbHCLiQMxmeSCLhCJjA2GyRp4lSaN30D9mkNB9s4n14nvqPcNsuHST1+wqX6D3
qZ37KAS807oOUtwvQ9tND05b3BW6c3DX+gVtj/4ZQRRA6SCqQSS/N+t8N0/Jd2FswwLuWT7Zx9Bb
PZIqffPQYfKdLi/YMHa7fBb9Dn4mBttXN0cAN8/CAP1VbELzmkG9X1cBItF3MEzcXWQSwksLveT6
8SRyiNB0GU1N1o7Jqf7a5nb4aN/DhezPvqnduzQ6+1q2bQhuaHgwRSmzgw/LhK9lpI/PReLCtWX+
PLpwF4bFYDR8xmc4EG7bbkOnQnpNm5C+xPe3IQB2Z65zsjF6H7Gofol2sVm2uzKprUNRoTYrFlqn
MX/2Ghw2CsJNaMZ2+zAz8SIeemyYY/3BH1d/D4RvaoYqCJP4pYqbFU58+QLMqtmkffEd9WsGhCt0
+yUWf7rJWSvIZUwvYZcex8Xc6IxkhLaJfPHoIhu99ZfpflyeDDO99FIC0jRjJ6jRMfZC/U/EY9GF
MRCjMMqXJGIaPxqkXu0hdC4OesmXdB7FCYeq3egVEXLw5MtzgJuX2liL/cQFKDaJ4pWgFJDtem39
hlLCFi2IvbnM71MB7t8RUNlG2zuYUd8f8ax8Au08H3yBkU4VevQbbutc8D2PTvUQwSV538qG3xDz
QBplrndVzmykgM19xJnqYpHXC7Iw9QPeluzOzlGmj5b4lHvjocomG1rUNNPo0I6SPl63PiSdoAyN
cVOY3XfQh5LnBcSHyJd2SfKOcdpoPGpoyV/KMamDTCtROs6b4hLng85IjJ/THDeF973e411ZHrW2
uprzouPBV9hbHgVyZDOktsaHVl+aH/xhTQ+m5fqXZWzqo4lUTJXCj0zLBaXb1mJW0VtIMsuraGWh
as36PXZT96wWin6aj7xot6ssUd5GThkZiQ7D07U2zuPS2AgPqWqTOCdUmWwfAaLIMd9VOsw7bYiP
i0AXobWMp1mG0pCnGaUECkqA6KDIWom4/tnSlm7TpzhhkVz8XiAuva+WhrwMWna59Mdy8gMUdyAl
hlUjFmM9AstHa9Jfr7nUUIlIw51EHjG4d+fDpK3XZtbN/yDu/k+IO9P2rP9xBPrhC3a7ZdRX5a9j
0B+H/UTdCaI3wiSqYBOJsW3rny5HLgGTHyGdn4A7oHi6YXkuxD5HUBKg+BG3sew/bMsWJhEdw2Uo
ytX9GwPQ3zz+LA8BDE+ooBF+2gaWdP+MhKwVQlH4SDhPmQ45qmyz5cQo8dTDwgmioSh3SMYFFuSB
Te+L7OAg1Frq/4+w89qRG8m26BcFEPTka3pvSlVyL4QsyaD35uvvIjUYdWvm9kBAIrMqs8SkCUac
s/faMt/lPQqvunDLHdr9g+I6vYok/vmXufx/K9Qwz8bNPQZ5NidFLVuHunAOo/RMm5qX/vetC6zB
TJi5mk+b4nI55eY18QQVIVdYRwahZ276L5YGvT7L1ZzBDY8JkoUGEaE2MfODYI5Bgyyr3dC11MWf
SNWUo4NVReuhofoR06oZyELonpH7X//H5s877z823wAn6yKPtDn+f998IOlxX+Wa+cQ3VnwCjqBu
5aRYWzoFK8bJxLiOleKBfq41+k9jgLgZgcU5tWGXG6EZsfRNTiWaqRuCqrUrGN7dRnvziuoY5SQd
ZSlpk5FeVseuq5F16/XZJ0uSMEO1MQrpXFKRPP/Hd5p3+d+/k6ObukZmHCJS6n1/fCfdiAKAy4nx
5ETP9lUtAddVDmW+Pji2egZbOtQssBK9BkgBiLcPp/pkURu84Bbo95FbvrnDWJ6d1JjnjORjuq96
FFFHUbH5YiewkAjngPwcNNt/3vQlr/I/Np1rh3RwjavK+ONsImDOb4PC059a4a4lrNCXEbJhWlao
sKidOMGi3C6pfo1AgCGjfS7qdeP2Owu5ykFFmEPpd0T7IZiGndFSu4EmHe1psGCPiqKzUPpVdDMA
1alhnFZZeHeFAUO1l+fQ9OiqOfW4VlHsncBXJDvOjRlOGU4sLhDqG1oNFjTVvW0Jf2wd92G4A8EU
7UVf5AfHuFsBZOfEzIPDhK76Wfj+pvQbpp0w/I7lGNyi0Pauy0OMcL2z071lh+3cCb8iVIuOVjRD
2SntmT5LtT7Ix88eivuV20ekvebtVQkTC6qtDXsKslAOlKZ2pmy6+/Ksj7sHtKR4Kw1Rvxi6nt9k
6R9zzdu7JXCZvrdXvR2/2pMJ62TANCs0bISjqsojnY0K1GfxfbQH74j5/6OeBf0vp06o4S5J6+rw
z8db/2+nqm04lsVSXpOG+cfa2u1hdQyUe55Cp9XitEQR063c+6iZ6A2ZR9LHb71husd8rN9CakZA
a/Bq5gFmjkmHV4THZN96AhtGNcGy1p692AQIb1aGBy5zqryrRx7Wh/+x2fNm/Xma2h4DMxl2bLn3
xxVmCwlQ3Kq052QJKm92+BLE9t1w4FKQaU3CAUm3HHj82Iips6uJHCwS8bvaY20u9bMto59QsqpD
72KirOGoCdo+W6PM0KeGbbT/581dAkv/2FyaCwaVFEken/vnGN15cI/KeNCeKRikhxzrtct6K+qT
S9jmM0syKzcKOxR6swsJS2CQAkAEsdsc/3lDjL9H2s03C8eYLW6mK9ka68+4Wn90Gm5NHKU264A2
aOal+pCEyr7kERknUrTv0+5TnGfmu2iKr5RTvXXT6/p92ZUIlXAL9gm+ocbc0ElcB2shlX4sygzs
Sa2R5KIEmEQJuHkOFRhSB4NS99JhxL1l5XjqMY/vAp/o4sop5YXsILLeVPJRxaH4VQ38W97k3xoY
/+UUocViMqXQHMv4j5FMN0XuldKXz3qIvplzIl7vIoGcKsPZJMp6Gev4pw0sQIhSbQt/SD4r27hq
eMO2OsFeu0JhbsaXXB1DDMt6k0rYe2LYT1BbNiXgwdU/H5u5yvbnOe3MebfLP4cm0d/vhFqhZCQM
agFVTSaKnkbdnkF6Pzntt2JsnLtLdBeFaiwxrQPWpHUkHPBKmceamXQbWw8tnLStmQ/fYA24Fy2M
ARq4+Wfqat2aG3DPEGqAfdfVvZ8g9aPVMo6u+cFuAvcALQ/MXA7WOON/OLTMvkPPNjdpUYe7Shpk
g8xgA6ik6QXGjQEh6Ay06SWWBBs0c+XKVXBnBbnnK8raGXEzt9JF3YtF6q6GqdnITH9kdWD9FDQE
WHFqT9E6JwPT9ClX2rsF4pMOgmhIsGknq84JuEgHmODIBlKAAeb8pfSK/sU/73dzHiv+uDgd6mLs
BtpymCr+GAJVAkPOHT3t6XlFglhl6l4wEebniRX0wRb28CI8NIl4x5LLOE4wRfvxaOcjxTqRVodU
mv6urc0TprO9mYlb2xrN2jLJc1Ay6I6KHMvAzcdzEbzRgVn7OE92RdkWG9tgLes3zA2z0XwXZDbZ
KErdWdrZr64r1kmmnyej1a9uXtBcgYlxneO4JtIiCzdP3nUlxjCvgZgSttlu4D646qmdbVMr9o56
XrX/4wzV/t4SXEYPx6CXbkqT/WXJP/aUGPS2s31Te+Kt+2CWuN1deNUAE/Iz4Glz41JFoR1WlZQF
0vRsIWsPW9qasTkU5xECD3S08ZoZzrj552No/zmLtCFRmC4LB0nZ2cUr/fdrJ20CXc2limdfGMQk
9HH98CwrA7D35pfkKVeOuAwEBKxEESGkt5Nsj5sBzK9NDWw5fQsDMpk1VqTO6MK4Vq6Zr6K2kxdy
Oq6Tjoo6mBeZJiLFnQmGYxfXJN01bThuYcAFrSlfeuMDjCbGRJJYVlNhm4fYab6ILOlB0K4yMUUE
dlhUpMwMCi5Zu3OsOwtyxBgmogarnk9+A6KP7IDspxGJYsAJ6O0SiooRlPqAGVvrMPCKnQGGfdMD
sDc0bbzF8RcVj+2FXkuRMDQz96D0mevvCUPWdrP7ktDLIt15QV+tQ88M1nWgQ1XMZwR1hOnayaLk
f42/9ND/uLBsjgMXFI4nk4KM7f4xoJF84zklKNinoBZ7S8XU7UyRULnJQmedi4tlld8jOLA7Zxrd
YwO61YOKDyNBVMfeihMUJF8BfMQ3a2xplxGNONE9pOHF1PvoOBUQ+B7rxA7GVg1G7mtSB6xtVEct
2+vlLa+jXdvE8UNqnygMai+xP7w1nS2vLe1BL75L9KkbdpjcQ8D/FgEFSGeHPAU+K3zpO91+lzaC
oCu6yLrSu21mboH4DjuXS3pl5FF7hee1MztTY65KO6v1ArnhjkOnValgMyQvDs7rzRQySwLOcrDn
KpKL+rEIaZXb7pjtZVWAqhrmMBsq3xcwsMPl1zPs/ENqnhyfQLQg8v2LFtVbGQ/x3UJMBTiQcruo
nL2TZJuCEuwKmFm2LdxBOwSx/uJNvf8c14bdXjK79zdNqT5oPUBfhYAcL2q+nWJs/dU0cqYlU70P
aUEnpROBa6ARUOIn3zuK8Fj+rEH3RNHt6H0WYy1qg5gso42kALMamPTeyuTjWGlksmVNjVGVroQ9
UPwpxXjxCg0uQL2tPeYDld8PT98tgrWmCLsaXQTRg++BaRzSb1MbE8JUhXxPy7wNZnsRYKHuyTpt
g+puQCKiFglHrDN6A36+DR1LNvl20Nx1anU/wLnR4+jrW9ol9GpdEpuqFswlXoan2XP2cHgTYHPO
d00Jf1+Fo7hOGHotX3Y3TF7GgxhX8BbTl8zNwp2KE/s5ZnhIWSsdO9d+mJX/sVLh9ICFT6ZSGm0q
bPFbZdIOKur8UMZ2srPy+ruZ6GQOOSiYq86VrzgXjnkNv4fDFhE6mJ+YGGsHwwI2ltTxDQP6tFUF
MooFn5WM9qPgUjkMhddciw3rHxRTWXhx8/aHqyFq8KpaXTEN4Na1jRqeaV3f/HF2SVfeZkrb6uhq
Lsg/0uEoZ5TrxOd+65XeuJrqPr36RU2LArcbkcfDk/4EqD4dqWDG17JJzb67iV4SHxkWuygKM8Lx
MJE7mJGRz7X4031WYaDjHKnFtz75mSdcYEPikJMjyxsMhqvPlCsP6uE6Gn6waa25kKhT01mVzMAZ
kOllEUR0buyu3aO8BGYYV9WdbKP6bibQhCZDZ7eGkvhR5H3b3AJbFVKIHFw5vDf51EVIqufFJNwP
g+D7kypUADJaxZMpH0nTyAcUy/6hjlaGuTxq2Em1KrJVmxo4YODLreMwCm5F5+N9N61LGtpfiGki
eMqZDlEz2OQ/dOU+yeuMWFGBmt+dZvuFUWz1yvs2kticdMZnsNViDy3c7zcDCQIrhzN/O0AkOBlT
wFgbNj+cRg03b35wCqgMpUtRiLWdc/ZRJu67Ifk+pgFu9aZvyIH0H7nrQ+6azNc8q69V5QfXyDa0
VetV3UELq/dpGevv7EA/h2KcbpHcO9QeVp1BoqHgtP0aTdP30RfOnixZ4OINAVQT+cVMxuib4FQ6
F9ZbWLAWiqcwXqemRrt0ch7LXCZQ0b0eRHSD+n0LQj8E05n6hBw5GQ50gr3drjTXDAT4aeouRwnq
oCf2nUebD59LJKOLRduMTUTP9Pk7Y/pohWRr0n0lha0FCl52Tv7ag0BQDpz6UrszToWbtgDOTlWd
mkjt75y4w7+SpkAlbD7WDdUh7MSPsNGMY1v5DwMZ9Kr2WvNN0/Q3AV4O/KxPxFBk4SXAm1id/vKU
1Tuv98MsmP0thmRZhMNollNiW8AkszyF+3hnVKbDMSt4rcyd5HZR8P56LUObFIyaxuvfJdzkp1wp
1ju7YXEcETp0av/9gKxYRoV1dBYX0cAoS1dN/+7PdiLTYF5kO36ziS0HwM/84AREX/uFAypIR0Ol
EWbK7e4UAmnf63p6VIEYt+nYffn14zC6hLYe74sma0/V/JDOwOM2SnUqJtjy6Q7Up9T0Nw5L+kM0
zBTvUYBuXh7C2YQoJA8NGDUbnsbOTtBN+l49bvVcjrs+S94CM3ir7LbauwBBVl6WJls1Gw+TkZA5
WoLYjTotOjsZF8tUdRIF2PhODxmoUz0lWLA/ZS3ekEU6Hc2c9eXhj5fTzG+eRAlVx6vVtjeLAbF1
9l6fkfagIVGFzw+Lovz3ywpwzaGr1RpYeckykgfuxVid/v0s6Ge72fJa0S+raP+uDSe7V4P2TiVm
cBQNt2QnccS+Z7DfkMGLdU33Nq0dEyJh56+aSR20C2hBQ6B6yEhVG+E256rMxdbRfsjCvva9UqCc
LJs1bUfPx7X7FWRLGuFBCYTItOW2KXu5AZC8dnuV3xLvtSHHaBc49GSFjnjDq/dTT+QMY+Wwajt0
An5f7EDnIFMv4HqG1oiNcvbwJRGB5YjGV6S2w0it5E/hCehDWAOEw+UZssKNm+RYqX5bNcFhgO+7
CSAeO0xxLlDXs6OVE0BXcu9PTK0kwvdLJqJd72btppnoOtW4yNcEmV0g8i5rdRpXCanwVhTTMGso
ZwaFtUlR/6PFqs+Uhg6/DL+LkWVxT8ezzprb19ELSKhYfqRmFfHyvuXZ8rPf702Wz/6/v/79FwiK
GdF7i/CXv/zX55Zfp4vY+/d/U5QSU+E4nP/yt3/Zz/USIpeW0cL65eFZROHz5tFrRqAflj+qms4h
Ag2+Rc7wNMNeGo7IxFrvl91m/s3vjVq2e3kZB4XOnD/Y0OojR6RSNCIz4pIUV0juorcaiRteuXnz
XSl/LwZDrpinTRuinsCT234EfmV+mHTk/q2SBvKAhgF/1HY6IJF1prkwmUENrF0LiCHADXmWduxu
Yq9jxWFihl4X+rdQ0WuLQDSfsq60TnQbgRtn2LB2ognf9a47I8TmXy8PkHkthNgAtPWSUE8vM4Ao
Lr/hLmhhIFXnSinSAuf3LT9aHpaXqYUxWFjWpv73L8Hu/OttBRFLq06SAPL7A8zkE+7EdB7SYgSZ
4YN3dkVzTAGhQ4jh5ondtIY/OoEcTifroD6S5/MO4rULghL7hQ+1elovTzOC37ATFS7OmuUHy0OP
z11uF59kXjAJa0uMhv5smVseCED417Pl5eJIJmwGt9bv9yze5N8vf39ueffvl8uzIagTzI4uow+x
52QjOjpFBH3xdgGZgJ8WD68glEF5L3E3Xjqkp98PWWnbzIr+/cNxVtr/vy+XXzSz7P73W+gqu+P6
9+s//sLyC6YDpL9pcUlgC7WOX+8Gjeb96+lkDGzF70/WUQzUk1uOZbaM8rqP8mHOA1r+2O+3/f5P
kQP+dbP/2/uWbtjvz/7liy+/+eMjvVeK7WRcPaN4VJRPGwBA804aWgqcxXr5O/Sga4ST8x7z0ziF
1j3vGTRbWXqYwHzVqWMdlmP2+4guL71GZwH2y4j+6/ny499vXZ4thzfKOwj6v97UdRpZu5mDaMtQ
0ZyZyry/nz3HNUqykoX44nStxt6atssZMEy6qj8O83jxyw9rV6yOtBIGN6DtlZVlKfkGTJ4WSsDy
AEgWfsDv174VkFVeh9aq0OyCBGCLFQZWlOWPhvMd1dKJrTZ1/5yINFpZotpFkvTVZa8ux6Vi4rvT
y/y1YFV3XPgA+nyAp+YtwZSx7MA/dv/ys78comI5TX/t9d9P/RiqFiur9rPbBt8cEdHFsoBoj/mE
aqh1C9xaTvZsB/8MjK/fJLC8X/I4joNVwYpLujtX1O4OeJmzt32/JRqIHib8n3jrOG24LZqm3nce
WWE5U8mV0qfqSgviOpR6+cF6CNtH3J09fQ1RRuzBCZWBg6IpQAwcal8nrTZvZS5frR5pjd7cMM9V
Zy81n6Vb6QcKLV+h39XWeDMdIuZMhmDueXSJ6rIij6i0r1Ebvk6VcJgimK+qL9UeHvrXnMFq1SYK
vVbfhYBMudcPkfcZOZJ2y9se9Ztp+Ec5AmiZgzZqW372QtfedbqaDo2rfbJI/N6OPX4UnQTHPGiK
e0zwXtVmRElLf9hlPQt64OlfIBN/zkSXn0E9CYq4LJ7oMOnMDYCwVzWBzhBl9dVg5MPR04ZvEw3g
XZ8Kb+8HdfAgnjN0NnVmVk+Aku9J5HGOY+Z8R+M2YjpovYNv9Uh7pPdSZkH04tRTuZ8R5B30gy3N
4WRDNGSwMcbc3aq0t77oHQUzzIcAq4Po2HMx3IOcahXBsQjLo/zqKfnBGk2LW6zvYcsagg27/Qbh
syUSO/sGQCu7dsWAcC1TB+qgDwak8mxONuKYKLnBdeiOCbA2ZKHpa9vBJCYa5Ougj/J9lRykQfpl
LhziZYXMN64+7luAZMxdOnVEprPtx5hboQJuXBvUDDge3ybHuHVeYZ0jn/ugD5aL7tBPKNZ0mWVq
r2WdaWskJcnqlNIHIsrbzd67aLiE8TrUlfsF4x1iJb3VD1oeJHunXBfEwF5im1HE0uryoddju7Jq
iIO15l3KHJFYIwBDCB//YN7du7EtD442jC8RzA+LyASBhfGpE/rLsRvpUaZufA6aqOZUUyz0uNEJ
17lNJryGTNHEVFlAtlmyb5tn06p403ame0m64n3QOdqRjOdj2aFea0dqiNIiQq7y0aa73Widh158
bg9JDO5viD0g1yk8kRREcKR9FQIXJLQBi7trMBJbToSzb5fW0bCtvffovBVRydj2ouLmUcTeLlDI
1Auim/K09/RvmMGyQt9pWr/l6s5vA0J1Ofbp2iD546zhvg8LQ7+kXyZazu8BF+vF+DJGmf/UIvOz
UZrDIxh8azZUkx9rpzfLUQxinuyOVY5dcczr99VQWe/0EvKuXilySodvWUWNKmhDtHwi7TdtTx8J
oOdMjWtfQaNtewnPFc95BYY7f98bbnFkfXpEFCHBvw6XzhznVLXuSJAB69+sOkNM9ba6rtg6dvCq
QjJ4SMbpTRVJ9RoPK+XrwyM2doENZNRNozWxXCcRWQmlYrqiWgJXrU104srHgYgTU+5p2gzYNggR
D0UgL25o5/s8oX9QZmNw9khkyCyi6nXuq1XcWBsD6ckZQOyHoSMck7yLCQNnO20kgeebUU6g2H3T
ODPxGtYZaX0HePtr0GdrX8ta2Nzq49iz5az2yTKrSAXOiZvWO2w3wsl+jE32MSQAi7dkO0PHBiMw
zJ3LoW1fkB6809EOc2YP7QZ3oEG3hZxzx/nqJZN2ywr31oZxTey9+DTTUW5NQS79GOrIQu3oFCdT
eqHt+k2X5EYM9WsTjC5CPOeQWxNYvOJjLmCqWtWwlwgHcUB+kk2sbXKkNFvlVf5mbj9qxg+pjj3W
vi8ENvvZdBWkaVUV7KVWe43Gz5FjGMe8Mz/3emsfWtW9NJb6acWqOgCVv0OEppqbhkTF9MTL0aFe
0Wmojun44kal3IICsfFMQJLsOyqMRsYBMOx677BqTWwl3jRdHhznoid4R0LD3YCvqS5WqbcrOg9Y
LQjtW+FukucxkMc8JK3BgpQD0HxbBHVzs7pMbfO89Lae806CB7oEWUOhn4DPQXXuXvisAMmgCQiM
UAXIi2CVRf0lk4m4Wu3GxLv/Tq9dSlpGcQ/h/23cSGsv6fQ178fqSeDgs9X7d0zlULfTPRiSfoQg
GV8NUnBrQ4XvvMCGuRuq8kSsVFGvoGu+CcPvno6kEDZ5yH8mu31247eItJGvAnHypiCYY9XEnLRU
I+EoKEB0jkM6SdUFPTWguHiODfc0N6mLdTs3+rggqkM7PbvGbE/LT3wjANk9ZD9i5ZF2DCw0hVK4
l0N2cU2YyZAtmRJPUbipfS6YIofBXPD/4LgproEaWixYPdcFCVOUhmP1NoIEqQLUvqObqnvjtxWn
dUrHw6t4GLL7kFrJqYoSwuwNsgZtiNI1NwZnVuUXzfgd9fFtzGGqB2P0BYCNcwyyedhOqUWPGVmR
FZNKpl6VB4qRzKx2RPTQIt1kDvVw7GZ/MmRuHQdw1FvZlQ23XlO8S2J75ZrmT2J4+/eFpU6xJDsG
wGf0UicImGuiPGSupkfoxV+McMyvNVEUK6JjsU8/oVWOZ7s0d4qBfk/bhaW86ezLMQuod6fcw6iK
6vaxy+3+jdIKpy/u+VVlwQokUODk2vY8V+q/UJyXeyS2ONjK3rviYEY8NOkrb4hhevbPoPjEfzkd
e/bCbtSmjzBeZ+8RtoBYdDWde4PwGZOSqc+eWReZ89bkMdMLYaHuhh660uL4Q5A06G/JL1iHvV7v
KrAfG0PS2y38MAOkPFMZ9OSjaSZvXW8yg6XE6vmzQSHqbeYDw2tsZTriMpNE+T64DxXVT0U+Mw4M
A2iYmxx6Y3T3lIUprmD/l/YXmnfaTTrtnh1pQH36ZGS1trWt4EdQ0ZnL6TM9h0EwrWzCi+M9hqDD
LJYl7/KAU7mL4H/WGsM/UxjOinG6a5OhTh5r5b5x6vukYRSxg+F9xKqZCvIU4RFrr0HgW+vSGqf9
hOHA9cGJKg/66JDsZcfl2iAg2iqnvom4qTbDaGxVbTofpPmTWV1y8PTe2WRWxunSFj9o5rxYrS6/
GyKikOzZH7h7FVso7BvNRFdVJM5bOKXTlzCw/VULNorzAyDUgJHxbMY2MW16KfaeowGDt3qPtL4T
t1D5XpbZV6cotl5EWKkfaROmRHKWUt1vL1MQepfCTu+aDZdyQj1CEg+wsHrOBK2YS19Yirde7DxF
Pc+8yCQnPyrex5r7nMqsOjRzuURO2NR0rch3SVICeh7sDRl1LWVhG91w2iOAUDEL5VjZn7wg+UxM
D+bPxC7BF3ebvh+Cs2zIzYjjXh5Il/XWfWA83Cx1H9BTiJOkgpH00ZmW4IFSNnUVc/pUeml+LhkM
atoxG62lDJcTIQbutfFPZWu8kBDsrhPLbnCVwjTIiX460qzi0wMNu4TJfpgYw1p6+gVRAvVic0Bg
/1Y4ZOw1skm2jSMRInnuoxi8kSg9+WlIE5IKNW4ogPQzYqcuTBUatqAwDoUzfC8t7T6Mu6K3GatT
xyfn3XugAgVYTbFFK7NjPDnAqdN6g/fIeZQq/1Ro8TlqC7GXml5DPCAkVNF929c9m8O0SqGJaLpj
qKUvahTd0XPbeDMI9ycTHuMsqhr8ggeLa9D6o8297a7b3rEqe2YVnZtRwh2+2DUNGFO00Zsl43tq
At8ZfKZNdo2nrirjbYwV0c0Ni4vebNZNYt+y0EhXbvzZKkbnR1b7X8z8U2TI4cVW8p60xifcEZhv
veID1CDt1OhmutWLemS+2ft0AS3rILT2jGKdFPMIqV+YaekVFvAeFraP3LJLb2ixyCbkb6ZWk6z1
tV162muXICkXfkqnbXJBgVm0vqT7EjP+JmNrnUlgqdZqRDuHuBAsatHpe80c3C1q25/Uxl/CMGNn
5Q6Hr8ZXWNjjYQq0T3nvX5kewYow7D2QjukmI9QG1fAgPM4J0k+QVLUHvAvCD8uy2Fh5Pt0HjsSq
MCp/6wrq+AYJeVpj7P2xeYyN2x5ji2Q2851NXvhVaxprTZxBftXD7pnMlpbcjq6en4zrAtUUuR/F
CeMCgdWuG+4XeWYQJVC9RZjsGF/X1EtqmhxWRTfIKlZ52IELmyfjsRhuXzvydOgPB6tFXpKG+dqF
N3rrx/qb5uZk9XX2pXP7g3QJPGttPEzshZEW8JTxlyMSDjjHkclu4iDFOBWRYiWJz9BKPhtDbuho
1qwGUp/xijOnlOa5bJMfJUEdG2Q4BPXROj7ZqEdtn5yOcBW8h4RyoUuT34LhsygQaroUIR8IotUm
KLnfLw8xYtdrmY4f+thpD8z8UqItrEPq4lainz+7Z1EiJRAOQ5PcNJY3rzWpiE38sSbqaV975EP4
duHvTHQj275nDbK0ncj9PaneN67KL9//qzSQCOMYxOKc88MhBqNNl31EbjpZhXfJWI+sFAvnTczN
5hB77nc6/gcGg5Z86fhZxrF2DpRt7nw1njFQccClJa6m109rvyTiTBvEi9mPP1hf1wcxWl/1ISPN
QWThoQ9zbcWa6JxY1kcafO7RjeG449r+nk8FCIopEztpYo5u2xC4vVccii6P6YjNpkLR+oTKENGm
TEyvmUldKKcGb1aJtzb7Ml4lXlqSsjHqxxJTCLX9wURHMMoTicfklpFcvCULp1srGh97VsTVKuXi
WlO2IVw3l2o7ptPDTlKxmYU2bUXvJovKfKVBCNmiT0B9hemWkHenMz5Y+Xc5MT8a8/7SsBo7Mg//
wDlTn2vjpaGq8Yxj7yYKqjSNlOmuDeXwGHWsfA3mG07TaBUEpvm0PHGmvrCqTZVhpjB2WZAaB1v6
0MwCNwRA6DFF8LGo61ReT7oS7bpLaubzyLp2ZPg0m9qMPsABia9WlflrC4PNXOCK8Aw53j4cZbxG
h9kTU8Y8s0D1e+aPjabPJTaW48GubdRuFTlaYi6QJKDeCwIwr0MRYE/s7mHke++HRkOinEkNlnPU
rFQBryBitQjKVyd0SGNKmpjpwUMouDWcBJ2c1W7p+pa3NMnLfRMbai3GIt0KA1Q92Ty2aPQXc1Q/
8p4ea1Bnwz72rfbikYJ6wM6TwPnXfopaGlfMOtuprcp7T3zTBqj/aeIsXQ+V2x4yHFh0pmluh7go
byI9AH8OyQ3tFUJICSfSlsMpd7z+EU4K28sRsGF/72v7rSjE1TbGaGc6WrNpPXlE3DFeG+WZqyYN
WrLwkrsoK7nGzCmPQWmpWzq1H6Y23DldrH/vO4f8C1gTeEf1t54h0Wvs6LWrGhq/nXMra32OE+12
lZl803UvYD2uvystQSaGj4pC94wIO1KbEiDCjASS5s4XBckE3lQzMy88ihXZA/mlcfQrroaEHDEm
Y9DfG1ttHWoPa9Q6pATsliVD30YVLc9aR0DndFd9KBFF5TqBQRjcK0ImqGXROO8rEE2NHFmtz5MS
pWnqNHu6drQv6bQX1aEMEV9OEWLHwuhfDWvkG9Lmp2Hg69tB4cUg2NIfwnqn++7G1Ft/r1qtpYOB
haFuzIj+nfziMYOyyop9HBcfuzgWp9bS1QtmI0J4t65ZjevFkgADYwLQmNhcr0G26YLgq0lUKW3G
F8D52i0U2c90DscyWJK7MY7GOvTS7dghuKzbjHF/AmNWsdRb00cRuy6JToGqMdlnvbq4412MYca6
cYRQEGrT3q3fhMo8IK+RONKCN2YXE5kVvt6c3JyefZ2aDoTMkWla3Oo7iIIaDSdzxxWdIZTkQq3o
5fnirmcDravK3AZKYlIDlGGFqJuSB9E/4bGYh9kesMW6ccJin3clEfWOiwj8atDCP6DzBryQmbtf
9TVZvyiPGXVVeON9nFguVCJRuynzP4xFVWwD8NAwIIv6bvQP7kbRRdTOx6UEkzi9CYFeh73+ycgT
oIbQo72ccA+uG3OgidjJDXSMdi+qH1FlJZRTofJmXffdSu2zl/j9liQxlPp4MNfOYL2zatxvZW4h
myiJiLRz79l52niMi4o1qzH4VEmLn3ztp1FGb2lGrCt2bG9tWBUryQITdNNRRelnCUfoy8+NptTG
DWKJ7LZJN6kxcO6EmU1slqTTZ+6GCTdngYibyKps2onQLw8kJlD+gyOJXbFIXnQteXO76MUbAvMY
BBF5Qh0TEFt26U56ubkjBPA21A6+RJoI8mbm/niyCuNHi8TiMnv0Bk01G89DPRHJitPNs/FCp+A1
Any4KFPcdjNFzsA6WYvXeHWYYHRoHOvCIn6lS88q9u99Jneuk1tf+uKqT6F7MVLqSKnCfWKp6Xss
qmCdypbzqZrKI1Q6nzl3/mMRw/uD+zUD0vBhRa2KWAbL9feSL7kNueDv9v+xdx5LciNp1n2XWQ/K
4NBYzCa0jtQUG1gmWYTWwgE8/X8crG6y6x+bttnPBhaRLBYzBAD37957rpw2NoVc4yh/UNIOn8Rm
NW1aw2EQHyy44ns3G8z9mpFQt1c+DE7MsLHM6IAvsaemnM1rps3rXPbNtZTexQ5F8cTc1liL2HE3
rKZeu6SO98jNuAdi27tgOPpiVVVzrkMyEr1rxduG9q1V0mbdFvoajgdvRPpoHLK1DuSNHE9SUp4J
IOso2z7aPq0RLxOSBFZd/CFFKdZJ7VAbjvf20OriMmeVdaUs9Qj4RVoEerOoOtpRE+4YK6keE0aP
SUiXvNY9GOnIlF6bUgygyeeazfAlcbS3IUB/8fB80lZf3dtYmRd9VYCLelpIEZ6k/1SRmTwvh0yz
+M61+VPmBibOTevPiD0qxmHccyupFe9TcmOVXF6K1KEJK3bxnUbbQkTEG4rUf6ksCgI5Ec5h62+d
1ldndcowbswYcaVRd8cJ196Nytv7YKq4xkMyYOyqEbJx/exH7Q8UHFQzN7K2uppprp8RWbrjNBOo
j0pSxzaef5HSRg0/+DUek/Sx+TDael/EZfrK3VlciimKVw01JpqRPOs467e5mJBshDVdfboutDlt
9yN1B5g4mnm/zBZE88QWRTvosor39AaCfEH/0L0mPujfx0iLzvXA1T41teei45nR25upE/51ytOj
VsYulvumPhGA+xrXvbcVecMZ5QF1oEtemVsMGKMCW0QxHsg4MMOKDJo/jJrKESs+TElOd3okIKlY
VIdNE+WDU+5RGOQUBX1nnbPRaI3VW5N0qIh2XWS6T4U77c0Or17piVtepF+7WTlohqp9KujxK6QE
V8te7VzR5XBMCgaFIi67c61F+3I09HtUlG+8BYpJzBJ8MsWDGfHyCxRKSlXyfFd7ibPuC3ipJivi
PR7d5uQxYYnGEsueY1wmGkc1OTj7wqvmnVs2xa6K37owHw9RIKdVVzgDg9X4Ci2HUrNs6C6ZF1ar
YOxzGAUfxIo3sWfk7wlX05WJfYXET3it0k5uC+LWO1vQbFk4cbmxR0IcmhTmZ5vUP6OOT0C7g1PW
ai9m1VW3FrTL2rVEsIcUs4lGf35s6MN7CMYfBaL8dojYXTDymR4ckKn3MQXh6hafG71qT2Ux11jz
dGw08TzgkS26K6XRxnaw2T+QWRdysK+Ejuyr46ff8rCmc8SbtDti/zO9Y2LNuK65jVI1x8OVaJpn
7jk+ZJoceI2xBfWnmNS9dhhohSll+qxpP7KpK/dohgPVdWx1ZJVeRiYj10zPcOKEMd+2JI4uDjSa
xCrLuy/c/Ja1rz+fGLSTZFiy11qMYW/JmYNuB3xTSGsbWxT2cdspX2JD8iUR4XAxoYFQkzVVK9nM
kNFV4MKQrKBoH7HXSEXl3qMQa04c71IPSFZGqJUXOSWfetptPF3oDwTpWTz0DkSBWlvT0NwwiYKg
5TJw5SXg+k20g9t2fL4J13tABBhsHXdvxDO9zPoUsEdneDcm44MdsuMMg0eq1cY7vwErdG/aUXaT
bdOgHLd4fvclH9aaNY3Y4A6l2Gqu32m3h0utoJB1KJyd1aRfQnU9cV0Yi3WnPYbtkOBPnyjcHCEP
sIx0SfTXWzbVj1lhSgr8Om1fS5LmtZIdq5bbvqRh17coLSvUihWm0AFLTLKqem4ODLu8lUb+AnpD
yrK0pf9Ocxg+cR+uqZE1IrfYJkF7ru3e37YVtrlhIG/Ga8KTSLOs1zOQC0fxNpRsy2r5jQFmepgo
gtoFMvfWompciFnY+U2jMy+VFOdKn5M7++SKrUBs021to0UUVUlYNGTg2tnihYE+kKaMGevBduX0
YiVW8hhyyaKXD1OLOz3L1ua/0GMPX5lYD5VansViG8zGheECQaNEQyIpJ9AtTY8vhwjNBFbkxQW7
1GHhzS2DeI3JmFd61Z+U0VtHjXXxrZDQW2Jrk2qx85WOLdel/tzt6fWkJMo7w331V7mr9wcA2LUG
DLWpJofFn0g3TRI3B6N0md/l5wE3HynayMYjreKTMSNCRKwTRQPJw8A8Yw1gG5NEl3SnCrsFmiZE
EK+LNzMbrkvjGJ8C5+sYOh2ABNJo0pPoFUBkbLPHXeCM7Dv1yNpFlvE6mOWHZdTyFnh7I/db9s9s
gKrAZ/3h5E9zRCB5bPaF3VMs62pbmcfPuUHVrNY73cNc5keLyp3SjujNU8pcmnGqV0J6h05MfHpG
HHLDMcTNsJKzO730Fgb0qaRUbcqy6V5GIwYtR36hUocXSfefUZoHjZ3SJbM+NOy4+xBmA6JEzW2z
dymHBtdDq1Z0hiPOlUOkwVsO/ceLSI8UokMmrme5jRuY216IgzmbIVy1k1nti5wRbCfP/TTIh5cQ
s9KZSi4apN5YOtUbzMxwhlJq+XpnPniBiVSiOeYRVvYrVunx7NMUfZ5QisbWNk+9TOtrg2Fl73vz
h2uGxVk3zPy8PCqp1T3LVLyFdVPtAlOREywOy6NxNkmGahOzpKy9upD4qa2FOGIr3r8IqCs2sI15
cYhzui+fJPEhlGQ+5mKIsCUmQLlLl55sPZ3Fy9SEzbp2ibE3oWetqCkerw3y/RIvK5BXn+fkG0Ys
eooC50vLfoWGoy/V6PZPZhZXZ1fWhN9ltaoczT2bqQoVxAwD23K+GkMnH83kK7ZE+7mz0j2lDbBj
dKgV+bms2n4jSgMgXfejjPPPESv/PfIDU13c69yUZ3fH2hYqbcL6K4+pQR0/W3rOZS7yxo3vmWwi
8+R98UeMIeT7APLTdbZkCIwMHJwvCwaZnlftvWh4ifzEuGgRV0rGUO89v0iCV2+Fm+KH6OyaqgZO
40Z3lF+lOw+W9QZj6Al7nr8Jk/JbEs/5XtAdTBuhONmzfbUCr9y0Held3+o3SQzR1feGc4NcdPaD
/AIrhAK3ihivVbLqNrueuIZPrYFNeS659xPLJNr2ULmZnnJ36FzKf5WrZ2iMW1xN5i5WTuVC8yrk
QIpqYWS264oc3RZ/N/UuOdOTWJraegI3ZLjVS08B35YKHi6oekDwHHVqDdOjW6d9DsFuZGDeQDVB
1QFrPzRpsm3zfkDaK+3HOHYy/Kn2MbnigQxezbZGjOdqv/YdHCmxmzEbLaZ3rOE13R+nUNOcK6Ms
lv2Gto2pmHj1MvfPvMYXxX1zn6O85H1b43r3qDxMmOnO9oIYKQ8Yq+RBYkEoIgbP9XAwpQ5sMv8g
6FLuhzK+RwxkVyRL2kPbOtvWkfu0T9xvErZgs5Wz7J9Ko7l7EdUoja3Rzdwz/wQs4axiKkw3UQqV
MOL+c68H6k8tYst5+ZnORFACFuDASsDgNCoajGTALs/FNDH5FG8e/Kwj9+K4426k6RlHX55dx6L/
NiaCuWSQHs3Jfa0FEkntUgg2Wglp8S6X266CCIxuQUSQ4kfH88WVDcpjQwHcqbKbL6Gp34yyzR86
29iZsQyvNCk+TD2VhaaeBRsuhNMpCgnUK9ayTmBFZ/+nPI/yplmufmzm9mnJE3SWeMHBWR6XtlLL
Sp6TphwOc+G8dZabsbV2J1Iq2ndbcqfIo5Q2xcn3idtIYnqoTmsHQt8FYNJ72NTdOR4mZSC1fwaf
/w/J92+QfABenf+RiHJv/gTg8TsN5a+/8hsNxSLioJsO6FmD0OU/kXzCsP6wHQL7RGwch7wjedZ/
IFGcPwyHP4PlZxiEnn1+h38gUQSUW99yaS5zLJeh4v+qg0wQ9f2XcJ+tEzbmV6AFjfuRTXD6b4nL
tO3nVPZ+/FAEXxduN3fM9uRkjFVaOR2AldMg279FtNSeEN+6NWtJqBbx91CPiL/HinqtXLm/DgD3
sOYm5mV0WI9lo/nwKzDQmOm5q8tsn7gsEmBUEQdgFujuGOZfs7A3TsuhdDHAsIY1uKI2W3/gsuwI
UW7ZzlGSnTnO3hkheOVhBMM0xRZftXl66M3hHJjWtyTTggfUkm7Xmf4b/bz0FiAMq5CL42+aUE4P
fV3Hj6mXHyGX3sTokUhuc9wbaXMsBvMjdqKfZKTQks6qVvGFn3xsrnpUWCiX+fJowWU7xvhWyYHK
25K9/VBUzLfsWwrp7KxFtN4Pbfs9GINvRLOd05jR+1RWTJwWyDnZLbHC1kjoIOh3hZD2meWSffaH
0TyZRApyHBmE9vVNYzXFOuTVaMnpb2z85elCyad65mVMu5SPjM+gCB3t0DFoGuowPKeYbDez2tcU
lLUz0KByZDEpO45zmGZm0YDnAC+pF6fzr600ClK2g+xiGPHZizSTy5LmmiZD4Wc8OiiblBYkUg2b
Xqcl1iKQSwVxqqqUMNgaKz00sg1W+yxnpT20xICcFi4GQSi0rxMlXkfKK1pWk6o/RHQgzuzewQQp
IVEFxMc2LrAFPmRvZ+ShywgLPJjp//7W/+2T+PXplDEBJq3pf5gW4cxqCigMZkEHXK4iT/GPnM04
Wg3d7PafTMeYCPSyBWmVYCBR0R9Hr9vfQkDLz5Z0kJER5bMme2fyz5+Ww/KC/vY0NmH4NzPj8MYQ
xIM11ZS2ZJR+PpxH40FmpGNjYXxZ0km/ckq/ngpcWgRmGpqIieEsn3SpCiqWR78OpipOWJ5iW0N+
t9thtZyRy8mI3IUxPlJ5n+WHy7dDJvZnM4/Buyq39fLW/Tr8+pkZcb9Kk9NCyw/VioZeMSD8pjIv
LzD95U8ycqobQMz4k1S1UfrPw6jc/st5nrMMpwiA0B7T1ijeGirk05j/Wknx83mW7pype7TaVs5b
T3nSI3q4ZqaG7wx3+1M3lBZJGVCB6P0E9TxB6kAdlqfLwfDV3TwExpzbXxKRHwQTDzq2UrxQnbnx
xrJc+QYzfZqyU7Z8TcNDHH3FvhgJBsngk8f2ui8NfePGvYZObb5AkUDXWEznyy9lbbs4zk66OtmW
Hwh1JVwO5j8fLU/pYxd7n2o3RJbiNKm/YNAFts+T+MoNgohXIY60ZZVnJ8c6TTlbiILFHiFSGwUd
rfHkkzvdMWb/HOcE0mItik7W/Mo7m4p1aMHfJ3sygFrz6a7jhN8Fkf25UhTUxrVevMTM2UTwRtbq
046Ina9GB/F1VJeA5Q+GOMnrz1iI6+Mka0fchExepglYIF2q7SadH1ufaumSVNcW/sEtmccP5EfU
Hg3rsT5cYsY5K3WnY8sSfI99kR3nuhK7GuXQCJrnzNNjMs39m25RNOJJk5IR/z2vwI3MMn/0d+Qj
M2ip+oVtZbYrav6LOu4OIVYCrKEJw4cJ05nnFntvHL+MBG7EyFzDKv2jiTVg0yqizVjNm8xQX4Vx
vJtNWqxFr38JJoHeJXJjjU/yFhsl3LnES0/4TFllDnELPtkHthVW1raZnHBTGMM9jYpLRqKXS8QQ
XyyC1eg3uR3CBi3ttW5U8zm2tc0I+/k4dcZV1OOzR2RuLe2A9rmcwKRE4d5OPfc32xsPtS3PcyL7
E9gH/DwoW2c/nd7GJirWU6Ix1IuK74ziEf69/pumYxYj9+luTdUXTNBgxoZK8FpDnvOHV/zqhAYT
hKfE647hJGFaj8xOq2yi4UmL7qaJI8Vt7fxYgKDBxrIKM2o7GFg6W5vgKg30CWZ8qztN7NW1xjdX
JX0Wa3tkTNz2ajfQBt3Whri4CeW9DBNja9OiBVc8RRUFI+WNwJsGOy42vclsJEs8wTWcUtzGMs2d
afZKzEv/xLum70Of/T6bfOqg5EtmmcYWeAmql+luxxI5WicJPaGybMhF9QcjCViWV/xP6ZV86Gb0
ET748WwUqXYbp4i/HH6P2PrfvIwtQx2owukgfx1xdG9TF8ValNbXMqFQXs7aqTBniKIOldJTVp3N
ztN3MwqKpjVwPpxUX4XSa9d9PtAOY6fjs0yali1IPwErRR6Fnn31KrsiLwcTUbBO+sicCvFS8HvF
Zp+hMknSXB7kCG8dYbTxgaugHmMvZUyqx9/TEAKEpO1lFbnatVdiCZo4cW2PW/TICQSr+EubYzHR
Z2xoQ1WLIyPKiessdubUwfjQT99dhOzVYAhtK/DFWfN3UZgPbh48FpV7TTPeU0cvv3Z++wVHIcNj
/yrL/GS5nLeM0JtTlIRQoCLvYGTugcUlVvSUszOKIndl4z9rc2G/YnnSdlMZrEjzakenqF7TKTn2
NsIqgcudg3Npk+k0uSUJBRwUnpS9Fb2Vjv8tMxJuJzrtap5ua7e52/aMOvfu5HBOCqxekdSzLeLl
Wu+n/sGf2WwOPrI8fOdvgB7J8JJyx7xpY8o6Ro74JNmKbirNopad/jAXDdyB/RBnM5Yr60fauPZj
0bw0E0q8H45bFwrdsUmdacO6FL9AOfDrJsEBGyWEFhscbuUdGg0HuJH6z/yiDzEg0nWryfqamBEN
qCEUKefPZDI/z1WoPFD6xdQDb2vpQ7MOzWoTR9atF6wtB8cA2Z732qrJde2aBxJCchafYez8qEoS
BaRoo12ZOdhcBLUPJtWjc27UOKHdj9EO7onm17tRr69xMGM4HnBrwBG7dD213RPVen2RPmIqf2r0
LF23Q/fCYMJso3vWxQ2o4xxDIOOT0CYyQpZErFLREldKGYQ2niTK1zEhAFMltnXVsAIbWzw/M5SA
OwIQRAVnqUOYBL6MbG+mvXZllvFu21+xKgSQQqEN2xGoacBQBF8LHAQQAqTLUka3wg4u7a4t2o+h
TzOivdr7XMAw6PGmhzEr8dliTBApeq3/KfKwtvRxy/6BDHMVyf7QV/pZG1N3A4zE3VIQ9J2y0O7I
G0HUOLkj7NKxpTX0vwOzgI/qJvY1c2gbnFFPGKgSrU7rcSVL2r/NLPTp/mM+b1beyuCOfZ5IMXB5
6m/cS0PcXg+NV/drEeBQNQqDN3aa19LBaJLrMbS5OGGbow80ypeYjQgARkve2Fbrk78VPy5PJVnl
VoWWl07H5cDalAJMtZtZDtwSi50k+TwuEeicMeGQ0xuqq4D0Ur24HKRaG/3taali1uF4KlTsmjZK
hsMksU2z0VeDoh80so3Pbu96OL5jwkVqKVENIdlFFewGA9HsI7LeWKFeTRX+1lQMvE5ZedWianY9
GfFQJcZjdZhVinw5JEuq3FMB84JPCS9fewIdRB9HG0NbiBinFSqVnqmDsId0H5Nbbyxy7cBT3lMV
aTcJGhKlGvbLjxty76FLAD6nX9gsoYY5KhfPHoOYvG53G1tF55dOTo80/aRi9T97Oik9Immun3pV
Bvnr0KlVuaFaxtjWXR214l0OlVoP51VBqB/UHFUelLOZKv3fWfZEZ4l6jvdg2qW5gm8BDcixKf9V
qrnUwP5qhRUJSyTMbWplL5Fj9bWhHnLtimAoszDs5R4mMe0orX4OYks822b5FmQwh7iLCM4yPbyG
gxpc5taLFQbrxPQeaLnmy10K7Z648fc+MlOUldI9T+QNd55CSgQKLuGpQwBvYs5gkGQ2KAFN0roi
GvZHc9T7JO8G8dPpEIOGNoTzLQ4nZEm0TAa1rk3OmK9IFOOEIrsDAGOYDkHBeqFQbAwFySBddMoU
NqNQAI1BoTRSjSgvQ2fwGo3xPrLlcmVbPl24NVTPGn7EXGs+iU7BubHRr7oqtjfsxqkHwSv9OgQO
PkQjhrAy/JiyoLx2osMFrJgfqaJ/6IoDYtkDp7QrAIQoDAyOdtafetlj/STYNGUe11XF0olFwVkJ
o3QT4xbHJMsAGwLK48hsHGLDjQ/CP5SZnTwAmTdbmEJWjWLLDF1GlbMxi0TxTbIKgKqT7/LWpfvE
J3JYV/F0T+ZI7oTDtDQVPTUv4/iY035NWrC+DjJn/88XZmVLrcPvhOIMYnir63N+1kJsd9jANgFS
2M1XkBZoGS0S7sD9fIyZsjoUEOuy+dMmLRj6YbB318ADumsHiuYwTtZDG3vl2cwoy0kUKSYHGWMp
doylKDIhk2RHcWUqRZjhqnBsFXNmUvQZW3FoHIA0tTFnu8RIy4Mmg502RNa2rHGSTvHAWS6mB+m7
n13Peoj6UWAEgOgvbfsxGWFr4md6bzCGAeozH7qpRp6yKiKwBZEV3YRM01vf427O9iXMsNXEHusR
JzD3Q5veBVYte5YPt0EU+BeB9EzAegpF7ZkUv0eakHyEYvoknFzr3hT1Hc3SgfrTxd2FqLh1Swzt
rCsykAUiqKPbCTMU7SORlyQ3qOfhugBB+pjWIbRBbtKSA7vm6eKOxklXJKIBrW09KzpRA6VI0Ypw
09arTBGMoh6WUa+oRtHCN1KkI08xjxpFP4oUBwlfbHyPWcEXipHUkpyAQoQoOClWQMqGFe8/Cg9w
JUIbDHDT7oLTWEuDRyvUn2qmNIdOcZnqkPG5B6qJLgd3X4A/WfG5bYXiORmAnSJFeAJahNlLQZ9E
C2t4lJdGQaGWR2xR0Ei0RN84TlPsM3bUCuirWiLgCMnJx6WgAlPUGkzZExg5IAQBJKrBZwakKToV
tyVBzA5glSJX4Vum5cCh9zyZtkEih61eEwgxHP9k5bXznKZ99CTCcfWpTkkCduW3zMMSmKo9jhYm
996/j53Ur7oYXqMx0J/04ktPHOsBQMuuHnL9NjhlsOXqmq6L5kPoWAYtp+l2ha+70drIiaco7qYx
kHAbpcjuJGjyu1dFKRr8h9RBeY2d2Ryjzg1fqjk8aVntHeuG/0WWlN+lIP3oOetQscQo18OXjZxy
0xlhJ2qWTR1Fdy4Zb+P1NC++mnj7fWNtEmHzqZLL3TLr6A+oZd97NSvv1dRcZ3yeqjm6zUC973Ac
CDVjR1Z4WS60LeP3EMfXUVMTeaFm83A896MqRezgt+tqfm8tk3w10yfq+2CpKT/Gwp2p5v7Y5G/c
jb60ShEokAaoLBO0YvENVKpBr/QDWykJtEq0rNNQF2D2gwJx/VcuNNlR4B1mC/wNNSG7Tkqd6JRO
ESjF4giZsiango5RSuNkeFG/y7yWnjG6cflkY0hA5edU6SANgkislBE4u2KfKLWEqTHV47kmdpqT
5htfqSoV8sqodBY1TR0PmVJfOmSYDjmGc6o9xEqhkUg1fIfLfVh8WErD6RFzCG+J0yg+WGJIKqSm
ErnIRiVVCpDSggqlCuGnW4McGvcFgpGPcJSwbH+1WN33SlOKlLokbOIvqE3wWd4TpT+R2OHkUZqU
pdSpTulU6TVXopVSr+iIsR9ZXg9rqbStWKlcmo6fxjP8H+2M8b5wqM4AHke/tWNjr9ICbxWQ9972
onipafEAHwV9IpIpO1qDFrHcAfwWk81tDRaws8NqHog5ja+yMbGrGrdlKaYr6a5QIl6PmtcpWS9S
Ap+P0ldznSbfVxBHQATEuCwx8SEMciu7AEMOL7YEna/EQ6y6G+gw9dFWwqKDwjgrqdFAc0yV+Bj2
2bexmXzE7OHJ7Yy3zKGdxtSss5/03Sla4F00TLm4cY/gvIMXOjqpOpDvlpyjs8xqrk+TAoKmcX4f
5grrqG9d/ZwiJwsjzoCDdKMLQBwUAxR62VxFCyqrdFn4BsPOJlH8HJruPm0TeWAURWDId4dt2Qbx
Ooqz6JbZrL1da053PtvXOqa3RQB37av8R6MnYbLyfPluN9VTnGL/tGvAFLETwFceg5d5SkmSC42W
EiuJrj7Why1R4Esfz8FWd7XoOLP8oXfEZ9dqPLOT+jHM+njBEsM2o0zadVkaP4A1MDYxMLfOxZYU
fgyPOLe4Z5Ria1IvQeqewG5lxSMufg2eWkPSTnjFa6Pr4703g7tjvXdJ0n+y0NZhaWUNNPX2m5dm
kVhxlbyBUWEStXQxtFRI0N7+iA17Wmtwo7jCWMEeBwDmmKph/NmKp4IbXVjn/iUcok9T5rNGrO0Y
tx8HN8CUkNPy1w4WhhHuM/qVzRH3wzErt5GBP6TsM+0S2ip+5bdAaIQ8VMJi0qW+sGZjbFKLsLNT
jYQcWm2fFtVnHcTBpZRJdHb57Ueih+veyQ3SH5U4ZHPwnodV9TpxIsaDx0XW9scnrZb7udLC5yQo
Drhb+I4V6B8iIYk2E+bY2x4SsN/1dMqhImZsbbe5HtrrjhvNNgoa+ixaSthSOZhYforhHBF7Ubd5
jZI70wDdwL/SMqmlYAVyKQHLbuOZlP5hOmK6jusGcHq0ccYWfxZiDduHuj/FyVPp4Icu+EcJtLfG
IYpZoaZ1efMITmaNfW5SCq27OsuOXZo9Ci2WO1/yAbg+sWoZIvgOPSEF1DbsgMQ0jsRf4WhGZLdH
6OaWj2+sNvAhy6LbWS3V8UM0JkhBROs7p/xm2CyKxOB1+0Czg5vjM5LIahHCbWVaJUPekbmNt/FM
6MCCkABjichWUtLAwgxy2LhSQ44utGK/vNGQeUEogAvRcMA7ZqCf3Yp1MNuzgTvRXOD4T2qsL05+
CWK3eRS6Qc674nJL4fTkfNUsZePwyhc9AyhhhwByk9BfDZPRXUtCkwOZba6yBDgCePLZKu9nY8da
mQFpm3626nHe2/lsXqi18ff1lH90BOVX+uS7B9yhGfPIAuXELC6xw+KCeuJmY41Nci5luRNaRV3e
iGJ5hNCvHxEKz36Z3Lknh2evC7Krk1tbup3LW6d3O5NXtq9G+ltqO3wi7+BeC513Sn6OVfbZS/Gy
QfGoyZt3zgmMIJu0UnuyE+yyy8FrhoT/XYPpzLTyu11VuG8lZk4vZAkJNqHZx9J1r0bsFFdettfH
2t0ioGhjFzsG6lnnJl9Gvg9nNvUDA3yuBdJ0PlFjVNzqXi9viWk8VeHYnJO4g2rFnnXrpuO2Mib5
VKjD6JNaK/onf2CnWoxJgw/mrXL9/mzZZb1h84CpxMXvMuNJZxaV1Oc5Fsmx9FO5KTKVR9PGZ30G
LwYbi+o9zDuk3YSxyvjg1lFbuUetTzxcMdauoqxhOyi/eeyxdvW5dq3rPiBsnJNkazl/y3L8wFse
Hww+1FsR1mstn4iohb23tiJCz1nSf5OjbT0mfA1BoerPQ1ARk9RvWkhigT3vcdZdNnWkYK1hZnGe
gZCwWyyQXrZrKuiQRdvfGRDWZxnG2EwJ8Z6dgmWjzeA2m/z+6jW4z0xuBmxNV1mVborUJqqfcxHO
M627+hiqEyZODx5ZlbWJ0YRl5qVvivrqMjqMbWlsssp8kbZxrpqaeHwCUCT0IEIZNT1qLj0193Qa
7jOdA6eMcWCb+rhofFAX9FEwpxlol7bAASYAFFox0bTYpVhCuXiuR2wXcHyTeCvKwtzCPSEdlfuc
14PzI04aQANODVbT+4gm9yRbUoxll9WM3dt+XQe0VdrNfGtMEuizb8p1xHB6VaEP76dx7PYUbsyr
hG0T4UVTDdywgsQaDqPaxRlrhD1mnuay+L5MF715ntxqP+UCw3Mmo7OddU+619N6VXb8riPL9Mrr
Xxa7HAPcl1BwL8lw9K7imD4Fp3ePFJaXbV0dnck2j4vRCzYxVnS73+c2s10x181PmkxXe4/dyHhK
2pSZkWWzNhNMt1XRA9XDUPmnGY543GqaqHS7PMRJsTV1bjJt334irPRFn8puHUzyvScfPHpjsl1e
R+/V9t6c3U8yKvgCxyHpbdG/Rt7Qb8kwashu9zl4c0Yr3A0wLLkEOgyICTMgg+FqLjvrpUrPwtKx
b9ncd2Rj5TvN7n9qfIvat4h/v3S/Xz8D0P0S1QWMa0cNe3M1S1qoh7TxEeLCH1UC5QQ5DuZSTco0
v8+4EiQrC7QJEnGh52uiLXgQludJ264RrSCrzL5+ghXMkNUh7E7dCct3yxpPSednmHzjAV9u+BgC
9qXgLok3i26/VH+zhpIH0UQbvY+xJuj5e256ZJR07eA3d8w42T5EOj5JNSnTM99dBdRqQCoQ8hRi
BtzUZiBWSdLJ03KIsuQWdHABNEY1p3ayhq018uXGkEqeIW3YKdvGIycLKGenfrNnabBnieG1L4wh
6p/CNaI/hae+xxjDwdtEr9OEDZ62mszsR4bQM3Z11S7vAkSghJ47rzH784o56CtQ3GoVJtRe+Ca3
v6BuEdoJf6/ZggSr5ZUsB1/91YUr+etnGsGnXTqVr3/ToQP4O4eU3YiN6+i0vPLlUVkV429Plz9w
qynZNBT6rNgesgqmXg+gC4+8fz5ankbqDcMu+DJ39S2qc3yG1Uh5eDhk20l1QS6FkMCG2eKbmr0Z
yEL9LKe3uXsdZ5pTls7xmSJoiHsuymeVoXwuh+UppRZIXknpr6wcToyXTmfoFTrrAN4M9RvNaqbJ
PF8VzkMUxKSQcnVmqo5ojFrBgjcxG/Z9hIPbSv8sJipcf7E202VeyhqkPfmu/dYDp9xBVOxOuTHi
PFSPUvUoKjJ7hzf3vvwIIXGkhgBvFy+njJO/Dh1N6Rs5EPgd1ER4scuEjnfKy6lg+oZBfnbqj8Fj
aFY44bBaqrB+HXDtXnpDNPulZ8u0h5h9lZoIIw6KrW8m6UE1aQo1yYxH68HyUvETvv9/BrF/YxAT
gvHlb4z7/6/4fJeVTfz9/XeH2F9/5y+HmKf/Qemq5wC8wgJmgOr/q7LVc/9wTGxgPnqnoL3c/a2z
VfwBkZ1+CcfQHRxcDsT2v/xhylRmmHSn06fiOox57P9NZZbxN3eYRf0wBjFL2JjQHBPkwb/y+EOg
B7NXlQxY0qyDbtXEqM1lcm6r+t6N+IicLIr2ca6lF9osaT0GT7cugQQn1YNVsVE1kNu1LkUaI9K3
dgkOX1ShZJ2FtIX3RXvsxHBtbZbJjV5wK48IVPz2fj/8LID4vUDkX+n1Nr42y6NxzDSYjvAGG39r
/arrcKbpkLu9zke1bnuI/xpkXS2A9VyQr2exZ6x63/3uUqn1b/5todxzvzop/vrHfc/WdZe+BX3p
O/j2/kSJWvtf/yH+kz3SgP/D7vZNzRB2KPd1ZjK2Qb/GoyBXfRDeK6oLVmldUChBM9T//Nr/23+f
j803HYrVHMtUnRm//fszBomKaGi3z732wbRkys1RSCD1bMpcgIRNeqxjClDpQN969v+j7MyW20a2
LPpFiMCQQAKvnECKpObB9gtCli3MM5AYvr4XWN1RZdlhRT9cXol2mSQIJPKcs/faDPk+ef0P58/l
4Ft8esHpbaIv/HDwR9UxH7Q5+LbdReukUfchUVEra7INxoiRy1S0I7bAjd8a5WbrYWL7lwsMNmzz
rCVmovksT+bP74g8xOXiMhgu/3pEcMwGAT6oztdKYOQG3XFMeaI+ffLBf43YWL542+RygR0hHHMJ
DPr1ZdrQtVpVB2T9zgbpxOg9ts3oJM9VMKxTdAhXelgE13O79LMUIW6DNtzKhtI7k7V5qiwRMWdy
HEoZ4X6SYvRrxsY/b42UPfSehskpuUhS/3tO2LUyrcggFKetf8gALh9akTdhseWegkeAZ/jQA7hW
fz8gvx922zRNz7SFS0HEqvXriwZRmhBRxcCHaEqbgEwvW1e4abd/f5U/HXVTmJ7nolNifLL8+X9O
d1gbZoLpgI8Wju5mdvkY4N1a9hBG/cml9aej+N+X+vAFO0IP69DOet+dkOj3mSJSIflRJSmhOlJA
kSDFPY6m898/oCX5BL8uKDhuJFpi9L8eJ/CHBXmKgBUOAxe0iXUIUWFX7L3F+xnLfDdXplgp+OfJ
1J+ranjspIA1QReXpcFjnCHTjcromQ2JRtCaA+MY8yrv20TMwLrr9mpYwRY81TasG1otahto8XvD
jhPomXkOplExBAjfWwNPzJQyVi+ndZja1C2TGZ/IHAu7O6PXvgnaYvtPPvlyQD98cjpwi1jadqX5
22nrtqFjMgjo/MxE4GqM8R1NQMKuQj6VBuKl04kmGBQ8b+U9thn1RSKYiRVKbuC3qK1TPGRtV690
ZmV4kNFJueUAEZNEjBBqXcF0nSmGAvOFoxpQEW0pcgSqxQBX6xu4XNbJxrZ0Htu3OMe2HrrQkYIv
kwPWxkxIMzCTl79/ZMP4/d5lWzr3rmWxsvnfh0s18QBozpSZflnLfNv383Gok59jOYHxGJ7mpEzX
4Fk1BGf2SBOLw6HZ75PXXutdvIOaTLux/FGk/L+uf6W1Um6ayvgaBSAXYoJP1p6Nnqe3CZnpnF1o
ZfLR64O9p39PNFzc+dip1SC5T2LJNNcAqvxO5RM2TJ3YiS4/4hCjS67xZyLJ70bl3nll9dT1JwPT
qCiYz7kWLZ1OJ9YXmsN4TGbaJFYkzVU80DztFYyzAbf9MR29Zl3mfbwpxYOu20+unT0wG7b3nqMR
2lD0206RqlBCrE+LCH2ZJnezrKxNaSKeooJ6huToGhXAznFHLvuTlcS3vVQ3xJKvsphAbHca3qbK
rNZaVRCpQR+XY7fKJCJA91ZuJiene1j1jwJtwpoZ8A0uwWPaUt2O1VMd0ymYBDv0UmWMhmpqixmf
42Q3NH+Udg/hyFuV3lvU2G+lbG5t8cjMlklJbX9jTv8oZvFF5tTnQBMPOYaAVSCBGXUu/0ij+icn
hHkGayj2y7xa8hEZiRRNd5NF0ydn1e8Ll8s9wCLhWLC9k/LDCjJiOertgeuoF92uysclEYDYv3h8
DEZG3KDn10FWFJ+s/3981cWzQyNRLjeCX1dmeH/K9Rir+pr+3FrDXV9m733jXI+z9tSI9CX1nC+f
XD2/771cW3IngHAEbEF8dDa0oacKLevZewnEBwUt7GlMHhqta7fNqy3VvPXArne0QSt7vv37i/9+
4SIkMZftuUc32rq4Lv5zIwp7ItgH2kKwcMovVWMynTW1A9MUbVd1jLS7vdR+YBPNPznMxq/hc8vN
nRcWjss+17IsDvWvxznXA400Z46z6OW1xxW2hb+n1lkIhyUt4tecmoERMtOtLJrxgtNzs4rs1VHP
id0bn72b3+/6vBvXINnXlob8LdM2jbXZcCpiEcaRXRBWajwBVbr1wpY5j4sVIRta47qVjESQ8d6k
AHKzzIVDEA2PpWMWOCn0zd+/GfNPXw37YQS3hk13XnzYidQ1aVmxkq1vWnhbs0zbVs7C24rVcxVO
76rF8dHWyB8Nxwy572UvuVXeTzLQT21mfCX9MVztW0Sz8LboA/eGWIGrxAXd4VbRw0cjMc8Ih+Q1
WxHl438NuiA/13P0Holg3KKgDz45zJdtza+3RpdASCxB2CQ9arUPe5FQ0B4MIgsEqpg9v9h0YX9t
yCDfFmoJAjXScq2SuAYGJWjmZmMKyRPJBDJLLnwIfpsWZqM5s3VxVNGuU1waVdVtHA80xZxbzD2y
bKfbuEzTMCDAhRhbHXvyFkwpQ3+BWbPxTt4oO+bwfOCFm2JxWx2zbI8ubFXGcMX+/i2S/PxxN8BH
9gzDAvREgp21/Pl/LjDm7ow63QGseIrNLor2EX0gGWnQ5WrjpLp6HdqROEQDMck9aEDwbe8J+j/E
p9FW9UCB2Z5PVIGjs6EARH9riXk1M3tZQx75ko91jzSaYhaI1q7Lvmvu8NREmXuVFUa77Ydl/+NY
m7yio2cih1vZJvRsR6UI3IaQHMoWZVA8vRLFYa9gNjc0gltrY+rtw1A6P/5+NC67vt9OgP8cjQ9X
/dBlgyDhFhX7gpSZsqkB04q+sZRQlYkmzresCxWcHCRWBsZ/zySbQUrUW0l38/f3Yv9ppWcDzk2a
VciQH5c+d1JioJ/d+l4uFUM5dzoKM33pAzrgsPVPsa2gg8U9nMQwZEHIjJt8LNMFXoj3NtvPvPFT
UOocUrJHKFWno/Ryi4gzDePnssdJCuQGIv1uQ4RawU177YweEGMImSCoHZeEFsFIzXiE2wW0SuKQ
j1RZINtOifh24/es6OCmSvMGJ3OwA030JUeHwUC7Q249BwDCsKZNln6ITJYo4mDzDWGF3m70+pzA
jRdLBK/k+D2BDOHeXnlb2dUvPTMeCznWKYbmLJrwh2sk2dUnx/b3k97RdYMkdNyBOi2NX0/6pTJI
A2bHvivS1zDoyo02M3EuZ/b0f3+lPyySDiWs8CiU+Vf15Uv+z+XVQsgtED20PliJ96TC/SurPUvn
rTtEOQCtCLO2iNaiEI9/f+E/bHnphZmuZ3pC4Hz5WDjjdUPHE9gszwW0OHK5Vr07MqTs2jfTwss2
u+QgmX23cgDrrOyQKWQ+UckH7OvXaQY6Wro/gMJBp6lGWEJRg7Y63gUO0++/v9U/nOiOLkwCwyw2
FxS2vx6jLoxrM0h0DGxEOZLmcyzb5JW56+1I1lgex++oDz9rZl02LR+udDp+pucapMJhEf1wCngK
8CsJ4q1vqP5at3SEaMzHJbAHR56YukEtdNoKPSBovy68B5x2MNsCqquXBqhwxe1oNYvgH6FVE7DR
nOPpMTaGY6d9tgX6vV7ji7S5dUq+F/GbsTTuO2VHijVpcEtSYytkSRkYi5WDYgWET/L+92/jj2cs
JRJCK9ptdPp+/TYcLwE614+tbxVnLFpnIXhVs3DAeafWKuP8XXvzmG20z07Y3yty1yGcmHnS8oUQ
qvrrCyetwSxWVK2fz90LHLY7A1XlOogAy0Zjc0O5sjZC6s8UOtLawVW+Sux2EylATkMQgpXLW2dt
6Wqn40eaZ6f65Fb5Ie31siV0sJWZ9OCERMP/4ZQh7s+eoxaUk6mJV1YVRSHTMemp2jN1488oZnes
hLtzyAt0AaJUIDICMZNR0pgzHbLs3ULP88nF8yFU9J93xQ6Zb4rqFnr4h3fVhUsCYaE3/tSHyU7P
pwi/i33IkHaBZmbzChfGWydxqO9CpYcbNo4H2CwReUpufjvlfmHa8YM1jj/7JBoeeiO8u0QoQt7w
NGs+1m50PbPSnGqv7jdOYBd+zEbzuuC+4CXGGVEf1h0vIhS24jZRKLZwsT6Riud46qWtz0VFhRCP
dHgOLfrDbLS/zH1WHgBLymezDn/MdbzFdxH5w4LZyAxua1YzVyd8rG3NHuD/fX67HlZcFmPJXtr4
cH5HmosYt3BqX6HUseaYea6Y1XYo+ggDjv0YR/2dozXvyfBpE/sPey2Pu45kMmforvuxiR0nBu3+
RtaYrrENJXov9rEWBL4Jb23tlo5xGJrmSoHrv8oC+pvWQkyLEBr/v48AtZQtdEzzFu/lwxGoimru
KlfUPgK7G6bOalWnuo4GpSjXMjJeR5fclqksTokw209O1z800l1enG4uRYykl//hKjfnAG4IOmO/
k5ONgTnyTbf8nlRheIJyZW5jzcOePc+HBLpmFdXRJ1fxH1YZT6flJxzDMYTtffjw7JSKzots4iz7
OV9XOB6xFrgtcNQEOVijf/qJKYX+UEuyp9Q9D7mOa7GO/7qyuaS99+Fs8Joq976XpkyQL3UOtPZq
2MUdjs5CESwz1t6jBlqA0zD4YckIrdoY1D5xIN5tor0WiR7hA5vgIxFEuk4HK7ztze7UGrVYhSUO
P7iVuIWkpT25AUyUCUI8++T0pKWjfG5pMUFGrh7MKHtpGYWvZdskr93o7XBJZXctwXBMEUpMpI5O
2VuM8VPRVUB/qhw8uTlaLym5M8oBoDRACOZK791ziDPiAkF7TQkNTNSazAj9nm6O9iiQ2ARysJ9j
LyXGQvbBOYgJ/yhLod0i3mvuGC0vZnHrjsFG/dS9w5XrV/GonBfXeu5nI/kJ/WrdwEJv+vhRUkHc
AZ/VzkMTqHWVF9TcbhR494kkzDUMp2PUx7fzPBnPBNgQCz9Z3pegTQrfkiUtIlOIm8LLntnJ9AQC
gsoeTf1oVz24lc77RhGUnitgYacFULriDontaEoe9QY9W06s1c4zuulrxL4tJ8nkFYFQxtpB1GA3
I1RMF4raNPXlQxLLNzOq5jc9Ne4KN/va5bFGxI6Iz5Ps43M/dj+qCU1f1A/ZvHLzst/mVTxT7zF+
j8uCCqzL5mYTp82E5y0fnW2sYF5li9OorNjV99lLR2y8byy/XZ6SYMXXmORzyCkyvubOHl93ZYkl
lTbJ5SkD4+VV55p+tijNkuWhRKn5z0+X54J03LSqCfx4dEn8tWzIhrVzuvz07wOqCjhf6CHJhSZD
e4oltz2zBLk3ILoKxUivM4SAFgZpeYwQgOAP1zqY9rL5NkIm3TozcpU4xL57+WlGx73NMlNfpUSL
3WhlM9/06cosg/rm8gyTv+kmzpLFJ5buS+CWXRHYt/8+1MS9oGs2ryWQhI3dpgioab/v26kY2eNW
4mlMrWjfydwfuh6Y7hCIAFmmcK88VT+TqVHuIinDbWbYwYNwUfVNhfGiRSVhVWjULI1tsg5++L6r
DO1+LOs7lUm0hUmh3RoNvWMvRgo5Imq0Qzt4DMHLXEVti8dg+TVni3+eiKvp2/HQAN4EkSPT4ZZt
QoPHRlt1SdzftumGVJKjSaLiXQ1yaNVqY3ZA/hSsDZxXu0R3kjtRquSOBpPajlMMxH9yaL87Kjpa
egyzY66SdWdJ7zmbEOpWZQUtvjBRISVw+wqQPOytXEg+4/w8CYMWRqjmcwFT6hmU1JUmDO8u1xvi
lr5B/pifBWoOMhxI7LAIJCNlo34KA296cOCBNdKon+qpqTdtGgJhhNm5dUpi3yZK4hunja2by09s
XQdqjZV0SR83ho49EqbQ5iRrQFayTr/BP7Cv0CI5V3mUOZzfYiW6oLxWIzI5xmuNTxrPJuezPC09
ypWZIt6P7FDtksIyHnQ4lCtNkbpbtVtv5mN7KvCeFLDajT66EkcmL6yARoGTHaozPI35OFZ4tMyj
0QxwtejU33VK9d/CUXxR/QBRriigu5oWiemcJ6UJV0tr8u7cDoSxOVX0A9MoWiER2vQg9HpXhna+
hU7CAS26/IHM6bvJHZ2vOXLDbauq8aCNWvvFHp9tW+bP5ElurUqjcVwkyg/y2v3aR1e1iZKV+S+Q
pWbu9q0Wpl9sh0H78rxjscvNKpIe1ciyCk62fXIE4XukFE37HhJE1cwQ16b4GwtJ9g2LIX89fSDc
HMGhkTrPUbKDYJ4/j/3Q31lufI6m50rUxqOLc+fGzcenkDzhJzue0+uk094uv2Uijs9Fi60txxCw
GQqNb4Pe6x03mZUkr2NJ2AkeJihm9IVmccSkG22qxITTWPRQUmgu7Sv8R09e4ACaiCuLeVs5PWUQ
o7eZ1L+Pw5gDLk7ah34kFt4T8X3TqvahWx6Mkf7BCCFlHYZpty6VTdu58IaroUD2VS+/ovFPHuIC
A8JAqFzeKB+PkdwPjveFQCPCkweHa9EkpQNe1N4I0/h7+5MvetgrbcBgAmf9NnAk9bi9abLWvmYs
h7lpTF3Eix1jiqGptyx4zsmGOLa1OzJ7RryCN6FbTzeXn1TERqaEP2LPWrKbRot5HjGzt2NeRTdO
9uwBjdlhiEeQvEQd6MoCuGjSsZG1nAHXO+aVY3Dv9Wpv3nsTAE+L/lpaRddykuUxNNLqKCrsi22b
eD58TNBkdrFjRNvembGebqxRyGNtutURYwZnqZyjm8vNDg8aGbWkCWxous7XlwebuYGRerqvt014
Qji9dUPDPIggeJ3j7uhEXb5N6p+lpt6cwOCeQ59tod54qj3geW12VNTepsTRFwuYGIYehhu7AF5Z
lPmVOc37hjJiZUMm1pTnA4L+EafpfZoGFrPdaRfO8U9tavwG8aWtQQ4tWsG7YN+Hr3pbSnc/myB0
FNLYNmpfOni2gdn8SNQJ2r5PAYMJSnyF83Ova+DPaX/dsZ3fFCOSFEl8NnJX7I41e0gtFye3715M
Qi3mYZkqVzeZDJe7LpOlQKAkwasv0xeXNE8x22+mGfmijUnHvgqUx7KmvRcqvp5M98fcjSjGYDxr
JOMw8yRNssmM9ah3Ffx0JkxmiKBW9jOs36m+ohhKroxyfu4n5xbGOnwNzCdpMwNKy+5UsRI9JVNW
DYcxEaSJAwOwitlvY207KdNPQ2djLw4HOf2k4ryrLOark2yWjFjiSCjxLA4bW1abj1UV7JUhJKlO
DScHxEAKeMJJ7PtE6PO6b4WOUD9gV2DTrw1yuOKx++YaaHvjOMfHkHV3hRfcO9Ncb7RxMnycfyTg
6fnSZMTkQjeO+D7k7D1RJPNAYo2XH7q2IFvbUcwmtRtytIlldHZ2ORsbvZn4QJbxraj0a1ol4CJd
v4A9IGdqT6+df4A5RrurzEMHJxoyPUOVWgMZ0zSNu5u0+mymerJBEVKu68q61RvNWrV2Bh7DQGlt
fjF7F9Mwwh+FMWybklyDVz9pt3VUXw9I2Hf6aDQ7RlVqFaBu3YSleW1r1BFFU8W7VpnecXJYEoT8
qXVgIkrXetcKSydCuLRIJvAgTs13eutRISMxJaTD2eLAKtcp4WXkAOCsofGvEy0N4lHFWo95k6GF
M59lpPorTKLxerbCxZh8Mo34qZvnjkQQYoed4h1TLjFXhEr3+U8sm+9WC8AKWw62S3YWK6maHfL2
fAv29dlR1jes5ggMwMHY9+Im1hhGh55irRuIUCM1fRWbGLMwPiNgsEGqJt0RBGKZttAvhj47qyDc
zabziooDwW5tp7vGQfpc94rbrkHyRzK4q3rqTlYiSPxAimwbmubLYQBrjwcOrC+h8zVwz5L7UqXk
ITfjxg8IEbdCfT60df9WcANMqim+66bmhrCVCEQBGZtIwHFwDdOItJqf2hjyVuj1BJ9z6xkb4Q9z
WB2rEb5oLClz6TPai0Y3c8GBu1N0xLtXrmpdgi2LvWJT6vSMXbTMaiF5uZifURm0oQKSSgv+8mSf
WPWx6sKTNQ6uz+ymPhrAWFZDpdfIgNP6aFLfYP8bKtPHBXaWywvWYoLX6UhWTwNiQNq4q3JsaIyX
AnPu8t6jfCQhUCZvjAbiYxKO8dGhdgf+CqtTNcpkucJUmulpe7TrRCDvW2QfDe5kEriuCXHZm2Gj
bdsg/67CqoCukdarXPXlsV8OQkqQ6IZgAZspitYfI1tO+3Ky/Yhhez6awyF3Q3o53DNXGkUgEmCc
HpbTahvXI3qmQjYyQGxcW3Kx7CwPzAV3sjW9faNBu23z+NB0tkCilmfFOouY/9eNWxyB7rw0pPDt
2uW3y1OU4Ke4kAl2xvyI/b04znlUHOHTfHNJaV1ZPcIyGlGgixynXpXB3JUYsTnKdduWG6OaiyNv
Dz8FLmLZ5dYhcbnxL/71Lmyy48XJjq7cn+2IsJqi/+KqoNzxG1SL5aGc4U+KwngusL+ynNgS5hzP
J5nHUnn5cbAJ07BMub/kRk5pCiv9kiAZzXsYwVRBg9i1Aj16jG1ZNjWoY8h3L1HVjrt/ftUiLzty
SvVrYdkzSgqqPDBcmRYnpAbzMGFFO47lS1aG+T9Pu51wUQ1DDB/mKit2nbBaao0AASCuuaumTr+D
WQhwJyTuldWrjHVcXVupN15Fsj3D8XdJ6WSGpg9MPLmvGZLTh/wYbW/wja+qHN6HQQW3NQdBam+m
ASrX3XNGx+qM5zXF7KaD8tEqk4s8RbDRymYXRj9n1wiwunvNNkubhmCNA14OfWeTLLjqLZfQVaxe
Q+q6K8HsQaupVbNUfxt6bVgbHQvrpHs/sErtRjcC+RPgwxu6AsA4lGSILlDs3JyuN/XIQuuDG90e
uYiLK+fyrBdq8AbUkuh8ebZf/pZdG8nWCmhVaAinZ12PgP7yvEVaFhfF8l/rTu/CILw8fXm4/POX
n/TBEutkAflffv3ndf55vPynpWag5u61Zv3Pk5e/VV3e7uXHf35vJEl4A8jCf9/beHnzlz/+553Y
U/Zim7P85y39+xejIHIIqxIvpQmfHRcfbzjV7H1rYxWD+/6/+dSXn7JFnX6Jp/73Dy7P/fvr5Sek
HMTR9sXT5bfLwxA2/xdtffldhq29q8fo5vLPzdB5tk1efm8Xzp7jBuUq96SAR8Ov/z5cOFhksfFt
X35kTe+vhEfWlZtZV6XBXjyqW3vtDXWwacr6pHRN4PNznE012y05FEnuj7kBUWaU7kpfZoFjMok1
4rh3CK/dEv5lr5H3v3EjqlY6i7OfNtHBwg25kWFvwUEw2h3+nPHsLKHGFUPuPF9SXEm58kXVLZbo
dG2mw89MH3V/jnLGp7iuE3uj9UtWsv7dpXS5IQtupM5+yOVXdmzRpmEhx9I2y3WbY5LUBWsPaXc/
27G7bnB/IFhB9jnG2SaIgpeSjv1Kc2YCqWb5zZME8ei7cqy/B2OYXQUTJiYJz4zgmO4pI9NI62F3
J6Ry+DkWqqiZHV/3bNIWEBeB599TWt3CN9jFHraRNgwCuOQmaHsSBRq4w26PKclD7WfhA8afO66s
gSFwXELGVHjflcwbnF/19/hhUPVdLMjpqMjmJIXj1ioBJyXlO2CVLfxd0r+n+KdSgPWijsLDtboN
ztGrZK6pKiAXBNiuGfXONIvosdARa9ghdRSlmsLQVbqn3Kq+jv1Nrxf3RDgNPtRqd0Mz0ruVqvxO
DmtEfE79owr7R62rp21P7MQ6BgMWJtFrnuy0HCa87i6yxF5szCZqtnnd+7IsvGPYoE2I2RsZxaDt
e/OnUwTGPgJzgHzrnsySfFXFwUlDn3IkcmZSJWokSz95HimRqZfE67gv441e59DNMHBxe75Oqh+l
CMdtSwmMNxnAEmG12AVjw1kpXUnfC5sWUJK+yqawXBttzc0eSImNE/taI7Nl3wbzTzSO6bUkv+JK
NO4xX9hFk62GOwvhWZxXLxrpO0cJ8JBZB0mBhqjLM3Tuva2EfpjSeE/r6ZkMreRo0/pYVQGxO/Cr
x+0sMsI05AK8MqtXqlssq42JoR8Mz03srPSeLV+hMZavehJti1E2G8V4E0F6zUQxlxSEJbU7LTD4
G3QH+IP4kYJmWmg/2JaZyxLKcoeOyWNnwt4AqcHRaZwnZWKZTfGeaxkSF32T9Ll2mBHUr0HSiUMO
RexUxPCZwK6zD05p2Qbou2c6iaiioq8ycbjDz1a8IduiOXX0h1ryn1fEqTbryg5Rpw/ul9Gosiv3
e1r2ODcJgwqwk862ed2TirduIRDsU2yguoH6Q9kGS38EaiyZCO5x7Nbz0b560KTJHYb2BD7NibC6
s9/vGeBSVqxnI36xRsSlcUFqSVJSOEUlm9QmLDJ8wtlO07KW7kdcbWQ5DLSxiskvq/7WNgmwXYJe
Pfpch77HPay3xFnHmUtKLfCrzDWvM5OxcKoLtvaOA/6gZGHO9NdFAwbqis0IR4e6jo5+Nr8XjJJJ
S/mqldV7P4wCDNKskTcQEpXpINfK52oX2sRToTsk3WnszK1mRG/gR3ZjYQOJ7kgCiRZ/fTREEfpn
UFF1gZzTbphJ0/c7oXMCIYVgm1unWIhH47RvCFn0MXumm8AcfsRxOd2xAiKEUX2/asiUvorTBAj4
oNJ1M+fOQaOaM1B8H+Ej3RDdWh4NxQbM0s1noeXBLsfXciiNHkrerHn7SRHB2SfDJsQu9dCN1o/A
PpdEkiTMcTRFQC77iIQcAfJiIiiCOUnkG6PJubSXq2iw6uFQj8aNDBuKOA8T/FZK37EmZJlslM/1
8kDWUiRozRWdvOqkJ3ytbk6tV6Xnfx5M1kYAUu9BDVuTKkFsdfyo2L0Meqm+rKNTWSBTseOE2Dpn
KxkB0hxcaGhD2h9bhPNHCspxY7rML/IwwIpmFTHNdVaqZTdp+nYTHryGzooZ5+gRCMrAeEtOCxEb
zkTwYBPXh0sW8li8Cmz5ZErgrh7cyNw8EzTs7DJEWLS2gnUfEcwHLDdE5spqrWGuo0U07IXev07F
HB1koPi38rUWYG3mvmJueXbrVnG1rXozXLutF691LM3H2ErLVRHFOycO27chV2/mAvhJ2ezg5KaO
XdCRhTP9LCEuTI7lTzBi6IUCnmy06oTK2VfsYG8NM1zhucSlinQT3JqFuqaZv8QmyWVJXLzMXXKO
AoYa4ZAnPrMcjdMNo0fel/uQrtcO5VUzPQKWrMgN7GwADuFXmo0Ei0Ye2h2zWMFHMpnmeM2xSIGm
mn7RmaxRPVemx79pLeFkdd+QW37DNnXYVb1OSIB0knWeLlg6QmO1e8xHEEUL68abXQ9lrcxoqcfZ
WlbD9RCWLTsGz92C16LGcjPwqnDmpNaPt1F77IgPLs3OvUnZAYaZ1tw1VvUGY4WTTqj0PKbtl7RO
Yn+i+bIrcfDadM227JPDTVwijGumyt3VqXGOBFVIGcbrgTCbo2SYvs1YtDckMs4gRxZe6wgglE79
2kb9fNN63FwsdW+QNEi4A2yfarHEqIpEkunrEilxD0hObpK0wMZYFAWkDE3tSoGAze12pxGN+EGF
KVydsFpbhiNWXBMMeDLre5Z5pi+GhjWWXhemV2AcnSRfgYHagb7MdLD7Jj22REmrrgoOGoljqKLG
7xqg8mO9pHCMnhcSnEpzpplNhm2jV64kur9rWgH6Kc1qYKsBwAVBDRtM5o3hlSOpMH2Z3N7puOWh
UNrmPrQTHL4zLKGV7YzmHudWc2sF96qx8ocqCwkYCM1bNArFA9r4dOeCt98Y/demD6pHaAL9eYzi
r1xu9WPn9mzrbYKsveDdVEn+BT91fdQrDcbk8ivKuHzTOWZ6ZSlAiRHp55uaELUBVtG7FmdHt+q2
DfwdVdvySz6B90QESJdEUqtO5XjjwmzH3tBRE9BKsoMk2ZskpGykMcxE5CEGtRORHzLScNbQpEbf
07LdVEff7FEdAKKqu8qJ4FuE1XU3Vvkjec57WlAGcrTsvbMBFVg9KWUi199TQr8Q8Z/q4TsNifac
Jti0OsJRvKjwrpK8J32vh/GZxONBN9qeq0vHvqH16pgwzBpQwPg5oh5mW2w7p5pEFE8NDEkoXoow
iPdW5bC0s00hahERsvkWu/3WnpSFCi80tiIOKHCD7ptpldeOmZfXtkG7MMi78WCTYoslezfGmJWA
H+y0KnJuVWL7YrKcA0PbPfkg9xDUuuspaXTuIAYBWCUY8JC4ijiwScQsrMi3dJ00l5o97FB8acxo
ZIcUM9szvH1emd9lp1sHL7HOo0UbwQKk5QwgDfWpBx7AvGkFAZMi3hWnfAx/Yq2jISrlsE2Tmbgl
0qkzvXQOXRQXO4LPeyT+DpFKoeCGG0wZ/YSRVPByJ1UANqsZkhvFqmvExpKZYQNoDEBq5lUidmZB
R0RjBIbQZNo6sQB0MkCamkmuOyDlOcwwejbAtJBVsVIMjbOzaFVBBtIrEKSA5Jxgeo5qwyZHBctb
biJljsbc2xVuAxOrjasHI8u3rUNLuUTd4ldOnqwYVJFNhN7xxqM9DkKBDGegASMI5gMr0oj0w1E0
PlR07xJXoyOrhvDyE1aNOiiLznBr2auOpDw/HJJqY1Jlr0HksFtwuY3qudC2pujPBMNNu7yvyeem
XD7OVLnIXQOGBHb8zaTFehCu942kGHVuSCiJkug2HDGLZL3LPsnRczYXko5KRXVHRdvsdcTa1lgX
BGFdIZym8CMaE0Gu3fgWCV2IMFGcO+MBCzzuzxY+ygCTnHjHWyiy8rqpnTXik/FJb9dB0mgvxshU
RjZ3yVTDurPGt4m94omYUTiWujy5STBvgamXPl8MqaPiJSjtYKvFgfbNGX4EsnBejOStmvJg69nj
dBKucg9LIqmJhJmbehqdSXWL14YoyJUc23PQpca9GoAbmBggkCWcIwDR13nHSkIr308RnNzlEShk
mcXOWWXXtkstF7qopt08bNnZtt1dwA4GCmIjrzVwG4ayEa86RHfHJGxf/Q9757EktxJt13/RHAp4
o5A0KO/bd7M5yWjykvAukbBfrwX0fa8pShH6AU0QZVFVKJjMc/ZeO6soL3SOgOo0Y1sWdgugHbWT
3uStGDYGt0B/oO11yUf9AAYtPchpeq4ilVxoUYyP0p7W2kT0ddcmtJ8c+1vdTP7DsqBsd0hS81dV
WjTv9MxDhOrBcmpGzEDh+DyJZLhyPegebdCa8Ii+95SJqVqTI9hALVt5kEKvUyty5gWa3KAGYrNa
xUNpARjXPMCXdU8CK206aw3VFoR61ftHRgwVVTkh700g3c4uQLu4tQtr3HquXhBGnCcXK2q2hAtM
54JC8TY2dfjWIHzIB+to5zi0m2sn2huj6CEAst/SpKyTwYeEmw6nIES8HVf9r7gmV94aJntbz+AB
hwlrCcxr00U1ttoc6HALsmNn+JQVDZKnwuqpcGK20trCtETAFP4Pq8Cl71SgjeGWbCYRBWulifAS
+8V9GlnxIaLBQAUUPK5VfaP5zlnEhuMzJElOILAa74h5Vmv6I+CPM9FuizaR62ikGWQ4P9CiamRO
Etk4GPFpiW5YFprsg3U1sGEqopEeiK/aughvnjuO+FPSNS0uAr07jbH/Xojwl4Z58z6zwAUzazoi
piLnUFg9Q8ai2k5pnm/G3mo3pTTpHNdueMxVOKxlXod7b2rrg1MRbyZcKnfjOFB7jeYef0zv2dkp
Atj2qmd0WMf+t6mZrllbInu3enkevBg08FB8wxir2CWCeBtpxo8RDt5mHLP+pJgTE+Pr15vEzR/M
qZW3vIuHOyHK8zga5mbMiawnPgMwYk8Ea0f2KOohSFkNmQ+WypqtBXFrLfyEoVDSk9xDReLOCT8C
83ftddZbUPbo+tzsvdTwhw6Eg71TV6/Wgl2st90jE2uXszeGvz4CAQVHUu6ivH/OjYQoUoYUTh7v
W1e5K5/z6BELDNWBfaq6+IDH/rmIomojAvIke69n7KF8dxenqj0mKfg7Fej1jXjd3PvltybizVo4
G9MZn21ISMdWtTBEGsQKJiLkvCj4R5Vi3uGjE2gRvCG1Uc4q1tyQdu30j2ujwi1pjjN7JKjSbMZ6
XwIWpT+B8B0zCKx/ssCSTGJY8JCsMyuCe4MoBxEeda0J0nUhiKSV0ObS2PioxbYxyGXF6XGwVRXs
M7i3KxGUh4qkNYQGUUsGoNPtMzEdCCGpNkOF6D2tNgRF0v2s9q5d2r97UE8At1Mq/Y6IrXvNMMB0
EOhJftp2iWszB+o/rmivMtfeh3z4GcLfoW4JJ7sgXGJVTbZxLLXxbuq84FppqbwYpfI3RErmNDRp
otaGsSssM95yvZ8P3WKdDrncWcO3pCTeM/FONSw+5Ff1Rrp1zaXeCwECJdXBYjgVj/227In/VBYO
eVeYSC4pyTCWQF9Hdrsq6eYCifNXaRJ9IyuSSi01fiap6Hmqkanc4N8yCWW40tN9KkbvHDo7w2jQ
jmtNsfEKil+mE6iDFoA2VoCF9kKCKyJhS51gmf1DPVzf+1bdrDBK99ueJluWlh+0ydz9GFqUtTSs
NYyCCEuOrFXs6ufcAb48WK14rCkujQP92hb3wlnrVEQMm3qs0wjKQBoih2g1+0kVH55pZydksB0Q
8RHKc1Q5h3ae12sU1joVW4cRey+xlbgWHErheG4Tyug1I8fce4u0wKe8WBX7Wo+GTV1NJKWIwdtx
NjzzZw34GiRzE7227roChCP2+hVd1Z6xLCJxiY2MoPoJfFrUWBcbVc4x7/P7wFMk1hYzBqWR8uZ5
jDldNVw4CROtINLgLiOaQYuprcVJ7RBKoJ4ZQZH7UFiIZaLmaPlmsrHx8tP8DLehksF+0nPkFCRW
16W30fJa3lpvejbolM0VKe9kmFm+sdtyZE7Nhuurkem/C69GCeO5TiegKhjm7dElDjIFaNSbpP8m
5OM1FuW9aGuLgESEmuFbWBo/okxldDmKfxom7fuhIqleK38VIF4uSOz8neck//TOXOoygR8lWO4d
vy83Ji7Cne2LH6ZZ3JFeNNdtKWSPJn2yhgzaS8teDTbHPRpFRHoaBK11XmbNOlSVdm6chIEs1sL1
BMee82z+iz4vk6yc4Qt4d67bHcUiwnsoLFTD1VLfqWGsYW6lb15PeoQkCtxQxtpwkhlqSWxoFeX1
FgP/TPj5kF6i72I9Sk9D5SqE/MbWjLv2WBdJywSdUwnjyIdC/DY8WT7otjOihvDltqiSZO+GHJle
MIBz5LwRMNuoAmwjoTVfWPPgmGb9u8pkfA7V+FAVoDRlXZG4qGnrxC3pEE7Mh/0GGVbvAEAsGQ/E
GcWgMbV/CoMSjZ0q/uXeOZRe361gOwPy7wKLSBbtR4aRGJ4qxy+T/3lu5Z8Hi59nD1Bf7aJWm1yQ
HBTScrwLxuhgeUi6qNACf66FtfdotqSRewpzv4TsbJRHX3OJj6Lst+tsKFeaf64HRdRx3MdHz76V
FFlI0UsHjZBTgwzy3gzYA8yGAzmTb5YHwwhjX7mvJt1dl7SfBtuloW/VFSqSivO+rYLzsiCl/J+K
2hq1v7jeUbwg5mMiKNev7EskrR+MKfWfmbQfHKFHt2is/Z0RxVevI0m5jjtyXlNCgEml4Hhu56z3
RmTMNd0D9Zb4LQnK29S3A+An55pUc3tMhc8KOSsDpiwhmiQ/1mmTnUI9lMdicB6swhv2Zs1Ja0pr
2ntrLhnRjANC5/FTMVxrpf8mMsngvAcxPqTEdOSBNjAOsF4SrzjkbfNBbl36XFES2tMuQ+HRWfUt
b+Uzg6rxOOhQkKYiey0YI42Rso5dINUKI/iWMFamaRWZX2AZbRDaFExHH4N9LcZVpMzoJHWuou0g
mBvWDgbzJmUqMOHCIKz3VAM0INLY2c1C9m0xhP5DE5XdWhsqfTeOwXcP4dpadwGL2gPeA6xb7Zo8
50NNBCiE8NBZBczFCDltzylYBAoNvbGTFnOaqdSvwWRwHfSqPeisYTUCWAbI2ZGFGxBzUgZMdfCX
8x+Lx1smMneXBOSy2DVHeVOZVGiiQlzJxDnogx2cMsbSxy7DZe7C4155ZnaLukw7DOGO78G8XEse
x9Ij5KwbI3Dg5joilXBnhka2z+lT0oIamuNU2UyVtWtSNtba0e1kYxlTdVSF6nc+Fq/NHIGMHaSj
pOl+A7eq3RO/LRkqRMcCBdVdXmm3fJTdkYCS5kbSKeiDCtZlz3EZWYNxcvISsckgACGghQO4HCmb
MIvMiS+pqPh7OmXuJQAqsh71hMARTvx+x2zS0ypYWwquONeOWzwyVNTr6p6AlzvLpOg72d0m05KO
9EyaWDn75TasKv1QpfAC4TevZS3dJwC+MxrXfCrJPN+IHvFRl9IZ6mLjRwGH/j72mm1X1va7T6Fl
jRWIr4S/Y1vA+3rVu4PqfqlK2c+1pat7P1HPRYN+ivkwhGwrzF6dLPpVum73qyyp7zkjGCyJHtbR
mArH03jp5kDWxhzSq2/a+ykYqncugwUaRDPZpm4ZnVqL5IugHb1blKIpEWGZr4eu3YRGnR01Wuki
Np+bOHiM8omdSGd2PpZWtcYgTTbLkFs3Jbl+iEQ5d101desIEEFJKe+unhejTkZD2sjh3h6If9F7
3X6ZUI2vov4Vn1wwz3HBavTZ/VhZw6EZqt95BSvZTzzwvaWOoMgeB7jtRngDWgspuXwsYH2eKd3A
zaTOufExM1C+j5K1qRfRVgtJvWVq7RzrRsaYAPC2TRXjfomWNmFQiw6uhKGgmNSZ8FpJLE2/G45x
hztZ22PbjHamROTG6f67Z0wOI/Jyjiboww2Mx3Q7mamLgypqDiQj2k+gKn9X7N+x3xXPdtBah5p5
9CrlWJ70Tr/rB04/cBvRrE49/sc4La+5nIUtNhA9RqLinMuKLssUXzA0pjfTuISS5jaBPzkCkuBB
ZWFJHEApT2nHXodjqDn7roCdaxfNzWyyo16XT5ajUX7GmXP0pWRAQxA3yShYOoPQehnG4JFivzp1
frSxsQiQ1hyKJzTCr3bvE01FityZ9L/swWw44EuyITaeFVMho5oHQL2k+Gdi0B0iM7/Qo2WOVZFa
AVF/1ybKfCBkZDYFO5u6zVxCDcPm1ur61eCcsSHAwdxm81VEyyjdwmpFeYe2iXQRwP1TSV2wVY+h
VuoPQQQsb4/ZKvtJBFpBarPe3DfdPcDK7JJhLmDimRrfECZi4Dakwgs29W/MF7v+Kirbf7cSctAZ
mVt7g/IPo0OP7tKcf9yE7Qc0U6SLbmWfcqP5zoxAP5uSa0JAwJuOHdzriXhS6Mn5Vzg5pVkX3feD
9Vz6jPVsI6JCMi98GlQgN9qHhOv3PTaIB4PkHBdGyAmSOSqiBLxtB2F2rWr8Ro3Tr5iygledF6Fi
vq1NfX/I2nbfkbJwrAMnARebbFy93nqcF9e51U1nlwLGAQR9T0kmh62ILbAKrPBVxpRdw7wRF/71
AgcjNEy8rsX3TDAQAdYRP+RFa+4buqOv9LaR6T3MJHEb+n6O4C6H6Od71SuxDsyeoQvI7qBhG7pC
8X8hfjX/XVo1l0DPuXdbKn1do7NW4Vs3ukIPac9gCPbtuB2hRG3KFpro1MWMn5iil2mlX3Vq/Ssi
zJ4UAmW2axG/RTXlndrHL9aPcmeDCWRGa6wdBqEdcU7XKs0kIYgpxJ064CScOOJe5u4H3NtyH7nd
k6mFdzJCcNumxbAXbsOkTfAx0s4enNH3z/TpoT4nfUKdJBOHIgP8Q7p299DjLunxHXwjSYBM3TR+
MHAb0igx3RXHJC4PccT9t3Mb0/2nxafgim1aUptaFoljeDc7tPUrNKYNaQD0g75ldi3PbsYOb6SF
/k3JrkWkFvkglZH3tU3k7TOty69VnKDdhs37ErFzU+xNXxFTJXvKh0ypptA7Em1sENocVD9GWkRj
bOiXKAF9UPmBczItgu5V6aLvbGjVW7n1k2TG9KWhhMNowKnXnueDMq764XEcXcLJlPg1UA56jEUy
7aoCoUKw1KsKNKZFRdLQUr5yZZNf/PG352nDsLEslJ1AZYw1hLt2X6vZdRAnFqF5PVlPZmedGtFB
dSf//POuW3G9gxY37mTWkcxeIgvPiiEnEW/ELJCH38fWil+y6jEg/Pm1M0X4CBcbzUWSPAR9pN0B
PthXkXimqjNeGiuIkOcF3kNaiOjVWHoR7VCdOkFqKr7P5yibLipwPMop6ficllTaMJmdZYYIg2mO
de49LFFhIOtvk6CFhbmgIvYPfZiU1BwC1GyABdpgl7ZMoR1E2MUsL58cOeybnCyyuM+KmzPigyzI
eFqNSM2J3JoLHzEX1dppSpKM89+UGvx9beooGMzeOjIi55BgsLEachr8YtTmmHWUvLoapl0bMJdl
bD1eXQb866rsO8Z3mnEIDFvBomfKW8GAfR3pPajWbx/5Yr9HKYPNhDxk26ZRT8gQ7X+pUnFB9q22
dDVpsArp3qUoismaUF0rzl3IgDdv2t/8nRQIQ3ivY9xauyJP50uxYd0z07XvmVa2WH6cc645w1YN
Zbq130YnT5/rUJPPjN/Cla5l0d6pGB/1BXPsflLTzRkolKnRe2stvX1BYssU18vHB1o7xo0sp01L
kNwVC4dDB3L8Ll1lXJeF1hk0e/BAUr/gMdpkB1kH3d6PJ8JfCDFErWc8CucUA999qBphnQUQUp2s
6XDjetbzZDypQDPfjJ9Z0978IQhfI80M7yCKvA1uAH/UIbnGGqP+rpVNf0dqyAUHrAhOIG8Sm3hx
fCTFyBB1wvhKm7jQd00tm4VocCYKnquy1ai1U8XmfWtnH0mA9nJIKusNnVSEyO5JdcxIEtcgCBGo
8zVqijvP7rQ7JgyIgKKOGs+UwNoOtVNT8c8DTXlzJ6M92J0HQtHr3plZEDPTMjynZBcehsHId8GA
Z0ZmAPsDdKAUTlLbHZiqRt7WDEW9KfHO4TaTrxFVcULNio/MNqOXqb13VZRvMf7326lpf3WVehwr
w98MdtlfIVWcutIiEkQPX8Kg1s9truwVWTvThuuEv+9Nu/s0XP5/oun/g2hqWnhs/zDm/h9E09uv
7uN/B5r++5b/jLy2/6sO8sjDp7oEVGOV/RdpionyK+PahGHqQyq1bbyhuufjOm7KVkX/479YDk9B
D+F526QQhdf5f/73n8N/C3+V//I+m7/u/8n/NBz7L/Osjv3dA4ZqkqcduARq/2WeZVo0IG2rrOs8
W046OloeZE7abCVX86hFpERe2zrJ9VUVfdBBx42WRs5F1tSoJ1O+EO1QkAtJUY2q1KxGkFsb7bwm
yx3XlGmtJJr60kT6pRnDhxF1u4g0QHhtcxbojJXRm/LYaRPjIqNA2+e9yJxRRpCgfg4MKgpN6ewN
/yTTsLl2o4uJ0PFwIVUjJdeY412fTs0c2ygT9WS1Q32Rjv3sW6GxhyivdobUQ2YfnbdNzO4I0ko/
GZWDHRAewiv65WfHal8lndE3K+jxbAy3AKftMWjJhrG6nlY5UNcT1uo70GxM/Aml2TKI+ck1NdwK
wQwINr9B6ds+MfjI7zWfaBAjQv2Nq+HcusRL6kn2oGGnUmkuN4Wpv1HY2yXGdA6c7FDCzH4vy+Ye
gz12+2iGHVPHNIv+hOgF371E4AVplhHYO1XpdsUu0WxrphSYDIzHIKTGvrwDfEK4wiU9rU2/YBRP
NsDGBd2MJzjhswc3W8uk69YivXemuNqrEq6phX8vRt2WmRTksU01SKrwzkp01OtIkasT0iyerELs
AvsfaHPxukFpTnqhe+7TQNzicu0a5wn6+l0P9W5bpHeEoLboqcZhYwf9b6/p3wcnrw+0krYhNlpU
8f0mbgd0GgnGKyY81MGLjJqAsHdOqtcYK0jz9ryULgRFELJD7XVmt6hOSJ/BR7grmnRLuxd9SIvi
JfZCOgFKjzbJROen04x7aLrp1RqBm2CEuzJi01eal1JdDgNn3VHSvw8TLb4STCc387bhZK49w0av
iFFaTXM9Lus7jgN/bPck3NMm4DKZ3VecW4VTqov35NMpPYQNM2a3/e3ITlxro/xRxDYVFb3oiP8M
GGETr3MSlf4W2k2wAomIMyoV5wm057FiyrHSQtQrXWfdLC7eSzeMhhaXgR5bNhqZOPQOsXTS82DA
o/LQmVB5pQMJfwLdYzGu7Dh8Cdy+Wwc1+stA6XRwcv2GbqDZR42Zb4Ux0KPmX+zjlmtObHL1wji+
cWsrO+hWdnR7R18JrAL3fGtImCbHfJ85WJbCFEV58QaHu7n4ZVlQT362sqh9r1tYkWHxotOh3AD8
g0IYD81mGs5D1xOobGjVEbAMsQGx8NcjSpBXN45xu2CX+NCs+Gr0yP8yHU1WZXAO8UV3wKByTG1y
o2RMK1VM8Av9OH8zvZwpMyyBTVXSCvBIuqSDE1k3P/cvkW3mh/l0BfAot+Q2DCftHbLRVRE78Ktu
q/Li6eIy+eScpknmrCJDRGeyl+R6NCOAa/iXr8Rk6/tIlO8mjc9zWMfDtgcCuHYaHIbCp4fljpgc
J2y7dyJImwPBbeIYV3Z2tTKEmi39EirCTbdxFLpdB4XbBp5Su61dpBOCaDOke5indcoMe9kFYoMv
JFx7QrwqZSfPLSEfZU2xtzNje53mcM2pfCBHbyZytG5qtNgS5jiu4nkAVib5Jcoc93ORJcm1cMSR
+R6HG3+55hooDnul7gJr+IW+3XlKw9je5ImiRDV25xbrtOMoQp109/uoVbCEw/zMuR9mvi3wuRmB
tkH725yWhTXfaqOmn9MFuLncX24ViHQA6KMv+vd5ipSS7cX95fmvu5+vXB70ZMCalqf+uLk8NTju
uGsGg/Ixq1hesjz+1xpbZHonKzVf/A/TJ8OyNQi3DCZE9VCX5iDL5aZWcnO5v9xaXrQsvt6TeuwR
xIPyQizMvP3rqa/3fD22vHt5wssyeyVah3GaB2yC5sl/fuzf30D7+jKfH7es5Y+bn992+ZTPm1aQ
nDncs/3Xl//jx319sb8/6Y/7f/3O5T2DFOUaNTO9+Hkjfa1n+WjUMk+jg9v774/6/IFfP/2vVf/9
8r9/3fIx/9dv9vnOP1a/fA98EuiUv75hVXUmVpysXElTY0sv618Wtls3KGL/2vLLU1+/rQrsY5Uh
sOEU+E7nFwnw/IbPV9HUoIzQURGx0o2bKpQv0pwbDYhb1yXyQ4LR4hbXRvVAVlx58kaya5OK8izF
Yp/dZXn06ymF5WPvCu301+PLXWd+87KGr2c/19KEknX9sUYR1SumIc2JnFFCafRtopNkEXc+Fenl
plbjRP28zwyLvb6I/c0fDxYi7Y5p+fb5kuWJ5X0iGo3doPd3IsX5cG41zJJhHtAoI+2XU3+UItYK
ziBjqhPckPq03JK2X+F6sgg1xFK0MfNTSrhrHACB+zpEq+VUUJk3k5I527c8y4A48SzlP2MMXBxR
2a6bpvvlNb84k+OwK8bvmVZB24PLhPloXoxzUO+ycNuw/L/e/Xrd8jb+jYo+WrGuaMMyvarOQ9N4
R5uE11gffhRRgF+Uggcqv4kCiG317yJ3n0p4k6SnNnKFQODfiFzV8ZHLXXplaxsQwmHs9xZDnJOf
te5JDzSXHAsyfwQK0nUbhv1pWTTzLb8ErbXK8y482GXIhkGLF3gwPxZV3nIXi7+x73xa9YMbEe3M
AuV4sA5HruZlZwDT4ApcnJvMJblj/kvtDOPasvBIbzV74R0WI9MwW7KWBZlPvyuDCSFAiBIYB3x8
CETuvewpRI7WZK5HbcDwSDKJmwntgL11pTlTccT96U3rQqNZ2bolzOuJwabCWLCpKamcPK+xThqV
ARyV5HBGllmfEom0Qu9BJrpd/W5ULk4jwDdy3m7J8Jgb9niEepeZW4sWB5mfpBH2kSuOOqlE40Q6
oBYZJ8PGttFXjI19hn6QPsnzIlt0udW7OPXxcR6i+fHB7FDlG3pJ3hv7VA6DmyuW9u+twI3mtpVz
7SqrOy3/AXt2rRBQ46xhAICDZ97+hAN2px6S1bHOHr9yqL0lHUdk1kGvm36/fIexIVgk9RxKOv18
c7nPPJ2hAcO8xVtmzv+IUws/P5B4MxHPRzytmj1kQT7kfyzCMfLHtZXbt14rDBrqNja7JYiaeiW+
M90cu0OCtgrd4Z874JLW/Ndjo4JwEQ0hFqH5bBh4ZcKYcUehnv3amhO4zTla+4/7LrQg5GSwI4p4
PrkAY/mPnzNv7GzZ4vMiqHqMqBMYgWV3Wn7essPl08ih+fk/zHubL4525OlHyPT5afnBy62vxfKY
SjVz2/vWN2HkxSmag6KZPxYnTZk4Cf3/fHBA4oN+o6k3y1G37ELLra/Fsg2Wu1wrGa4m9sGZA6uX
1OoQasppWXzdJZ78vQ+JUi1G/V4RHzdh++bM9XnTQoeN/Nux5+oYFvE55yVZ9up58ddd2CC73CKg
GLHqn+naLaoXPJcRw535Voi9Yc9ucfJ7a27n9+YvpY8ICubMpmWBcKTaDoL/q6lrNEk2nANKdVWc
2tvFFLlsv0/T5Lxhl8e+7qqsODWmNI6CfJN967g78svZjSYLIVnvUYVuXZOITUSsSW/SWQ4dcJQj
17zlB4EAYepkQKrVO7SXS36PEZrZxoSUwpElhxO4u12CtKDTzTtf4EA0O889xcRjEuRltvTOcfcO
VnIJ4+SZZni8DZsq2xrSlp+m0Tb1wwktKCd0+lJz8Ol/HAUa6jaIcXTeG7VZOBNkRaP0GrXDsnfQ
3Up3UECeU59T/+c/Pd/62hk8es8n+6kYkPDL2YZNZVeeqdQBSrZOgSycszcvNCaDWk28mFMS5aSW
q1rQx2hJ10UYBCeXofUBYciui9pXJEfaDrsyJAly2iGNRLQ/TcO5gJEZ8C/2yRlhDP64pnqoU+p8
9uRpHOewfBzHhoFTty0sMT1bY47FgYqPbtvQEjxEOgq6CnFPYgIfKZAzpvPJAocZHjahaylhedw3
EOGugpRLLS0kcSoKbFY2gsF14DPm1ecBNs06efIwtM86qFcg7RQLuluWk5PlNQFdYMmxJOVzTxuS
ae/MmmftdsnDWSr8zfI5/YQ5CMPB7IQIqbUiUCAxTClGOiDuc/KiV3K+zje9rE6RUWrQyoxLZRDm
vV4eW56dEtxhEgFT1HKumabwRYhM7BKUeefG/jHBqTlh1cfchJggZnVDQZpVXHcvdKBnWXshcHYh
aqHe2qCdYwMUxE7v29S8lDTkJXWBLZ5ORuG/o4aVRnX3zWjCES8beoqQ5C+Sj5GHBTUlCM6Uy6JA
/oVSS/8FxajBM08+TaM/+YKYQHlKCEAgQ4/FcqsdU3US4L1Ort26R2j33hz0lkRoAQtOKDhSkF1/
voCj95i6HyhwW+RJvYNfUWyQmfkHXTT952+LQCWsdSgEK+gfbL55gd2EBUWWTdZymhmnt5Lybaip
icn2ZKwnTC0AsNNXMGdkd6V0NiwvHq+JIkPVqry1r7g6LFsnJ2CE/5LQTpR4ZbDOeyM/MdnMT8st
348x3349GMzPaM1IWV+P9svj5nyWXW59LZaXuV/vXe4va03jItpXBn/g/EF/vG65qZtuunVc9/fn
e5fH8qQ/xoVO1LXzM9Vzev1ZVm/6kowaTLzaBpnXE82HadabpI+jRGqZ9I+JDLStZRbw3ry5hIa0
fnE3hjqwmDH4gaL5daKNvp0yPHctoDhElJ3GLofqfXCrt7AtCOgxtpQs7K2MoIjJIjRXtdVh75DD
uc8z+ZO27QQTIvhe5gQdlxT/V5i/kHk3bU+TlJqkpqOX7rtJe5zM6KdBN8637O+N5euz/0zceVEo
r8LQjHUBQvHDk/FlGkr3BQ6nOFBiancI1rvvqYbviud7K+u3rtFntKukeKqN9gUCFwC5qKFdlgvv
VodVcyNhslhKLh+RiXzBhJMegh9YVU3sHBWqsO1cj/lASGPQwftoghQ/OZjTYxJ6ZPVCoV/WylZj
V48d+xogR7iDdcwwa/445Wvv6Gvyp76S5smxRbrNx6pFOsi4fsZEx0MwvdcG2seicNpD3QTTa18h
opl/xKh6bV2C9bpUTW3cM/vhgGC8fu+74EmakcgjoUvx4E2xcYblNFJd49vCC8C25qbfck1Oe29Q
xt7I2uibQ6t0+VbtiOoySlyTDl1GEzr1aZMvWyeM1CpGvnnfhaNB120MP1c5evahGxzaYkWiDkR4
0LRrVP+ek/23vDOiF79VjUVXEh/oU9sN35fH9SwmRyIUw52Jwvo6uapHPceWMSIySjK9fqEyWB6b
QeY7A/3xh9N//sF2ze4Uy8Y9dr3ePsfp9LissK+cHIOsr9CsVe4NI3b0+Qc6hCebetQwLUyzbUPz
6oQecfj8A3X4HJHZf59cjGapieuCdqHzMpnZZVnrFHlwl+ZdrBWuuFt2u2Vb2rVOznlpPtr6GJ8j
H+/w8vULOlcKXs5rXLpg6CG1jHUFst0rg4ckpMAaoNf/ibEb6UFkvg3+VO+YKIenENHmQzhow+cr
2rA4Oq6WfNNiO9nZsN1OwIbTh0ZzjFWo5+VPQu/2wonHb21MADHS8YnxG9VRo3QPgcWOtnxSTqt8
sLPondEWJqsQBoURiOZ+VD6lzXk9Tlxuk17r3jOHSpjmOTnjhyK6lxKH3/KKEPVNqHfivQk8XORV
3p+ZGBh3lInz9fIpMLbWDSaC7+GISkkJkwu9n9d3uogwXs+f4hI1kivH/44wPEDFbST4XqhDE9jQ
fb6i7VAUTlPz4TeOtUkyW+EYifWbIxoaCvNWGzgHBIn/kZVA4PBzWJcGceMNp5/zuYqgO7iNNQtP
eIFetcR7KhlfFY7ZK5cI8fkqryctdfR+dIROc02HB5L6amIXNDCidk32M/v3C5Ww7qCTWVcyxjCr
81mbVPbGD+qan9+n1mGIaFp0E5oUlzgmfbq27OxHrp2XH400DsYAlzZCyiVJ4SLCQjZl5kdnvy0v
aEZcGUgM7ZsyxupiN7lLzoHSb2XL3wN8dk3pXv7DkJxSZK/0Ry+MKq5tU3PIp6J7nHytX3WGW//T
ZAFWpNb+QLmhrbOYddTsnwB/dH9LToL2qkHO/lxbED0RE+S8Co2cCLpZs4dTs2/sTAH7ui8+yAha
LS9NLejxWDjrR6e0u0OZigyrQuk8li4NjeUlRTmsYUrJD9vrkw1CMIkeyu7PKaatrdlV9Zue1ffL
Szl6nltdqldKK+lOcUic6smP7voyIEVYL5ofSMKIReUXW0xqV3getAdjHM0DgydtP7lW8uSFlKQL
Rvn/5OyVetBp3xPNLpB6ZFoT3iIPoZkKwQYA1DLf0ILfls3jmv5rp8sYjKKqd0OI0NCMC0lksaav
TbuaR0ZvyysxC9mrtjOMhwHy2KEfVbpVHU6Stm6feg/fyvKykSjK0g7G71qCoK1rlXPt9TDCq6rT
IxNeBFc5vS6/BVXFN71rrRcvwtU6FT4pmqSG3Bke0JeYss1P0gKXDVQzk1vB25UPGNnTYxx1416l
ofMUk4P8ubmFG+582lXfUecOKMsCGsmmVl6EbaCojxv1zciN87I2KnUfMU10pPh9ecaslu8NbSiP
Lvq9B3fCkBQRyfazzeXWDKT2npIuv+lV2VwKKI83J0nJlM0z9SP3H8Y2dzj+IBZ1gafdWblunqra
jnai7No3yJnXZV2R0n8TlZw801/w9s3QDod24tINmaTk2sY6ujg4DKMwviE177aTGw3kJxX/i70z
2YocS7f0u9RcWeqbQU2sNzDAAAMcm2g5uKNeR/2R9PT3OyJzRVTEvZmr5jUIDxrDGjWn+f+9vx09
FK3QqSLyfpZ/lm/7KNDufZ2LyVBD0/Jn6u+XR1jRdw7B/++N/6feuG779Jb/97+6z3/rjd/9bKb8
Z/nrz3Gf5vcf/bM77tHbtj1Pd4kO0HUw1vSi/9kd94J/2IEO2ho4Ou1wky483uKlIR78gy2RYXg+
qT5Yw1Qayr965d4/fN8Dzuw6ng0aXLf+n3rlf+mU8/r60nfXA7DPpmv/BXNd6vjZijgj9wy75aYf
Zvo/Nu0KDyXHpFHKG+EGZyjW1zXSPiSyMiSQC/6OX2PdmdxfQVyc7JKmEuCx/0BAN/7CIVdvzrM8
X3dMPqZv/5VDjhM6JqbAnQ5a21MWsvGfDiCVnE4+QAtWsJAGPqy3x6lJu1dpCl1ERn86n/9UF/xZ
TaDOwp9j6NSb8APOBrIF1zbMJaDhT8kYndPqWMXj8TABUNzrA43XulJNn4qD4oWXCqBREVn3aJl+
f1BtB745oDXQ3vSMt5iHKvrceBYe5qK0Q1BFE5AkxPyad1eGwHAdtLxnLcZA85/euPP3t24AvA9Y
9KOH5gT/hefd91Tnhkml9FgePrj+bfAUhdCyDrkKIkhHsCR+kdx6MWXRSG8c4DerwZ3fadszNGo5
ilE6scuxnvGN0vRHru52ORmW9gESDhs+WbwMhn4ZzZiqfuACoQrfOUjWIS26W6/kZfBmP3b40g/V
4CQr2gD7SO/ZwvcmWNjaTw6YMcVqPuBkga8xotPXrRSyjEgtDIPZvPOrJ9O2zDXjeLZzZxuKUiqh
GWKWCqIcjjTxfRib/BJQQ9JsQ11h6pjA1zC/dy32pHUzhYA1HSrFffUcRdpZw56/XXA1eeFyZsoW
KJnjr72EjMSGD49GFBBGXl09zHzd6NQbbyj2KEbwDc5OtnGgu7p9jEHVUUdSPbpxi5WbnqsAnWk3
wwlMtajDj8cKDDzvhMAyuq08a2toOlSa1vW3Vv4jKj1MqDFpsDkaPPjU0VcQCTDkxVAQhIJNlhQ+
fNn2D+FjEazVBR6aPhcW29YVqR80ytPqKhOKVgWLFbf6zBVyxsLLvEHFF1D2fODPmdBsB4LlQjIg
0m+clSLZquZdkr7afVRvEo9aVjBxVwnr5KUmNJ25OtPzDVZay97TT919GTDXhsRMr9srpTgUKg82
OuYa0zouU8g5AQpEpzKoH3Z0ELBa/HY9DRoKqVorsDFrLL9obtSH0AY1HfIiPi/C7RD5zqW2aRv4
nnxr3fTqlPF9RUlBC7JrQ13Jqi0PNEFw6S1awjWWrMojdrOB6TJF+mGhH0xNdCsHtI4t7iwqfW+j
k12X3xQGp2mQcjc69vNUc87J9ln3M2W1NptNqFNobOOhWUUufYJSti+2IvpMqf0K4JjWd4i8FzlB
ZpdiQ64QcmiOnVdxW6ukL6+KTmOav5iw91zNgTNE3h3ssADle4N6zidXyzTbldc95JKErAbh27pJ
tBivU33PFp1KL1UYyXJ109mRtc5LneIbTmgp8DkPtDyWTxBRIluJcnq2JQysKOBKTRvkDvqQnFFy
ZwgusXy6w8FucBWl8iJnHAsaWgsZcepEBnWwLfcGqbSrRmuzJ1mv4xBIpxZ7x1LKfhO6DV5OxMO+
VZ3bGlgJytxN4IR3EOYY9XwWlHZWb3uhLowBGHkwwxTzIvioWSPyjSPn93SYJP4Fs0RjPzzMSeCv
2pHHR1v28DVoZQcrLADkTYCtlPXbK9pkRMLS+jANM4H0OWU7dlYvDZY5Ro7fUd/At8k1KI1SQo92
SA1gs7eOZ2dl6aLapmhlEfpz9cLgRCCcFC+s7NB55fxhUUI60rp8Q6WAU+pTW16GcaE77aotzGyn
22RGdYBQAxesVUKmD5jgDXtb4lHVRFMH1CpIRH2ItFdb9z97h7TR3PZRjCHmadgGo/52AgqyBiOb
n1pUr9W5qXquDxHk12mm+Kb5e4FauIbVxW+4SWSSsjOhiL2K3SpaGZVxpxv2R1MwRWRosrc+904/
VQ1DNbcz7AoPsG3aMf3aGbf2ckb6joFZyng7j9pv4LlPzcjtNZG/6aMZX485Dbnk4BsV9qqIT1eG
tMrMoWN049ljme2LItwAHKHGZKZfolouU5fruOOgVKIg7q7ZjOIFDfUvFf02SxwmuOe2ywuxSuFz
Ys9XoJKaix0gR/La+vWDlTK9LJcJc4O5jWREmQpLUDlzawxg+Y3gZyrjG1FHP5ZLBI0QwYU6cbPC
h0gX66tkZkVPfhnl2KdY8g69qrwGeZPtpJF9mToTUNUq3lYK99iADb8eDAzmDgEhQ+Js2ygzVqM6
gZYLrqfZZCKgXYxezKZTugIyjANI4lCdMGCYnxGoEvKRyK5T174VFgwEdo4UX3BAfR0H9dxRepP2
G7mAI7NCeFwuzHBi8k6i7ItMPp1o2hK+z5jtxNx+dAkU9MCkETn0z8tVZAUMK3Y0/7Ti7AGUMBJY
Zgnd5HTW6gJvMyyM9lycJngq676OQRCKaeX3s85QwrVNIASmcFdczVx55iNYuYP7XnLqAvr9mLfU
fY5dtyhQv+sTNera8XkP/K4qqpssqj/L2AvWdZrD9kza8EbC1i4YiuccdFTAMUV8zxMNdUXH7dVV
rzwJuJ599lBY5bViWsU7TeLDgOxd56w4hVatBK1L5gaGZJ2ISAZ57ndSC8jSAwcYRRB00hoaoDY/
oPMC6pemv2x4DFi465eWY4spAzR2n4EqUGnEnRmdBFOfqiyQF4pVcKTWAeBss8zYZKZlG3Tpv1Oq
V63DWcyRdcFUsnZ26LwMfPrN4BfXZR2gjVz3o840yTlZzYXJeF/eA+zrSYWjQmuNb13NpEJ2BDd8
m31lVf+Ou/BcOBp9mO5EG3+dGowuc5p9lePFFII+dB1etZGLawIxxRh9gjcktky1TINQ24hDAZbM
QGbOxbGEwRizatmoY2bp0c8haQ7LB9GoGtUA8nONWWjWWUjDt/1E3JIEwGzUyDlLjmlimnsaHwNV
Vg7u9xLESACa1njwA8Yx7BcstfxmQ4Uv2HrpQ2WFe9e0djEGTARw9fPQza+BezNyQ2eRDfG1JDIF
+41NVW/tjaR0D0F9sN14QwSLv2kaLqQ+1CiJN+vQye5wCEy19otNycDdya2CEjXbQ7q7rWywUL09
vkU5gbKVGlaNmCk2qzg6eJWvAU5Jqtv8oXnvKpS0Fc+MZxyLtgf9Xi0FbiNM1xoFqAhvPcsq3kIK
knb0lLqTWxbFwCpKcYqgOK3wxfFktjf9itjxr1ybgZS4nALWhO+sO0f7Hdjkv2ZssrO59jdDqJa6
a32m1WIaIAuJ0HwVMv/yfKZWuHoStohWsNj4Yr+xc6oAFSdT8FSaeGIO3jSjePUiLKxtRgWsmfaz
WsePdrsruvxSafmMep8PWYroEPcTLkVGZc2B7QqhcNdNmKwKjmcWM4AOUwJSLYseBMSUlQn7hX5m
8Un59cmsKfnVCbc5fOTbKnXeMNv4gzXfm/17qwZ2DFm3iS9oA4z9tO/lK6UJd1UPX2HOrTPbCJOt
sb/lFoTTZnYPHQu9VZjHX756/WLIglXmrVxdym3uFue+ya9pWp4rjNsjiaFmGDyIdJlHxbmLYv3g
+VwibnbNgRpuSsE8pOFVK9IYs7igbgql6nZKaCPZI8ldBtdqSwlk1QqWiJm4LpdfMNBshANdQJ93
5/pnMUdbbso7Tw2qy3pOjMV5WQYl5nsuDcqRajAGPnJZ1iDLIJ62TK5Gqj+GSGMZjQzWPVlzxWcA
P4J04b59CZqCGQ6eCog+/wKq+DyW7TWt2NWY+8Eb78f4xarAsc0sM4KI2bnQVUegzT6Xta/nAlYM
NZVjrQHqZA1eAeM8MB4A/UnyL73iXakFd95m7wHbG5A/LCFdPcT6kXwlRnaNw4bxEmBKHcKmRWEj
7BtsvmfkGpDjoKICDmMcSFGwjhmmBrVEndXwP8PfRgagEgHUagM71OgZ7xTa2Fpga4tb54rWGhfz
5D7nQfYIr6plCZBfvRYaHBRPC/mLjQJdl9QSk+Ay4gDa9J0L3s65LrPjrLFxNd3+vqCjXLMEZ0OR
dChXzradX5OWVY3wZkAKqIPVKj4vwosZ8ZHVZx9lfEKZfcYZzXxCA3cNBnjti/SLVSLbEOY92N0k
G/CBCOPlMZk4UflgEYB+vQVUrBb/UeL8NMvffcIgMQv3tszNc7avtOz3cu17LtLtJEwC6Ow8Ik82
UI3C9cI/Kvv2GZjEnVeq+SWbWbQkP9R6AT3KJffZdA8J1wxF202hjo0vZ8SwQFMgs32I7prVTJjL
aSasIIPpw5mM5l3jwLoy/INm5ycZM/agBr6CD4B5ZyLFpqVJ4kEgdlX7iYHbwNnGYJ1+qS3ShpoK
A9qznBntlutYzcO1bR/0ibdV9Czbs+I8SP8kjcdJh8pDw1thBPvfLDWvtuv2oP6tXeHAhqP7R10b
M2Kj9rkybjdJhGqI3dJNoo1PEpLpUXanSi+Su6rKbrWKE2ELwIPAhA+aVr9biUNvyP8ZB8G9l4sz
AC5WDUYrqX/nv0oHECycuWwH55Ahph4u5CEgOYvlsLeBrnDb62qXkgiFxJLrWW5Mp9uO4ENXplfa
SLLW5F9nMN5ZVKoaAFA6cyucET65EX1vOkW0cwu0QCXCjq1RJa+ZE/7wxHTqrQq/r8bSwnTDF5cJ
ckW9dGT/xSQ5h+VKwDfe13DXFEZnDwHxhL6h3+gh3LPaACcaR9ZDmQdfQwiHPCP3Ls2ICgg+TFGD
PBq4a/oIHuqgJ+uxL09M1iRkshJr5/xoRhKPUjNzsztI0pJyJKfYmH7qDSdJXeeehzF/SAEIAQiG
8NU9L5qcRafTebCiWTALTKIC1ADKBqIFxtkTm9TPJz4HuqwMwdmNPJd5LPTtQHsXeoh7v2ig/vhn
0eTppQqMkeaMPTECOfyt5EJDbUPkPQi62Dsb1cEfcqDQZLFyaJS8b/lhH5IgIjwj2Zqoj27yIXmo
h8jdLfq8RUPmOSR+R5aH6mURPy2Cr+UfHWZogoz/WwO2/Oj7If7CSV9UU8tPNRKeMi6IhB0wYKKM
HuGfMOjLQ/548PLt8s8for4/vl2++tb4Kbx6sDzzHz9c/mT59n/82V+eNSlgyQxUav758b4VXjgh
0Y788TrL22s9L9wgFUm/f7H8NtRzGoKToGqoNS3+ZkRhIE3s4s8HJfglcAEcLVGDtdDFKrZcjexp
kHopmiGrnNeLugc/TdjeLrqf5fvIcx/7yq93izCIfqK5l4hxakVD1+Nrj3F9x7HERdFD7BzbcMR6
QqBU79ngm+i1uje8b+dm+eHyT13n8cbC3oHfwNJuqIKBcA2zmaCd0buJYE7eLF8xnHo38I3XJu3r
A+qpM1RP+NBTZN5oTWUS9cU/IUZicwqGneayw2yb+jNj6VuFbDiO0YCudezZfXnkqsCy2UIsBMOi
p+SiO8iZdLYihSYLcGPlQdBTxLkw70nmzdaJ0qmC333JNTf41cOjmaybBtD0JiK3EMS0ytyrChQY
BUElaXI3CLbyR3odRJroYYYbFSN/GKo1iFbtAgtbDJ2WNqSYUmL15kDecK/S/sxItUcjs6KeeEkz
eJuD8FZGW95rPniesgnuQ3SWXvICSOVG5p22tsI+ZUAj17klueBg+RoJLvFd5spT0kI/zj33s8VD
RI/FhdOJ2bMbZrY0OeVOUsPWBKqyDg+jh1FPHq0+Os8anS1NQIfszefez7JbmSf4MmufBA7L/21O
9qdfevZaqzXoqrL4FbRYvNu6+6yLPe6JcTvSrGeFWO1F0p2dtL9vsT8yBsJegi+3Gl0G3hpoXdXb
/pE2wR0ckQ05g2xKLWjEsv+FLHR4alt6iZYdwg8qPMJleMsuF4RPcKcIjfw4OtJaQ1bFpGmJh7Hw
aoZqVoATRpyiSdDJVkZ2KEhs6pQT3fG9jNqOV26Aqz+NheuyaMnsW91p/BVIPViVNmzomLTCtfSf
nS4zWQtMP8yYhiwoOMBtrEATv60Im7PIj4xsar7FdD+gFD946YSArzZ2QKFTFNjgK/3ova4HEIKg
1iCxYx0ZrAkYCy6mCpQD1dtVaA1Xw26A+lDFlcGzmVCGlqyPTQlzB8vKqeosf0tWKJKTsj5UFnY1
RSBfV2H3i3fAfsUIg31mVbdkgxAI6bIbSUJ8ejKGVjvtbT2+yYjj3ERxQzRNkG4JuTjOUdJd0sAU
99nsETG/KUNE6yVkMOpxOvYSusd65xyD2sNVh0C4b6tPtoaHqDKvtuK1ZqzEyhrRex9mUO0Qwgxp
w0sRJEs5Nd7FiM1iEljvB2rXXEAKUarXHMJkZ8JLcVyCC6TAQkZndtU7xtWHsYXs0H7QZYhnTOu4
7snH6yz5ip/2TBnhxQ39fW8xWLhxfRZucFcY3gVPHwGVfsh6FeawJqeL1uofbFwpqbgp4nnxZsQE
ywZef65IH3ECQ2JQq4itQXd/LIP6I5fpwZABUUyTha+8du89AIHEe0IM6BrpbKLxyE7lg9LQRzyn
dwNmdi13uRjKe/fejtN+R/67dY83j8m42vtAH7RcMM4kZFaN2mNbZD+NvqIg20ZctmBWXeMecBC8
NJdyVeRCOyGUhKl5GLBfe2/T6OUPpuPvVHWudOf2WIv6dwEkfVB73tmcTllJFaGYxy2UVXwI89gA
gURRblXNocZYjmvq0lUFUJARPEivao+B8SCH4W5S8RQzAzeMkwZxHdAVAfrVSX3U/9F2DivwbnJO
tn0V42u21zO1hWPstPuQDvapzNP4zpTTMYVSf+yK7Cy7jEgfzUBj5sbN7SNaZ+dZS9idpQBeCYY4
61B9WMHk+bab3FfHdl7Gcu2H7F5Ei/qkr1DPyFdsCmdWcptgcN0VCNsJsep+Ttqf4XznFOmlFmhf
uO4SKdfDTO1PhG8ezb2155hv3UC9t3YOnYvmdBA3xKVCy9SCldKJZyKCVW/Vz6hYVmQRrcLpAFZ+
V9AqSEP2iAW9Pgx3a7MaLrbvbmbTO+shW5yMScx3xse8jT8tlJ0JuYgTqV1+P610VvG1Cs8z8k1m
wOf0872sWavY/SeCTGoTtTDXXRGc+tr5sFUtQ6PCSGmdTom2QWJAl+x+bs07bAEX7LfXsjAf6G25
q7Y7hkPxEdAhdNQlDXdqdxp8LT51wtpqLS37KGSWLk5dJZgt3w14XKOnnZOqefBt7MF1dgEoxpZO
iLt02NiD+RGbLIPNujmUuvEqI/PRc2GBwUt1rIj0G9epwaewLG/j5H5sa6A2EX0AZZMnLJRjXjTi
kMzmD2OszkYencxEPphICmD9U2ifhXkDrWeT5MWjp+enJkLVTzQRsI8oJW1pNsqUBTllKjudN23u
PVnsuVDm9ud8Bt9G8k3aNK+abt0W1CNK235Vp0Y9VeLJQ83IBj+Fwfsu9X/YxH+xY6/w2w7voe9+
jrV3abGw9ozJmJJzTkc/Vu8T95Cc561vvDhh/OG0qKQgm4c5BvwC3b2Re8dodm8qDVWl0W+MLIdW
acs7JbiybWPnUwLvxw4zyHUkV2NjUTrN/XoLrQzpFwK1KniantCFKD0TmGUqnnZoR6t8iPbxHDxp
BR0KhiWAV3nNVhU+MZktkgMPhxSrpffY+sXPco5uOhIQKerkEMydtEZhQkyqFWs/W0ayLqWyZCvs
8WygUaVzf2dpzr6560bzJDVFSkn1igSA7Gl0pt/UxN5YqoBSrD5h4fmwKpFY22zQDf84CQOoBHIv
SIZjjmE6aEkBgO3nGhlQ+AzZBwUOUoNjdtjy0Dc2WXdkJaxzwzvbU6nDaIBRKariFHp1SnXEuXUp
r2G0uFFSMokUJ/W9bZnfs66ONpPbzhsnCa/1WP+ukIy5HR6jxiBiT0cnCugCJpp+gLLFaFB2qstU
bcBDf2Dq/HBbZv3S5iLUM1qsDkXl6kRK2BYvIcnD0yYW3mls5Vc8VPBWgam1DrZv8LJso5zoXWpc
axivaayyPBgDyHnaEG0K35k3et816x7Q44rTcdS89MWa2B/VhbkvRluJ6gm1xP9DOb3J4S9Z3q1r
UDlOtScq3I+uRpRMmjPRuyM1WjPjzE/yhhCEp4lFkqq8ZBh/DQrKbAdjby2mXh5STb9NwdntGf0+
DSN8dSIt2XfV8A7gP9pRX0J8P/ZXQQM1HjmlyZkki3d9LOWqK5nTcYaebNiyjgKf2URCCPE2mFwj
Mi3e+oDCaWa5sGthCK5cym1MrncQgbjmZf8+xfGu13OaWoI4vhnhw7pMtJcotzkmef2iDdOdm8Qv
hd5hosYHMM1ISzvZ36ams5euuS5A4WchdRMPzjctvGRLtyxZ2fPwFQTUVTYOva4VMsxL7QRnWfgv
NjU5K/uwZ9bXrPVcj6rUVLAXzorkMR3rPVHAB9us3of+gagjxzc+6pnOK/9N6CJYr6/BZNKBk0Sf
DM863XcMNnJnwKilx0tVrC4pdjnYai3wAjLbqj/zmbvNf/4ugcJms7xvSNpilqP5DK+DC0TnJVye
Xj1bItiJVxi/4p/NoOGe+35aMyaUjocI9ZCA3tUIIYmXE05wUE9B3greROUvJYSQp2Mlr75FhrwB
rjPPZ/W8UU1ULf9XDw55DaIwvFVokI+i3hWyy9c5I7QpuyAxbASFOWpnQZntDCYk0PSbiq8tLd0u
X6vf8V8VNGQ6J3sL+fDycxapBvlKDaxBW/+QBKBoKwvEnPp/RXuXXQVynH2jpKZQWQP+fvkVKRPq
a3U7BrxWWgZ3zdAqsLzd3pr2A+PQ2qBiN3T6l3pj4GMyWpSUeRP5WKUmtblh1/EXRnob8O1QQNKt
Sm6cfYW9TD1CvV4VY18Q5Ua9V6et8+1chFcLWZd68arpt5X6ADSurWw80kse63Kjnk69L/Wymvo4
5Bwtn53nqJ19xG5L/XXs6w8NnWwDo4r6dSPDtTo86uOpQ/ivjxrwrkxCuSLqZvXMZsJiBUdjTYz2
lvF7R27gCjvRqqUDNnnFRn2tHkP+HJWTD51tiy3Ejc5D2+z74UlEimsCVY+ng6+w8s0O8waL9o42
vrdTP4r4tWj9g3pI1SWbuWeHojfMtPmneipoPqtCmfUougMW+pCiPKunVI8Bq5nPD+oR6j2V4nd8
/683FfFD9YYjAT+Pl+Il7uSQMlLP27Q1lpdTT0fkwIGnsTCdsEV5It9WxqQ49kRFl+JUND90oTKt
yvI8mhQWm2i+6Sy6emVKvFJPtvRg0umIrOTLY7FtcVehGjYwPbjVPo50EvLyCdgjHZqqS7+Ybi8a
3hKqfvVujotLlBL2qRf6oadjbhIjH7spwYwdtWi95FL04+4uDZVFNbW/qqDFG0o3GwxmsgO+sAJ4
AAS8MZCHpKc6+plS0GOyMR/ZLXyQNlXQcPceFhmEXXOhDgWwATZFyLadtV1fbAEq2Sy8dtO0k2Aj
35bHcj7EZhEfrah8xvR2CWccgGZnsG+SknJDftOK4VH9VwS1uQXhSDGU5WGLaMhM23k37FRu4Hpm
EsE4GX/pQM12BM6DdgYn6UxvXYjVpXMoUesJlW8cPlvHQm5gNd6LNafvwE/9tVs365wNg4yZIarr
5HTY/1kPwbviTjXpNlkTc4YNo1DTj95YOgCKmLCa1FAjClVK6JKMXZF+Wcrdvk01nZwlsMSbpihO
mupXGqoDQ8EOlgjRjWYCiFmzk0PQQBinxsrlTVF4KqYzfHpMy7m4i3IWtq5qmekdCoq2zD7tJiEX
OGL3aEref/lb+JDKGit/Rz+xBczAionm/lE2xkEvaCCZCbYTPdzWXfVWVgZBCnaWbsB4roCc7maD
RgthJ2Jt9/pzlVPTppl2JaeAJmRNwJBqUkA9TA61xV5naU6ydj6UHrUDnMJkEaHrA6hsqYAPOrFA
/NOAogpgs73linJnjsOtXuVYyhsdfzPFiEkmipROM9MxBXx731/lxwLHxbfySiAVU4Q29H/DDjwG
ldKQWrah2tDSQPeWi+coZJG6XOi+hwa3L91tYwTO1h7Dflewk5k8+HplS9OPYLCWFRZ9515d8pXm
uezHnXTn1Cd3csgk0jirPSwKCbyQfoh/KJ0JSS+rJdoqzoPu4cfUXudw/Ez8Gf5skO6Wl65H9Bdu
piXb0SxxOtj4BcChov+q18gZEJGM5J38Yiuo9pUeOkZuVmRuKr2sLO/SOZGbNvJvi4TrQuruaz76
hJJJCqd97uyGgHXLnDyEQhCTNvGXMDwAvrKiQhF2sZQyQzJGp8muG/HeKCXDvnTqCyRDH1IvPFZz
Cm8sG/OiJDIG2usmeXNCgQuL6oY7NvOuBDa5l+MnK06xndKJjKkSnCOGoHA0f+gGzYlY5oiR6a5M
45ztelmerVh80u+OVyhvcD1gpe3D+gzD72S46Zef3wUBS6NaYd0mjaqzuhfgPtDQI1UdrQs8eZcx
gBT2lTmwiTD07hQYRwPjwnaMUW8VJRYdJen7bqeqhuKikioE74dF3rqdE9I4rDuD9b6XIxHpJMsj
HHMpErJjQdkmDmK4hKp7bLsgmGhB3aZ5ctP76Vq1i5amQZPTl2P5cc1YMJHFQcdAfafbAsiP81Sg
IKTZQ+OGG7jHpd/11quTsoErtb1OyzEbxGlwa/D5405PQQSxqMt2RIScZkGgdSd2WXgedcz8jT9s
5hldXGmxKlMvIkMi60LjLa/EFbDucwZVha0oaxnVd5c0y+aupDrEDVy4XGbkwezCAvMe/bNFmDMP
jMO86K1joZugVnwXTSF9WvZodpxt/OTE3oMqktrnjhH1N2sAaJ1mV6xuZ0vl9ZRB/K5JEo6IUSdv
K/Ug93jcz+M27np9A8OU7fIc9Ke2Yweqj29x1L7HqgzkDCh5ktiBoak0MohQLsZMjajkEzZjRbxg
bGWkpRFj6EYIK4Mo+YVAzKKpaoDhpESmRS43Qo8mwm3kgWhmWKE1gUSF5u8qxzyRMPg00/qmdMgF
4g58iESdJDssWUaglhe1ILpPWM9VG9Q3NNnIx+rHlWug9BCpkx8D1yZTw7nipPrEhfKhp/SQrZk1
QKmThjhwCgLCnOtobXjed5uxLuKbmEgWRHUDUXJg09dR1uCI8ZVOS7WZ+obdg937O4+eVEFzDr7U
azYGexUDtm48etpe91Wm/uVbPCXbn2X1pcnHRBxLG8B0rnSxquWnol5m07jRlayzVUrPLPZA5RrU
TaoBQU3bIBqJyqvq2LmqyT5iR99OU/KlmoKuX73C4X3ODIJG1H5jmLh6KQQTLlm5j1w3T2WjrXTI
WbuldwY+e1WJ4Ecj5x8SE8FapPQ+6wDWlmNUOMnydP/vdcGWgp+JnAZRefz1f/4XvVDdcA2XjYnF
zGOhO+f3fxI0NyY3GhrY7gDGSZ3spSlK59dXqdXMoM8z4tBD0VJGtGHyp3MAupJbPe05SKVG113J
o/SOgW9kYldapRpIFPkk4qwpJaMXsSwKA++4fOeE2MlLNHAck/omJtDQjDv3DtOSmk3IS+7Zvw20
I4kvRfuAn50N6NNMgP1/EEQ7f5eTf39sy3MMPnvwFyocMi4wWClUBbZpB9I07sfZuAs8xKMaUzOs
6bus+hLTSFqEQbZA7RsWYDKluSB8YuOyk0MVwHJFoL+blMwnRgkAmYB49Mn7WZPWwYo5+PBr8iYG
f9c7HL1lFqXABuBauwUsZR3NuHgempAbAQlyqCVfatkUq+sUVBJjgsX5+NbaK4FDWVIKCuvpzCrr
XTaM2GqEK1xyRpBWHn0dmzC50tXvOpkfGi23/8NBs4L/5mrhg5qW6zsBzd2/HDTf80E/alZ70BIL
AVwVXmZ6lJ5aEi293LF57kzaYouYcpFH0HU5grm+aGpqYcNywszkMgZpL0Op3Ue1uVvEMYusCeQx
06c7ga4jmi3rWo6cyyUU6/EjZdL3bzWbbb0MUL93M1skJW6IJJGoWfPYDSOTanwEyxfFFKXVHfjv
bxbv79eM5TBo4MLwUTL+zYIAfyMzAwIUD7remjsSfLXQh3UVM02Qh0t/a0hQbjNW6GZKTdBPbheR
nmZxKhPcYftUqcnDKXxwqvlk1d6Wwe+ApRND7XBsKySWy4JhrKfHEaWBUJNKZBfXyefIlEFwKfOC
FzQot/SQm/VWAy0q6REFRFuphauTko9GWN9XXmGDL8AQSg/eCGg25FIjCo98PHh6eUiB3CodUirt
+sZpq6Pr12gL1dxmx0awdxL7uDiN/Wio1oCFt71F+ShhC06EBOrP7KqHaI+i6SVDmjB7Lfmyanal
XVWxIAdzviyUwcRt0HFTALOPNUqszb8/I3hK/z6AkZoOLNLCmGG5nu7/3wOY02tWlU+yOaSiYIRk
sbrvfIKSTRvNTinv3dm1VhgbmUprcsnc2tw0Q/zFnFz1CJvNLnqZlKauUjqrkuj4OCjufCdyQV/x
R1pSvjWEXgYl/avvQak1jrbbr9qhTreaYf7U5fzLS6Ir2rMdcJqLGeRffsbAUWjPFD6YUBuTHgqq
sqxxdeyf3l1q99e5qKot+WacD/e9VjpOO6Q2pA0ATuIp3xae9hJ2MW7QqpcPgQfbdiZSpu70XQYr
xVd8iNKQzq2D3DXLrOLQ0CbBK92fhmIEDDDApXVKEBvS3CR4TFtqdQdwHhkLr9YIWcToqMnRzm4q
Sbkx14stQxvmDXFVGnyvdil2MuApZdgiZ7M6FOiO9UuN+E3OGkkt0twm/8rJhex8xibHZmpYlFTL
700WclajPepD9FVCWdBSa1Wa7a9lQRkVFW5HOphNCb148Vko4VbjOaSVNSe1L46q5IeXNsdAhC+M
lFe1NWUXbcG3ozZE1MsPGTg/QqiAmdMj6R3Io5sD0tpiYhRnVlyBxhphVpzPWbwrYRAr/rWtxSzT
nOzLHsbHuihuMT27bBLR0CcWq/CZYPkyeoWkcViUql38U0T9h2aq54rZQ2DC9EosEU5RjGw3te0A
yIVf0bHTe7ElE8nfJIThNa53IYCdVQEiKLXibPPWVGIQ4hAo0ft5fPRJtgADuujbyDLiJh8YTGAP
sI9s6kOChtSniAD0hlIPY70d03bKdKqHJW/XbIt5R+8J7b1dXXoDPX/dQkVXW2FWstsWYeSu7a1H
Yth/hGoU8mZeXO/q16Q2fyw3eNxU8cYpx8c4hSHWVhEGmNo8V+kY3uBPI4mZwkNERy/xmzcCes6O
pTHYsO9ZOTLdO+zJfa1hKVew/DNUBq3h6U9jLZ6qRJwn5ZvoaCV3bI+DlslfD3PomHZ4Aeb3X+yd
x3LrWpamn2hnwJspSdCTcpSdIGThvcfT17dxs6I7BxUVPe/IHJx7jESRAPZav6WOUlXXtV65/6zd
rQA46VWZesF4r0r5Iz3JJoL3QxgN5y74BOkXYrlsw/CkqjWnB5xRqjun0kLhH7d6dKKBwDPmEpFE
nr8N2exVDka2ZIC4hhl/7sjZJijQM01RrIchie5jjQ6eyRn2heYC9NiZRfBo728xpAFZdMljkfec
J4pL3eUc3uP+jQ+ChPVN6SsQgM5A7eH8ZSaT9kSkZ6In/VkQAk5R/a1q7WcnrHgc1ZmCMQDEKULv
qYTZprbLFngrB5BtI2NL6wI9A5ree2zoJJ1grOg6QtdaQc8ScfWbwqUSWNNbNlUD4q4tCYdCpJnv
7cb0FnVSi61niujnNclTNUP/iKqMNMGy2iaCHLI5sjb1qOirUcwXDdScjGaBkCXPD1k7acfZnWlF
NBIPC8y96NSSL1dSczQnu9mYFQRdb+VUVRzeFQ2qZvM3avyuKcAYCpmshSTt3/Fay6+gDdVEZnho
ysOsWtoW+dq+VAj4If35ZrnFfHTbl6GKLPAlpCjDVJkZEzy/JOY1pW9nV4TJiF6xEieNSCAkD+O+
IjvzFNm0iNXz3/IfdKqL0/IrHHWQoLWBzDafYo9z3EQA6FxmxOt7w7Ddk0+6787J9deocpMz7uZw
pc9422kShZqalBOJp5eO/WdfDPM1II9zn8aUoEZph9w8rbJTKnISJfqoXAMjmqew1+4R0Zm75VUu
r0K3G34MvfkrfDQsfkFYPZI5KBVnok2VNXRdDIRZZ06/08jSOlhpCr9TJefUj921GfHtlCI65YrS
7ku6oFcq5KGnE59xalAInpzspeqQ12lmcEjs2jqVcgjx1QI93dgQ9NNFD0bQtvvBdHbEs8BuMHdC
tIwvLjVSczRtRk370SmM9eJOI3aoauvTGKrfFeL0bTYW3Sksx26FQoZ4cGvykpE8cNvIIXNACU+D
ZtjrOIA25Fn85AfOSxL1ESY7BTmLj+kos9Zdzg6p6/FpmB7MdiImhNsldNV7TbBagJigHxRNvB+f
gpz8NCc6zryAjvosgCGfYOM07HeNSv1RN7U7JbPYkqtqbo6msMmo8nUSECBR1vGk3uconI4I7OMD
DQNoj3EugBGqhOOwFiaYTIhNz/hItNjeLF8jQMqLX10f15rdRmx5IZl/kieVHhWWMbLFGM3yRj0u
CuCkwYlSFBRBhYK4piYAVrfD/WLhIowHBDjp/wILvQ6CtfPy1CLfd9ggr/5JQ+vZyObnZbrIelnV
RxrFoEHnBW3zRkgIBcfQfSi50w+H+rpkHtuNIv0MZgHQHhstKI+3SKPTcYx2IYaqiXDnoU6+qP84
LfLsXEsp1GOQhq6ruRkxrQ2WuKKP2i6vchFMS4ho9rP7MdwgajyqoXpVDSqmIVXIkaeYNmpuy5xU
TxwfQ5DtSDkLmWfpThIErkixswrgvTbz+UEen4uGHPMLqv6aZz8/BWFg8eNMHYSsvPgYpDRYQXbO
mF7f5ir7kHpYqT63dBToGJugEsdNgyUgwgTpF3OxoOZDMG049RmlKW5mNkGaU6Tnxme6bDEh6gk8
XFmtaW08xuCKq67j+7RInxNarFaiq1it+J3FJDMHpbL6WLT9fcjmTni9nYIRZMmwU7vhNrdRfyDT
hxwZPbzU6VBslWa7eLYWgfBYYyOoFXZRGsqQkVU4yxBS/ullgKakAefMdPbbSgbfR/R5qi3O17iQ
HlRX24+iotnHvQXmDFep3bPd4g2xhpuJcjdLo7+5SrlXoaA6cUtGEAfLwjtQTx+9g0KlpTVFm6r7
iuyYfLIwmpj7ZYG2pdq4a+w71BJ3Q9bo275BxdXa9SFd0DTpB3TFQRazKjJ1KAuoT2ot0NXi2FAw
QIvrUyoBzVK6awRpfSulck9D2DG00E2roZti06fGgk4ll/xvsMrJJvEKInQdK1WyrXxQNG08EnWU
QMhgyQj83z4cmIvlFUEkJVgkYyS9wiVtuJCqC9gy+uwndp++2m67i6P6DWvaIYBfwVecDBslHnAS
8aKbQ9YhVzFGpqc8YC6yMAzoRCSs0yz7aITYNql4Xb5BQPPvouMm2bxdxWZzk6Ydg+cDT1tCNZg9
F/zAN5hEKjPYyPmcuoSnBOoakwyzbwZoE8es9SEBERGF91T42I/ppF8r0V4iGxW0X6N0bmr3pgTR
sS/hby2Xt85VSowz8dXULPBxXprSmbeB6qp1ML4qKnpozebtaAc+nkC2o9QTf1EFfV4rk/0DuIWe
f5AmsKyQn5D16/Ru4fVW5J5baUWNpBXJV3RemgFPt6yIgi/h2uHF6YMfEVwKPOeg1c+K7v+VYk7Q
TSa7AvvOZrRpuseCeU+hptw7Y+LTQ5sI0L64S+FbefpgdRlTLxLBl0qjxEpOqRzYnjXZH/NQfZBU
5L5T4PinapgF5H3bquGDRUgkJfG/iZ8cVAmAZCC/+HqVQzLVPz3IqS5f48j8W9pdvIndueUluiiH
craPbC78I/n2h0zXkItZhsKisR8Et47rG+ZGiIGMaR1zY1cZOzNErauP8d+CiDgoHQJBK4oNELgx
IN2X3xbhRB6W+uQkzieFGlcwKE/OS7R2ekrv+FJrxTsgrUNF8JGbBg7JjhqRZj5RDQYnJDGtJuCD
Hor4wx0TGnrC3zwkRrZzSpzUsuPM9mlAV7dTyCaPSJzHYYNvYoIN1QeGan1XFh0LjvTcNQJJY1/J
EHyHIZAXz0piTqzXzGR8kyRcV+hnpmJiVZD++lj/jJIJw6B0eCz7URlyapNig3mmTVd2794W49Ti
wFDlRVVN4jnXkCZhp14AuAW31uTUTMQfkQID7hsCFdCVEiA/MPhlEmc2hjxZ69yoCUDkvhtVbPZJ
+A8BsPhzFHyOKx/1l2r3SGnl1mFodMk020E51JbJ3Mtk35OEg/f5wXKv3dzuskKjkAvtySFqVMRY
lgOLE6UELtKinEfPnWHxYZin2AgOqqFRy9zY6Ta2LPYxhP+YdMW1n63HVjZ2mtJVJtoe1Fv/nuRT
NmEHHdraX4ka4Tn7Gn4yq+QmyvfGuC1DJK1KZNmeoW+I6eWHlLyLEk2cRGQ+YacdU7VZqzmLfkZy
K8G9vAQj5ok7+NW7EdJ8KG9uMRp3zZhzuvJEijOWxcrAtW8D0CoNw0FCwj2Nh/fqpCLAwHXRzW5+
0EvFJpINIxFmjeNiEB0IyzU7VqN2g9VT5HcLwbksuRoRRaVunzuRwLODvtdZ8a63RDeSPdwM3KiL
69a34SvNauy2+lfnjjdXNOOmNTCo0dJsHGJlwLdo/RTYILZtZp9LStAg1ADyy0nRD4X/ZRQh2IOi
4fT190tMx9SJ6aIZL2lgKuTv9RhLJOJjBgaev8bJz2DTR9vFezDyCK2n4a9IBPpPm4IAcgjWVATE
FJuTAhWBHnDbLJ7lxXkSztWBJ9rNNar3hXKbJs46p53eZ1c9x7Q79NlMa4bDxEEInFQp5Bsqsd4X
2AqnKOdq2H3Z/nw3otseCvvWVuOLkeYeZVa3wSfmn5oMR+6vHVAFqjE8WzLXwaeCysuky0vSzbRR
nOXzf6FxhUJewyBolQyLBMiHAC/TqlY4Dtx/Tr64rO+bDvYYNnMrHYjL3ZXo09aoaKLLNaRLybMR
8KMUcUVlBho6nyp7Od5VLY/n5ZbLJCOzkBqSKOr6L9tSqeFDvLtLp5fUYHenCPemx/eRqfzkHfcl
WVjb3uLJ6WakHUjkmOKydaO4yD7kkewkwRetHEiVeZf/oaTVelghibKkJ6qbxdkX5tPC9C6fIVIL
uPoY0LmGzK/L+tDZcBONfYNo4mSRM1Kh8GTqHOxy6K8P40iypSTjhSJ+e6N/a2lgBw6DcEiCeBPu
I4vbowTAWK4GUZMoudwXC4YgIFigfPiC4JO7SbEf5cyMaJN2bslcLARWa35SMfC0eIlcrM0rgajR
nONmMzrBBJA4v4QyyM2hlChnHgZ75LUagIarlN5KqEa+fAIEVdGQx11PHuICYrZMBQuoOs7Et3JB
lh27s5ylO508BdtuDqLO711Hent58KopD9+GmSkKBIoH1N4MQuNelyeeg+QTK3d6L+cxnTbAjOga
6RckG0JiX3LSUhk9l3c5Do3XgbnTGQF8FouX+mzPNJ0HiQIv2QhOsWQVMO2ofneajOBPcn1kS90T
S0K2WbxbvpYpWd0lEzKuqxuL/18usESPwj46fPLrxVicyec4T31gu13aRLsFAyIw9n7Bm8dARXAK
JyFZF/Rn1pocwxoGt9zGeA8r2l23ksJEagbn5fCxZPU99ua3huV2rtxnrA8QF2AZKOq1S5KGb8s9
VKnqsLXHGsOKXXhBQVwpwVoIgNMPaYmzxoLL3wnuFyOtIw340s1ri58UkAIXk7vDW8KYIe9Mp08/
AI6UmT14eVJ0ENrqNHq02H+MsSbfjJeF4pgzQglK62kKn7tfcyqs1Whw9hAyiS/nI2elXrlAF+Qz
QC/l6Z9u5x9RNtxH7oTdMlAX/tuwt5WO9njxTwqHQ1UrOTmzJj9PMkwgozNyW447Az9AYbA3yIt1
ipjtW4lOybEFjizaEI69XVyFcp4jMhD7aIb9VToQF9mIqWfblD7EVVlBaiOfwq0paC6mKAZXkJdH
PrBxzFUrbyxon6M5Gg+0TZcIP6Zha2B2HkpjrwfF3yIYQGIPZ5oTJawH7eajrmWnOYtaNHcMKIH1
gRdmL98ynnRvijtt5ToTSW8tMXj3oc10LMlv+dSLy85D7U/lehXoq2FMfyQGOXTMkIuDm/PjJSBL
hyQHrmsnwRpMg8gyRpdAvx0+0dk3DwOhqOvlRwj7Edib+oCqCC104U8Lg5HLa3N0/NuSa0EwL6Wg
0GzkjO4LMgGSUunWial9uBPrUsp9Rduche5mfhwFxFml8XYvgUGsIaWGXzVohIUYGE8LsXM8yFMy
cdXqcUqtio2X5a/jY3FL/LEd0bUCIzGXxTKs4IS6z3MHH234J99R+d1CvWYjk46ORoMSkZh0Zmgb
2LOSpOPknIMgz2aebheYX2ExVTd5nf10aXSRk9OcMKIx227TOMJVnHPtQKu8KCowjI9HNFOHYaXN
r1WHAdcG6LDkIGFqhkp+x3xanhmN9KXHMYKmBP/kCh/Lya/HLbC4x8tl0YNM/8cWz2QzdjarswOW
q5KwVFvApMU4T2umjQRLBdtukNHVHK+AiaB3pMMhq9tfBcJDEGOy1np04Nkf0lHAXd8+dKoLnsIG
ZkjDrdn2G7RkMR4QsmvVsv+2qAWXl/vyTEziiG/XxduFD6Gpc2+kNpQSI9gyZiqhg5Tf/HYKLBBd
do6NMFw7Tu4f4TTXQyUsGmeFt0QWOJG5ZY+6LlEFqjTF08sAGWxilsqYIZf7J9RtDBzAvKsszXSv
noOznL0MGz60DObrOCT+uolqVHz281Q1JTLu5wVMWHAMMoEDlEDa0xKOUacTatukQe2JH6hPeIw6
bsgOrdvHMC0e9JArZ+awIdgw2Da32eDoThKcWZnTYdf4mwwCkBKB9bQyzacQBnyV09U1tlwDec7B
TnSiui2SfSdjXjK7uIiO+i9oyk9n+F1c6n6VIC8hjnvuwGocllSa984hTl3H6TkKZnxdLinmVN9F
fy0bETB8uU57bqLCB4YMeQ7pfsVxHbWQCmRWd/Bo+Uay7wqxqlHPuDsO5QtJkJ5EVrICPEYt9xWb
ke0i+kM8/Lcs0O3cPOnUfVHrZaw1Pp8kSaPdkrHkQ5cIWNuh0zfjQGQ2uOqqGVgwiEv9TcriQPIp
I6A1rwxbSn0lUI+67H2Ksk+NtHSURMQvDLPCsw7JlmYjzhCYdKLKM0qEXENqnSJfmZDUGQ+ZVHxQ
MnWtam2Gr4muhoMGq57RwWVSPFXSWZab3JWAs17P0RLQQ0SkOuhbBUq6UagSWiQXreWweZrB2WJI
WVe0GK/8+ddmsEWbg+slt/OchC7mJGXO3jJiz1dmTQpQbfP1Rop7uUMRdiWWt4iHQgst3RSwnjY+
DyUjTd9GU19UDI3af8Zts+4iXrJdf+gahCytkSAZnOSSE1uSdyILAqQy+aLCEH/CULwFQOGjrphK
XpdwlSipLnQiPMlzs0KDDnDfnUiowkYuV/gYdshWuc2bIP0uutflEbo8z/L4I7JYCvQSLaXxmrrR
zo/AB6x+rFZjXV9suNcta/6HCE1PzcqHsPrtne6zrODVnZjPLNUY2SJUdevRxoCpJ+fGkOIkHjRL
VAjDeLkizQ/89UNudyTJ752IeFSEOnpuAfIEu2o+a30o4wGI+bfRL2+N0j0J+u8yNflaQjkywRMu
k9A0HoJVLUUfge/c3JYJzNeZwBwe5xL9otThb9F0DHN4HJzoDcUh4N64WmDOEqpnjZ9w59IsuV+C
oRal10DnWcA5sAgHJPmXWIhonSD5RfLEZOR3/sqokt8lWMi0OFHcQqcOTn/tYuM3btJnGWAkj02l
iDFpFPWPUzQXRJQ/C12H2m83NeXr7DAHkbpD7TeoRNSBckrNUN+itmxgdkN589VtccOieVgIYNWG
sQOgWRmue08W4J2P3M/DlMGjNkDz3vpPcn0aR8Z7Kg/Rp0q7GXH6JFgxHWZS4tcZ2cVKXG095+J3
AYfJI8dOPPbAUxTTWcSbFSafu9qghM9rB421DNfpA3Qy8HOYirptj/htvVykEKM9teXWOmtU8kNj
67ELUc/Kd5+LG10PBGTWlmdgwrPUKuFe2C+z37K7FeJKoLc30/nGVULcNL5P/F81wkeE2ToBTUh0
o91I91sbW6+qxiMZtelXKCW1oVp7bqNBkTKH6LXz6LDTUuFTvrZk/2+gd9au1V7RmiGEl1Ficksb
ZSQSfj+DPPh3qZTu6efzALHmrYTXi+bWGGiul/WmlUljC43addqPaeT5pjN/UnPEUSjjJORmI9HR
iBMwb8hj0Ed6G+X2mfLHtrTPSimIgTQk7p27qVMuYTEjFdDZzwyzOpLWyWM0tz/lDRFnSNM0fDVy
il4EcEnDpEVA+Ht1R08MH7T8QUM5AbTdndhbdZZ7/uiQEqI2D0t+VzJzXEfOFt28wwaokd0H3epZ
SMObQg+5l31BfyvGaQ3Kal12GDc16ybR8bmwf3JRf8pEK7kzQnw842nZV0QDy0yRIjLPM6AHIDIz
42jAnrpPxJa+4SLEh8mTnMcdz5V7Gu1vS/ZhKl++K86jIhSvSvAQ01oOvtO72c6nh6Eg2FspPxeU
RR15coSUQDVK/VyA82M8jZABRjqhwUjVqUbnJfePjhTzFIWvQ6AggmHV0tP8JVUWVn2RUMrFc7lz
CblnlmIHW7AnMIqjzvSSGtm3LvFT+S475XzJSudol9B1s/WdDRU2GSS6Cr3BMvPINn60aHyQH49u
Wsk2hN7kcQ8ZYHEd8mkIQCY4m8pmPuQzNapHLHwc6NB48o81RrQRl8aqkpOVfJuXiVjC6ct+Pdrc
9EtakfzbE+lwqMUZmZcNsCVeAedxcprkg0Ke4HiOkpbkvW6MEUmUMaFsQvo2QbZ14ZkZ+zBbwwe+
5HeinVE91BYDNzk1vBOzhMQdCd+TdXlHcjoPej6zuUNxXVfO43KS9Kh8iDtSGOXh9+OSSYRL9N0i
sDCbMyo3AjLbeER1lyTv3uWzZjn7TX++6giPPHSixrSVUWwdcpyVFkR/PjkYK1OJTmpJtmGUl29t
8TTp5m1JkJJDr6XPHylt3DjwZPwgve9zELy2V6UJ30uh/5QPxjYxCmqMSj5QOVUsh41wcINO0xZJ
pOPLUVWiF9q1ISxhZfT9Ic6HAzapOyT6L83gjivc9bd8eAwzmGQsEbdK03SIxJhHV/KxzLciN8Q6
81dRYz4XdTX8g8apKmCAaeJs1AL9HxXk/080/l8SjVVNUcj4/Z8TjXe/BeH1n/93oPG//82/A40d
5V+OoaguOV+EleOSRX7170Bjx/yXpbgGQ6FtIcwCgPs/icZk0/53grHyLzR1hkXssWPDQ2v/LwHG
mq1Judd/6FlRcvI/U7FUUGnO/f+Ug+HPzxG7OOm+ycpfMLtsxVAO+PLnmtZxFJCRnZs8I4c6K3qw
w9wXUYXXd8cU9Scb9MoO094jGRHx3AjYl/rAjI6mBAA7cclVaXswQRrIv4vRmxgfpyN5e0DkFRT0
XZeODmyKHkk37N8Z8kCxhEupaR9tIbRD9LzGVdDPtWm4N1bqiIAFB3K+rcn91JOY3NkMmGAw6Zmd
myn09M65ZtrboNJJbGLFa2L8S1ZhktCFeKVLzHhDINCFjChnWwvOSf4lg0CMKHzw9UMKzrcKE+0n
H+G9aI/dNIls8xnWdaJd88L4UOuJ9bXA7cmTdzvFyicVCPcU4RBP0VC24maHaSZmMok7hyY2565n
Po4Sy0aEmHsQ1jjJ2fx3EQ/dTRyGT33Wk3WFOstxi4qp0Pl2SVbUiKKEh/GzTdvwWCJCmR0pNh8x
OfNyy2empOE8J6cin+eDMfTwx43M5ps4oEoj8yIkesT7EpWFAOdBWNOvkYpzjNEtMvVdgk5Bozg+
gpwZYlw7YVoOBx11P//HwP2QWMrBBKCuMhWyb3LucXC9OAh2yT+pSO6da+Bo0sjqtoogSpgFK1QY
XU1DkG2Be2T0h04tMrtRc36yPrrWifjTqGdpxbEgDkXXaJefzW9G/32a56855HBQWLugo0jGDga4
jPJu4sfC0XZvd+2rnxnnEjqMWZFK+IT8HlJR6nU1sktH3cMsJuKMMudxaI13gfTEqIudbpyZOH5K
oIKk7V47PyakZWaosp29RWy0p7sMJ41xNvATe1U5QvjVOzFFv206bXHgGFwKyaOmlz8c/pySkUde
IAKYad4XBdVnOWvtOFIfNWkaybku0J+jups2Deut0zeHvkJvYKXNk+mrIAvTt27+TpyOmzFUXFT7
WMMDlqHE511PkxamXW0vTWnQlmtwy/hDeqFNId7SQa9ucY8g/TUtwpWK6TEO44ycXj+8dEp8MJKp
e0ob2IOk2vNgyR6G6tRqY3tqo/E29kG6FzEVdCRerCfo34Pp+m9AuGLtTCatYc02rUIwyFgYJ0cb
L30PFBIR6GfGTYBWNU49PQAALKIINUqonRTRAU7zYVZ4nndE77keQr4KIpVB1OnCA5nM0wbg/kOG
Fge5l7QV516FKTi0ikuTKB856cqIyNRn7ETqKrItEIj4WGGkP9M1ci4Krt1Rtead2s/vIcOXF/b1
OW85qGXoj0UKx7o1jLsiwV1kI0tbuWO39/1IeP5iQbabB0QByl79EfDWB9l2sFG10ZKzZb8qQt9z
p4QEtVb+0OV47+Qxht8JwpO/sA8yhKZwsjuoaXc3qKrYKF3DWhrKoCmEE/jc9fmmh7w1bvgVCfqa
y7F6GicnubMUlnpw5CPazPLBVlGflaPeEFtH0g2iXiTxfrW17LdEuOrVLLtNasVbsqlMmsqD76ZN
+p1faC9DHVkIq3hjw47Tvwo6aTMjZUg3VAStzeDQTQdKkhXS6lXh3g6w945a+Z52trk14BxOabkZ
a7z58/iN1yC6mSPTk0oRNgNxthrVVoEQxO6DJxoHErzYIGo6jmfBzxMk7VqQlGafwBxQOs0/vl3X
XqVaPV5al9Kq3uZfy5CZOK33g0Jhca+EPCytl9YgNT3jQdMTR4ZnmYI3pB6PzJeHIHFHD/McY/aA
yomz8NQAUuMWDKs7q1b3TZA/66RcbSfX3ulA6KdiaigdxB6lcCEYs/8YyWVAtccHpWo34ay7cHtj
jQsQY50U7q3EnGcvbZ5/IgW6xJSt3KkOB4rj+t9ZLPj+NXhuXocXNYQ4yhu0G3PpWWZNKJ+qPmtN
/JLVQt82eXTquPi9hqyjnasMCI2V8s7hMtCsPj8Mdbl2dVPdm1FPVECfowk1HXerTSjPxoDyJp/K
eVEp5EjgTIJhuZ9IGAonxdgS8Eptj+tkVAGO76HdFVfVDl76qT0OboQAoi6mDThzuDbBBjetJh7N
GdFQHdDx4VaPISXeLIvN8GZozXwl6++xZws5jjQw7tTQxx5lD+EGa/V80Jtofi6Ecu9U2XgaE0Cd
YCRNqXRnqLpZan368S0s1QsHWrPXaj06TuV9XsyypsxQ9wKUCT0b74iGhiiZ/Wbn9HlzR5eS5ue0
TDWJu8uJLklj87PTuugAuup16C/fzaGOiaFSkUROfH5sckhTm/DOD6YrYTaz15p9t2nM4ouzxnqd
QWEm7ZZiUDildZR7ueY+kfFTUMpcvyZz+t3rvnsMI58+u8TdzwDBFg4YjcoX+EEyKxT7h6gnmbxp
vVGGhFq2jK8Da9uR3Pl27neh7pKRbwgi7hoD5/00o273dIIbHvM+xs+buncOlqUNS1e8c9Uqo/Yy
I+muS65ObFyYxt0jj2qNSWS6KnAem07U4qZwQ4Natu8xbfVwokq+q4sEgZoz6byxQcB5bJobN7UV
L5hDsaaEvl4RdGt5Zpm7m8wi4KgjlZcj6zDFpnYZ62FnFWLnc1UdatjzdS/S6IoIcl/19QHLDGMG
x4nm2NZpjAgCtN6zgka7pCjfFTftrsh3uuukVJ8Orj+VhD+SYLBcA4yb3LSkGmtry6hDLK/YLWm3
i9eTU7bbWkq/C5eIm7nM0l2qxh+J6HmQWIU8lyhBHJ3OwgVP5JWeSBWXZXnCn3laKoqy42cIX4P6
pQv/mvZjIpsKhLLpd3S+3QJbcx9jzL4QD95Y29mORGBCEkM18GraAdfDlKLlxGV3J7lSaN9DTrYI
nmG9RCA6v2AnuXZ9DKo/jeKo0QmvSuVtTSnTKSnszzCQiQKh/IyTtMQg+BTV6QmJBsZJzRpJUOLS
tJVS9awy/WUccpHQVsZGSVC+JDVvxhyrHJqzhpch772WQN2NLgRdgC23CtxIXbf4CEvzUBbRUclJ
kNWIdlftfd/k4ZuRjerOyiIyFPqZGYtSo5Xvk/kQmWSXMVf6e4x/3Urzh3LbaSXZ2nnzHTt6sNdL
s9xrnbkdsmkfDfaq6szhkg5XR7Wmk+JTmSMvmTJJzYexJ4FeZF6FnWcjLHTnVj5Xnu9PR/QBnFNd
ZB3Jz+Zg7tNHkm5bL2S6lUlSl9Fm1NdGfzeUkLUdlUG7KSkikg5sBBGwpnUeb+B1HhS7be4zrS7u
WopbZ7UDBJj1m6N3t8RCml1PJXpItSIZLbTHvZrqxJW4sdQgtq5HLQUBary2HV2T+rrpLJtLoPyi
NTI5jYiapSvUxbuOhgoy2ytzTbtzrY8sbCndwLS9tzPqHcJmfAuK8jxl2jumd0olsHiu4540maRF
jaQEDqAGh3TfUbLo+LnhlSVHwaggMXTGuyLL6SBFo9VP7lotMxTac3wXkAPQq70G/t3psHaHkdFF
ZCQcRO5jkvefVgEsG5Ks3E3+RZQ5DJKxr6qXSnW/bFQQNu2gnaYdSCr78geyE1riUqN3+jvv4En3
c8+68VK7JrwFmdXmgUqL3Rjoh8h0LwsaphgH37dwBJNGMRKoQQJ6sHRmJOKiM0R0OsEJOorKqUFG
NezaSHJCzU7M9bYVLalz84s5wpwWsbZRdFAdimo26jzvDd181BsflM22v8xu3jhBS4pN+cRfhGru
w22plQ9OZt04aangi35pIyDpdGpeffSRdRe2OEb9EwTRTmvBN5HkEZzYqZdyU5rVi/xLWpk843vb
j1NxpCTzsTL8s5OZlJQadLao9anRCB+NVNdcRRUnre6e0sl6QMNF1pP915muF5Bou07KbUlbNJkN
+M0xBZUpnMZsEIxUPrVF8DrUD4Fb7rhib21A2p+yFarjUUF6Io7l1zLuG10nLYhvWGG1U3v2Dnc+
jfy52cN2xUb6UhkJ0jznyEKNvLu5DDZnvKBssDCe6gkBI9U4WxR1tAagwkOAW2Yrm1JY4fheNhAP
TN2ZvEEulouKx4ZfoJzPRjddFC4LMSmHUxntqTsgcbc4BPpIOodS0Pdp4A1r8eZr0SWDq/0Gwo1I
2SYIz33pgZzbXAWRat6GuqHiC7lchWejfxaII5JH21e1a0me42SO36hCDjOpt7b96ochxtfslnfR
Y540H40xXgXTdZTNZ/wpO2PEOdAUXzr9x4RrXCwCu4YOY7NFDZpmTxTpOjdrynWwSu3NDpKLJTtn
1O6Q9U94G7yOEYeBHi8yVM+gT+tStT0Y4JvZp/vwrqw5XAlx24pMnySeCWgne91r/GyChNdYBt5H
pcPdELdbRLVCy+4bnyul1BgPFfRlrU0UWDO6d9nRZKa0C5BuNr2TEWD+tcDyB7ESjz3FlCLT7qtO
O1oIEgMeEV2RXMJp9kp0FEoVPDYZ2eZlOz5lznRz8NPaKNitpKOaFhtZZ16HvD3ib7lTqumu1uxs
nRZi3zrVtbJJxGYNs6JoQ+/IGWjgtTdt0DVCRAYTjNLQj1kTvSNjekAxZ09qtkHiTkW58WiJ7o2M
lhMPoXXfN7+Kjl1G5BfXQmU/j1d+0jNk2R5jCdwjlkRbv4rJuZpG9ZuMtxrDeiVVdMT5BDO5w82u
Hhj0MIUZjvNT0imj6+o9PtdngTwHB8fGzdwjFvz1hJOa2W0bZ1LIyJmK7uK+Hp19oBMOlicOiRPT
ex/GyyMzTw20v807fXSPlhN+ogC1/Gwfm913EUSeYulPGZj2NBRfim6S7Emncd/cHG0XJukdSWZb
xYY5ali3suzgGNFDQfgKC+Mzr/VPNf0HTA4f5N25zvhh45QipvAwwx4WrXWrU+unDXFWzprz3GfG
s6I2PzBeX0E7HXMCgAtfwajjnmMEYNbwHWjZTompBpQXS2DG70VcfmJPvA6hcc3oiV5l4Zvp3/Aa
EIOv1Lu6Nw5jFVyMojyV/SDW44Cifza57aeseSh0iCB1+tMGbjm7Ul6RPEekdskJuNiUtvrWts5z
lkjrl3sdGSby0nwbdKTAZLkEZX/tEt0r0/dOxJ85n4nvUjVahP/F3pksyY1kWfZXWmqPFFXMWNTG
5tndzSeSGwhJJxXzPCjw9XXgEVKZEdKd1b3vjdHMSPpgABRP37v33G0SiMtkY5QLg2LfG9jsBHt0
p39mwVArZciNUektOKCT4epHN23WeR7tW6s+iG4i28jaWYlcmUH4nCTMWWy5V+Z0ZUxwjVy9dfpH
HdChn/kRZ6A6bIlMY1kWD95Qb6MUT6Y2WtKuv3k3Go0PMIHMNc2xgbvPGK2mGLsa9vkKUxAU/+gD
Q+auHuyHOA1ttu025kXtEM7CgpkNB+kXLv7/9F6zuuZ5CyCLQdtk6I88S96qqEn2yg/kKl0SddC8
TUXD6pYaLw23zVWYV9eJqNlaWLtSekT3clZPCyktFrsGv04p3VsXwHGqn1IHlU9bFV9b2E9YFti0
zY8zOm0zBQ8xifsY0HSy6l3sNu+BLp9qq6lpfBXsTAlhsrIGbcMUkw82jgdlHOjIzeyIWTjoToiE
FqGuwOAZXfuNsNInmTIuhIIZZw95lx9dQ+wl6WfFYDzkDgp62W5lytZI1xsH1eJYvhZudQayAm07
2UwEriZt8SWY5pckl892peF/TNdqNnJUsGazsuokXuUJW6LS2U66h9BPoYepaV+yDbTdQ8di4ibh
xnRLqJLZRinGj96lzrsvkbXX8DSVtu+ONT42XvElyh8Q/qP45Y7L7k8E+jSN6aHBT9JbXwjUpUy2
zy3niCXcXe2EpyQCrjQkLzjPGnuvWCMGjVmWJugcL5d92SKBSLfAdb75rrpSAFNpjSkAuwXj+uQ0
YbddvhYBG5eILgVjQb3uYuPJdJH1lR8NVguE1suJ76HQpXDiqACXHR37l2BHq8L+d2t6J0y7oKRL
0h6n91SOTwO/Xc+NQhZn4PZbfPa/VMo0h1QWILnze1MXV23N22xGWGgNj67r8bkZ1YIFQkccYdnW
+rIcr7ovvw7u8BaY3be8zW4YEvbQxPfYRu24upsVrm74xyb34+ZaTB9Q5n7HWLg6kX0PQXzDJWDO
Hlj9PUzZCtszEeqwkMelRlzLBJtAwb+e2EWRCU5Fb4WkFHnPxRg+SbM7+QlIcwByMxVW+dw1zzNi
625Ct2TAofEQuZu6PRBrlR1kvGvpZKNQYDrqADfdFRXtyYaR/KJ3xOKyo6ECwdPpSZWGahsUaP3Y
oD8n9rfWwbGcOxRM2ZLhNT1l89ELgEe1yDvSYf7SDFYJUa/aC6XQ5BZofdyvnQmyUaNWmqz8I22n
k+5/qbpYFvC3bHDtjZUZCFwnkKFWwLUh6ZvWpHahtqvPTUhfofcLuWrY1W88hfHcNW896jLZDeUj
1NRrybl8yhw26KmuiXcb/JPtjGghYnGl60xVh95xxPfsQd7cloh+yoT6yPL931lX0APrzAP50sO2
N8i5njmNXEll5BTtzrai4LGzCaQOApY62DdQ79jC79JKhSsSswDE4ipmVZuO7ABWoA064muCDLmb
bNtnXZrNdsR0sHVaxXg3RCYdqRd2BD/mCPl53eKD7gda5rhdEadE5sryo/hqLhkisrZfEjcgM6OG
L25bj+6Ijp38rVVgGW8EHTgcRvUyG/oRNstb6KA1dhBNkXXTG5uoqwEBVKmGt1nivDQldTPTUkJ5
VtILoq0rGx/pe/sG8SrYoPJ+N5n97qDmHxvuWxguvziGRfnDVi+mlsMso4wtU1jHQAjYVEm3Mfsl
TS1vdrkS6FFb9lO+SVZTXn2iW4J9TRAWrcwJSpLubjD/CD8OohoL02C9ltlPhgzfm/Fmw+npbe+1
qbAfFsTXFx6HEPGCMA2DgTgT2nRP8IF7CTzgl+4yw1EBm/ECsyBNgxRBgBqPiNm/RxXAwinvj1A9
TOq3yj6mmcRsnNdHKyMmRjEw78JyuiRT73E0SGYNWkAKYRJ+c0bKUxVXyCTbxtlH6MR6zamEysFc
lSiVqKGIs3e0wszh5mfMfM9kpvxKBsI1s6DdBS4/XuPiAM7cx6jRv3O0YivnPS9LdgAlPifr1SBv
roxIX4gd47ldzuSmYSzS+TH3REnUHfHN4G580rsUPoqyEDNZcrso5WRroGctMhzkJtGGnWqk8+2Y
NY9IEl+0LN+iidSbx2bG21IVD0TrbcHxLtAgzERtOH6dpP8x23sXp4+bRTXuHUILZ/tIXNevXtDh
RcyPzJBP0FHlKtXFWzU6CLyd6dib9rnq6h/c4q5inPRaQilZ2c3YovNsriVqodH6KfeBaT/OfvUj
N9tN7xs1CkcWJl8l+zRs7+yvc3ZQ2VvvLa3DSs4QQYONktZHRig2nw8sWgbTWxCnMQQXHxxN7m1E
ZOxttK8dhyDnAs4D86gZOtiGsR+194KG7GuIQTeKQQVUKSQH5+gq+RrGQEtNQx65ZZMIXse30e/l
ioHhwYTIG476g20Vo6s+++5izk5LYKFjBmdJpMVXGUBfISBjFPI+JvGHGHPU6/WzSgixayZ4fSm1
VqF/Cu0cUn98s2I2JZ6H1bp9FSN3n6D5CXbbGuzoGHLnbTu3XdtcybSkjVVHw27H2RghsOWXXUmf
3QXiv5PDXTFBWIDLzvgBu+bUJtXdaYo1TZAV2t0bQ653l27hanb1ryhqnmK6fqN/Z4ayqQUWd2T9
C7H0WensxczBiYbovxJ4Kz3Qqi6sLmMnYHUZCP88VEz0q4utqbp1Zbi4lzSjEBdL/lx8EBB3SLU6
sUvaeHCsm2DE8+Wa13rIvivqe/AWztOYjns9gFAW6LuEPGp3/AXO7qsTdl+EcB46A65llGfPRKqn
bgKI4Rc8RFZY6ka7o53uEZiey6sRuESXLrjOGW/P1N8a9Jf8ItMha/R3aYOEbYmtBWbZbyqRIN8f
/Oc2jkiJqr5bmq1WIGbqmIyTbkap0IxXNQ4TstpFDiP1HjjHLyNuThMzxWY2b5hpnuLO+xoMwStO
1P3sZEi5yrhaiZFipEGSYuSPvmGjam26NwUWQSbDvn5VuX5IPMB1QRMd3JnkkF6Xv7KiPkpdPA7F
tI1lx1QWALLXITqhq2gxpYhBPLhttAnRXJ4+H4ImJSbiv18ay8u/vfe3l3/7b5//448vELf7dMLl
0uY+paj7HCel3ImZj7CpB4I1ZU4uB6THE2gOmxHzfC+SEPpX5hdLHkVx+nz2z4f/i/dgJytkR7RF
vBGcfjeo8jRFs7tBFpBB6i+q02fyyefD58vA87qjN782oh+6c6LM8pSJki+A+0JtnChHlwODf17H
vsW+ZPlxbZ378/bzKQEIBJZ8Pp07+RDavt6FfsyiHOQacvXyYMTwCf541iKidUP3YGUYU0VVH30H
+DrLCD/mH08/Qz0+X1dTtzTswpVXNemaEq6BsFM2p16Ofz58vvf58vMvPCg6HPf//ut2eeZl6YL7
sUcQIn4JIWd5syrebD10TDTj6vSZ7tLZJjc2MaIwIB30xDi1Pn0+++fD53s54RIYlH741fAYGuMH
RmCoPk25gU6UXnxFO86z4h8z45ub5aUTBUDUbeMRGxbpvcG0hCTMaLhY4vyWXpU5/koxx7JL5cFn
35O1ZX2uSJnfBIEBuZdl0nKKEEN70yAzluQf+sUDZITp1NjTQTaCxXUabimwua3neHqN+uurdqqN
VNwE2S0jcnfeCd/MTgObgGR2ypuXTwlYk2EijzcgG9g9Gln6W3j1ydK+fQr6cbr5er77yZieTDvs
zlGpTmKqfzRJVB8GklDYW6+SdixubV31t86uA1ZUl/QBVnya8wQUDUevHkJcTZJvQ0QDlxsHs8zz
ZKeYXFKTetyqfKO9lVO+cfOWUOvMFEdjFE/WKNvb4DRXeAvo4Uv3WJlzeaQOXxG2kGVXAZBUEYF9
G0yLjLxOcfVb4HgM92G2qt9ensZb/kt/yxdPTmFfmzh2icksH+NO+0dPWuElXXjclbUJQajLgDaK
T3Zua3b5tSDcBHaTde3BeXr8mfg6pFsw8ammAe3fCHjKGLTfR93g7rLK4sFo54LU1d9l7+CdaGYw
EXQXk0Gk287lqBCqQokruhmvQV7cIs/Lb8J4Ybqkr86smk1UZYxUaLdBatA7dPuL9NH0rhkd6Ss9
0qOKi7upFvsX6TiXBRcvflu0COBVolyr4YwWJoJLOnkdaHMs4TQd5w3+fUpGk36/rNhuRsSCSM1A
uAimS7z8JMyesHmblDdSkEwYen6/167iqECXXwcVgEGS0rIbNKQv3O/goRMJQAGyFctBZKKE0oSB
Ss5Mjn8VgQTBFuNa28/3/vjrz79xCAvf6H7hZ5zn+IA7BJ3/mL9bgf/RuzORETW1a1I+242mhdbc
wsg9JUb4qomrMvR3t7Z+iT55mXJ1TfMJRUV9HrV8iZfU486Wb6WF7c0IiI82R9o3M13Zer6DmOnP
eWZtbENcnI5KUZJAUzKAOZASQ8zPqbLiS1tQ5yX1ro9IXY4t0OIA9VaxGJx16Q3vdmkeBkhpm0yY
FYDXdhtEkbUm9oMughHca4Vhv4wjG4PMwARFDi8B9yri9p5G4F00G6ZHpI4gu0xsByA7dEkJ1jlv
Yzhe/SmFBo8w0WXjKdz2UeZIZ2Rzyg6MtilLdLANHQydEFhtEhGqh9y7doxRB2szBLjAmjR+ruJw
k/W0rQav7uBRw3yn+f1zrCnCvFx866tqDy482I6lNWwMecYBx8Gerd8Oezuivux85yh9D2NW/kmX
dPoUQHxqB+k+hoPy1oET7wyz1Ocxnf21zocvvWvd7fk+R5w2UaMee7hClyRAs5EtDB1kztVQnonb
0FSQN5F3moXQprtSl+t6MN7DismrGRXMdlOStpz5exhyOaVDc/elvR2Tu+PcWPERu2OrSbzidWqI
i5ysS13LfNs77pMvoyN455+2fBwHRJgxOIpN6XffChQfKVSV3QQNiFrgVwHx8dh06ZJDDl2y6hmp
CdM8y3JnQQU8AC8ABsI+b4dL6AGqlY2Bgo8hm/YaCKdIqChb89gzCNOFhL8A4BciNtQ2TVijxSbH
iuEfW7iLnUrM6yger6U6e1RxG1wCZI3nJDjToIBLnte/PGX/ICTLIT2Q3mVv0ZNMguepjfUhcpAy
gx2TZ7jSQyTN996h4eK0p9zz1DHutbWZUuNdGjfMCMxxUaDYTf2R1QTblMOprKLfElshIHzCrZrs
kTy3asAc2E8KrZgRyxXSeiDkbKCNKF1nDXdg5MinpZRsLXGGCZbSpsDG6zY90mdNJyKe2u+JTwq9
qvCBhA7bsoAJufrwW7cgc75Aqsbmh8SYJfGIdsLKnPyDR/Dkgd1ucW/a6hXF1I/BTn4l/YdlO0B9
QfJu3FnhSWSPkvNhLax8E7P9TrPjZx6gX/0KkE6Gw43eWdftvgun6Hc17eXOteftVJPe0nX6QUa6
35LjmGzqT05ZajkX53tkWPPOYUfJ4X6olHS+ho78VUfzA0xz81i4RAEn5D4gBO5XTRSI7TwKru2O
XqFrUjbT9AC0p5ho9sYq70J7E1kEMZSRjQkzxCmez5xdrqqfMraeW8NsuP1CC8YVM22xkv80h2IP
EH1+MebkyIoUnZQsbk4JdUkJ+Rw51MxmXkD7KMnq8vr6EHULFiArfmkjHQG9TGyHWdlo6brXxEGi
U4YX4ds3W1Uo34KMzljb2MzO0H45ESkUZvOtn0Swd6vmibZscABH+hAzlGqc6J6lYbyCGmFuA6Hu
zKwPdIZ8EExQHtuuEkcceLC1pj4/BBWFi+9Acy+zEi4r6WlYnn679fyWj8XA13ZPjmteeoAXb1n/
ENnth9LDS432gEKt2QwjpO0mFPs+CR/pspCZqGq6z90EFyC39wO1MZYQ+QPy/wjAetkt1O6vkg4w
3A1vhCTd7bQIPkSHJnPojZH6R/wMa4NfwQM1VdjQYDo0jnlGeyJkSx27tdjVxTHlN1s3XdBsJ1+G
Z0P9KloPeZ2fWhsGY+Y55r67SzXzppTYoiugfv86ZcZGjkCXxBza25I0qoNwPGzPnWUcBGB1fAY1
5kDykE4eXpF1xUH02quJMOmUqIG42CHbOz06HTE2QMbr9EeGb+JkA9VZYQ5qNwScZVji3KTZeB0/
PbzsBOmByk9j+Y4rID7/8c7y9twsuwDY1ha/YSF6fGuIw87YG7hVqYrAqL6p3/94ieZk39hyPEzh
aO/YZDNcXIq/STGxWFClyzOXJvKBuL7ttEDL4ixAwvn5dG5oOOcZbgo8Rm/FTFje5/ufDx60v11S
9F941R3EGKHRENm5hdt3jpZnsc/Wpcut40Q/lUsQ7nc1F+eqbctNbDT4/MKZrX0HE5JFxYX528Py
9ggFW3l6/kZkETDIEiIki/s5KrCFc4AuFb/9maju4lwb4biLHOP986008slQyLNiDefSTo9jm8fH
2nC2bmvir1LtDjUz8RDLAyGBYq0rZ3Hv9Qc8VsbGa1xWryIRZNSRAYHFOtlkGjCdGkgVmIhu4Iij
BzSQYRX8gySBJ9mBNzpnQ1+e0ZaQCcYSyHmd/5CqMbh14VmM/VvfaIaLObJ8eP/2JhVpe0buKDZ9
g1Qgjzl9HIESL1Y6PmOhjfkZk59sWzkfUJGeiRzDXqsZXCQNjBupaZi4HuMpe6rO9Baqcyd6FB2V
uZeWVVJKBCkIJiKjNnQXAjqPEJlMPfr7slOXLqE66nMFzg336Vq2alldFIOQzzc9qMOcUjTB44Dk
C+E1W7+ouWNMEamKNr2dz28IB8urnRPglfI8LB+C0gwM+ja+1iroj00sNp8/Ozghff581sXcW/uE
IqqdmociJEilGbjSZPMT5sN8DJj5ZmbcAM7xjl0pgIXX4zmyF/p0RT1jzP1Dl/MDxEJ/MRnBY+Bo
gG60wAPEQOBGP3yrcSmS6kcKaaMo5ybT/c4HvZvHPrsy1q42vr8r0Qkpw0Ep5dNNcrXayFAtkJ5R
I5WAjNiQ42A/2fdwpNabgnqPt/+bNbRvCcaSrQGdKq+QXA4zmZfmkp7tJX9ybv+/HeJ/skNYrgNe
9v9shzh8H7/H8V/cEH/8lz/dENKx/+HjPHBMCzko1oM/rRDSFf8wbdeWtvRt4DUWYOGibLroP//D
NP9hWhKBmCM8m4GED3L5T2uE9P8RwJT0hWnh8uVv5P+LN0JaODv+xRoBScryQZxy53MJEbRt/2/W
COEGNG0dZT6LKjEO2ZT1Byx48LYKeU1j6rasmItVNRZn2fX2qz8LiuCgmU5Y2YP9IOe3tmUQnIXF
yLAKCKeYbX3qYLGg0zbOAsk0FYds9kPQsrvuqIRJdTniNwa+B3jrPvpGcbHS9gUpxU50TH9tNNcT
m+/Tp9kYIui6Cwy6BSaDvF4yEQ0Hyh41todJavcbzu6IFcjz1lmAvh3ypnWIO4ZUUzF64DxCQn3R
vT6S7IdyyC27TRlhNKRIeqpZR9ezQELRj3Tuujbxr11PdF/rvmLQ3ZhB+1zDBLHdkOB0o3POiim6
7tVhTqz58Mm0LbwVuufyLO0kozZ3mjWpMwpDCDCQ0MNgFdnL3GUYf7asZ8i0bWrnqqeXOPb70XB/
dCSdsHo3t1F5T6bdVNgpljV1Kpk6pfkTiSYZshPPgY4f2CuKMec+VsnGrr3uvfXD33Q0BsIsgnyn
yZ/FQItbJEa1iLFhk44pOteArFVECcVBkziRDGOPQENdcx1ixfJosWeufcIb97ssx/Rh7I0vRiwe
29Kc77mjJywlrXouYtRYHqPTqLar69DA1zCXbJCkEL8RLoznOBI/ky5wb41HGG2oE/BAAuIkzF2q
LE+tq47Eiqr0aopnZoT/cs09/mHm+V9Fnz+Sbdy1//kf7sKk/6fH5/NEdl3f4+IQeF6lv2C6/4VZ
nzNhZ/vdus8FWWqpCPuDY/XONtLZxH50wA8gq27L96WRnHyjMN84FcG1PtCOkxOZ7QOINWLKmO6j
0Sj3YzrIJw+LDH7zwXpk1uEG6kWW1WIj9RW+xOEpTsWwn6Nk2maomhj7Ynfv5S2TaXVcDOKB0eUn
zaxDjbW3R6BcMpTzYkSWgL6HYJRcZeA/WpoXebuPECNs3ayP127HaKtKv3vD3L4T4bAPZu9tyHrn
jnR5O8zjN4pwvKotp2qAXb1HafCQyOne2n63tnoE1cjcTIQpqOoLHK0rKp7g+d9/4Kb4K2SbTxxQ
xLII+T6GMdux/wbZrnzXV2xfimevTnt2Htg4OyZI7Gytq6XydRA6mF4i9ZBddFohIpqMR10N3zpB
aGMaV3pTT8RCVX3z0+kLehjZUBwsIiIuU9yjYDOvsYyTXbIEvGbLg6oZAJA1QqwxUSunRI/Ougl7
QJSJ9SiT8thHLao7/UMBrD1l1fDepobPpjh+rCNksSKmpzODSm3A7o9UNq9mBfaXT2nh21l7v1fe
KWvGtaVq/ej44RuaeHPPIB+tVUXcaVpgZvTimSQAr/rK5utCKkQBdn2mBvEvbTXTy2KJh8YBIWXw
q6+xaP1l8LpQd/ODmK2Pwu0vY2OSdIsrf0Kxvs8HfJJ1kZRvkxovdmhtnFx42842OuRRJXAmXe2i
pPLWVoLxwFZlcJ6mJc0N4EIclRaMwcg+JWwBuQ/dMrGYbiYn2FgdQ0iqxRz+qRxK3CcV+fFtEnzx
FmHUHF/SiMZiZb/mbRk/O/ZwpGuEv61NFPTpdB+V0b3zcXPOCEjXxpgsFhglmJ/1eyxVDKQK7CoE
XmySDFJb1DLHp2MLdlm+otJ9YDpZ70Sb6s2ka3MFsGjcETCTHuK4RUsVESE9zAh+54bE0Bh2VFXV
uJpT+wbL1gM1djYiEpk7oOrreaimc81my6ro+VOZb7An9Ec48usw8AkyzSjPas/wT4WFnkBJAt1m
ElKffb8/VEM/naZJ4fpx8j0X+gfcS+ahJqzjHnr/mnb4T2DL7SHPkPlQKWZdJ4D+WoSWQrUw5/RC
R38TkQ557llMTDYN13Gcit0k5S7EBMUwfk4f9ARcJLcfw55E1CJ09jpGWdBPwD7cwKtQVvLg4SSv
amIsJn4z+sJpdShylHiB06GfD6fNPPrfLDNGldY3pIBU7oGLgMK9gEo8kR9roP1dFaOpD4mwIHIm
Kj1ZLSlaiwvWnu0WuonH7SlVlwiYF5aC6pHZ4U/Ma+Ph3y8DjL3/svA6goDlAFkiQj0rsEwzsP66
8JpqCEPFQPKOPcZZEcNFNlABvDvwwPwPznycA7t5SmufsRnU0cbrA9Cy68jwYjI06TsKBg2o+mdi
CAsur7wYwKyTDg1PTx8HpT9mJZznOD8hf6j6Xl9akPYZHn2/MNw9seXOlsFcdzK6fp1HVner/eqL
Xti99az744iWGgnoFK/HbjIvgcrirevtowfRMWs1FfFhXI4XLHbJqmzbbpubEqGCVfxyQ/gcker9
VWRK5pZVOJxB54KFN4tprcDJRygUywZqhR2FfH0dJ1tHgC8J17j+fmhC5g65ICO0ae0NcLHsQPuY
4DtvGYCy9mPFiNeO5UwXGrw9Pk3DJMrJph6qlnQYQfcj6aFVlW5m7zvDyzc0ufNdhyuUpqnhnOtJ
vA159G2o4h8uZrO9ST83EK46L1F41aAkfccJyY03riN01Dtimmm62A5pfuBXTw22/qRK2J5xAS+B
cCYMHnII47Ab0TR39nUssCP4Uy62eTBRl7ERJuCBw9vpBIGwzhIWgHS/ZN5EZjyihKnSa6dd3AMl
295SjcucKf0oPenu6+keG0G0g+pjrIVltHczEf0lqxFoFwg6y/wiiSouazJR+9mjR7s8HPTQ/w+h
He5yUv6zWlhOWovimWAI1zUdTMbeX09aAsbB4M9NeMdnh6ZkUGDAXWAmc2cS5GGbb1WTHwxj1vfB
+Um+zXS1nZ2koby24rn+LghNMwoCMAyRUQWjj9rEZmmisjD1JR9pZxvzHQZ6gk3JNfaw/59A/k9f
/QLhoR+I6M4kEqdnAEnBBgYS0/jeItterPINYTp+Q9JwketrXbKWWd5Chot1djEVJKLcHUPkLPMP
Nx7luXNIKtQt8qXWupJdUDASuegQpYBboFAxkB/dnTBrKKIXliyO+wBk3oyY6TBaMzJIW7kXZ9x2
XDmPCQNQ5KqZt/ecdlPHvbH798uFvewn/vbB28veRrqmsDzT+dtqUcxp28hIAdJ1Z+LrE6lvdcXq
+QURT/hYoGnfC5tM4NLHHUL8Y2BE57KN+0vlSELJbCO55+WtoMOyrRcL64TveNOngLhC4WDhU8a6
sYfghrkWhzcuv9KXzq1ohIE1LTsD+0yPYang0LFkrM2y9QD8Z+wJnIGuyWSlLxLFQZb6X5siKk/z
ANeqwPt1cVFvYrVsnzsVkm0iMrWjSj4atMtO//4zkoH433xInu1BLzA9BC9//5DGvImb2R6dOzUi
d8wkNR9i+dTOoj810SD2fM8vrpmkCBh0fxL9rNmu4BSqB+IDAYojQAqcYp+2fUftq0f8qahgXLtW
NGarmi5QIDddIukQgfcXQdGvrDBvWLcL90gPezjh1L0SSvyOYt0+lO0lyoeLwLSxa6sIOYzJEMFX
OIXcPNgHrfeDSZ1zYFWcXzzkPw38vmNFb3722/gyDHDKKp/cWIE5q6Ji3Jh+rrHsJdMts1nkQMUL
Ji8tchaabWVQ2qe6K/xLLjDrIDzqjxN+OviXt0TF0RdDOsQYxu+D0TeXuLd3U59GV4+M0U0/RfaL
kFPFEH12z3lbWSsKCRaSEy4MkG1xzv7KxFITDSMSVI0GiFAxkpmMdYALccWQ/guISyp59jpbPZJn
1/i4pEnAxO6fu3jiC1ee8QNKoB0qcI2DQdH0KO2RmJagwaPUZfl1bMjChCMA28W9IJvp7/GMo6ML
8Tp1tXsDduxtAMlFFwZVX3qrZdloCVov0x8mWrfvPjDUmPQUkFKhf8ipCUdKcUZb1sfQkueXE54x
hdmmyGn7yZ4+1+cdyAYq6bNAXUpR3+LKeMhG6T80tUE3GfDZFlPXXGTtDYHjsRaodUqsfKVXyhNO
qtKhVW0mnnEiXPYoika9WWlOnh82nye8LadmcVYACH9n/C9fRx2gjWvaTaGBOwkbYx1Er3Y7YJjc
dQa90MT3HrvqNTfz5AEp3600u2hnOgFTh5aVB5h8bILAg627ymvmnqMdk4KVjb882SPaKl21q2h9
0TPL0xesmlFMbjvTlHJXtbhnPl/SQ917efKT4C5YZZoqjkuKba+J2dUPcAalfOwM6i9USxm8tO7Z
sqZ8F034KbyFazppJa58uP7q31/FLGZ/v4oDiyS1QPqO89mw+duOFNVpjr9lQPHoUhzoPEgwFfXe
qaWjcuOmdJ9dln6EWfaDlxrPZsR8zYRst81G0pynEKK9TFwqimVGZTnN2SLGZxuHj0ZePMFDLV4W
MaPZzU9LstQhxndKsyEyXwO0GuhfXABmA+bM0qxeSBJ39qLlvv25zlpNl6/irB2PUThxJBRhQn4a
Quke7iKzgNOTuVBymG9DGuKmkQnsTxooa+6ZPi7Oslqbg6+xwjpiQ3emR1Mjs107tqCGDDc8hLKK
yH4DGxcYCxt39HYNxpCzMfv+LaxL1Kw53rzKrQu+sSoenN46gyVgDhEQW+UUqv/qVfMRN/n84sp6
2GZKRNtaQ2guqqeh6BwaMmX0as11fUhjvm9m6OQlD5/JUOdfi9m46tCHzmWDn4ZhiUY4ZHUTnnoa
ZC6u4aL1yoV1SUL07KPf0PlwrPfWlWSLTWZ6cZGDHIfIhio8iWQb9N7PfJkNql646zaKGQBajJuq
8lAE1niWSzmjEhT8GY5uRpgaqi0l072TM1Siwdq3AbLg2OHOFRf9kQgWb63lTDUfG/Uuy4Z9QbEH
TDAPb2YN+N0QwKUjnCJ7P2oQDXQG8hWd0tcYjbd4AE1RkM+3bybJGgevYttTdJSlSQKU+SJEVCMw
HdB7km+yDklW3PZutCHRAMQObi9EiwQ0hchlEfq7tOSjumaCVvXpgeQmRuQqeY8IoAKaCWg+61tG
I4o4izIL2MO24WVI3OmJz4EY6vQndHv5XLpdundKC9IXPfAH1BSouTsoJWOd/5T2A3fc8LtRttMm
7LgilRyzI3ZMa7GInEM7T28xmR8lkthXNLc/aNjIa7286oghCACFon+wkGq7+KaLLt0qaC87N37L
W8N8aEVrPYZgJNfor6B4MsQGkZ/7HMIgvftLCHtasv22099hM/5wa999St6QC6pTBNJtpw9MIcqn
2PiIO9B8HdOcc5TRu1ceFrJpcPyNFKX/Cjg0x6zc1VuDnN89CmiYxIH7ZiCZQzXNvTJVlouuEyN4
xP1Xtzm0pYVKAPSrWne6SI6Q/l8rVeKrFIU4VeJlsBpKntKKv/qkkNTNlSFOiZbc8Xdd2X1IK/HP
U86k2euQmYFD3CkZxXiyu/hpVCjDjMHdKZxZLK/V9JaGnHYUR1HUzV9qjYwL2kLxX+yd147jaHdF
n4gD5mAYvpBIBSqUpMp1Q1RkzplP70X2eHr+AWzD98YABKWeqqIkijzfOXuvbaeahLGKqzgxE1nM
RPK1GFJjreqGsZMj7dipRX4xZrGH0A3JpVCr+7ZheJ1YpbAhqT05TS1YCcujPdmFAzUZ2E3CWKLn
LJS12UcHV8IEIUbEGrmE/gxdlKWZIWyUhCp1xiXSCnoOQPdEVPiBX1j2EIYxPkHgnJaR6Fu1I0uk
CaVN6Dfmw46hloL5z9oLyIyOpho8Rl4jOIW/S6Km2pVjjxuk1tKDjrvcblk/EbeiegR8mvVGqhjr
4kDqblKxSUUtd8QG8WSSBSH5aZV3GTQapypgrX3qdzDZVcVz1TiteKPw/BoSYl7YcehyBigtTdnf
+zlaLtkch63SjW4Kwmq1lM2j9t4k0LVZvGOeINd9HK1omwmjfMZ1hx5gW7TRZxL1yUZMTPEolyKY
KzIge4MwlTyv174+ekehL6czAHaC5YqSMBsV5FUlSuZukpRXWHQ7PAGvhjTJxEOPw96SKBJi4Hvr
ODT6sxSVbxPNYkdU0lmv19+YIVi8adaFLwvWdbHtz0mBgKDMlJ+k9NF2YTx4Vsfszp+tA2pRck1T
44pJu06Y/RNK7uwFyMsE7kUTgUq39U6ndv91p/z/ydL/Nlmihcq687+fLO3z/l8pW79+4M+5kiX+
IWmGsQC2/jZWsvQ/dPz9rK8MyTLkZXj151hJVf7QGESZBkQuQnQZ9/w1VlIhbunGXKbojIGM+af+
498/h3/zvzHBLMmw9T8e/70Zj+HjX+dKmmgx6FcVnZmXJcqGovxjnTemDUkNRmi6pRI/M/ZZNRVo
0pqcrHZWwYhe9GTKY3hEUHmE2lGTLsXVwxjldxDTVNKzoccryFGPpu5YmG8B3/W9Ykd4hR7DCXhi
kfyMY4sdebS+BuOtAexwUAmYbsdO2BlxKD8oIgtj4FuHQmSZ0I3iue0fvUqM92kWV/PI5wEUmnId
jeJIjgIkkD5zQz+kAZ8JACky+BuY3vHEmWAXGgP7V7qlX2Qe/QoMedUNe62I/Y3SCiCkPbXZ+JWC
zthIZydxuM9iAwleoj/DlBLvchlpcqIkThGBM9YMFhK6h2+kUJVrmenfhp5YlBXdd8i8x0HkcAyt
ZtirZv1IkJBPQlG9rNICliKKcFBR07Z980ogO6DOdtav4DrW6Ax4mTQ8xgJ0QUUl16FNPxRLn9fQ
O/xZ43XgzrSX2mZv4meh2xZPhCzJ0dbDOI4nSiSRDTEWGou9WRYJVdUcaVLc9RPAADUCtTuEdocS
TgEVeqiwbtKHpW204EWqWIETvUffag90WJCi7WjyAqEKA8eKCwLFg5E+Ffd+iMqiY8B0RlyYndWu
lVBxkolYZW9qVUNGCeEwe+q2ToJ0K3naV5ml7bpO9Nr1ClRIvYzGCjgs5Iw+1vd5fGlqGrdo/HpH
mm5tKpVuTX6PPoJl08xom4TGQQkcWe7EtUUfEn5tx+xBVX8UJTsoXt8cQGweo0Gwjh7MIf0pbjJ/
O1nDKRmQXk5J8EE3u7MrWXTVLp7z6DTWUXm6yTRkcGH+TYA5sxhfZLY4pMJWjNrXDGiTHU4jfW64
txLl8l6WpUMPM2VfG36C8RBfxhDQgJg0YAMhFR8eoa8sR/hiqHIPdtf7kmj07BiRQh7yQeTE4Qgn
Rwpnv4Vx1TJaflCGcZz5mrQx9e4tE4Nhl6jNKSbh8uCxrFDyvtmnQr7XsMDRw9SJo4axlXvP+YjU
rPaverRTOqgKQZW71EnCFo0lEzLzBRPXhNgFa5oge/sUngKJtnSa8r7D0PyD/DU5BaCycM4H4prJ
Sm7X5NMVhlohBGFuzDdusKNKPKRq0e4Lq8rspgmfW50VghpjUWIMoB/F/FMY6grgb/rqj3QfDTPB
i1EpgTuzzDFunUXZOxLDFNl+WHqcdeOrYqawVBsmM4gn7vpUNfhqN8z0ViOyH9g86Fk69R53eHZK
pRT6l673lOs6EScAULWR0BtGZsZG8unYxjG5Q2NNnFZTbgYj+ciwbG2pP32yrhJ/Sx/mpQHJyVT3
7FM7rMe3MAmtTZ1hHwjMW9Vz4UIKDwiB+7tM0C8qaoFlB2dNlL1B/A53feQPqyBV7FSWE0fMgcPK
04+KQdyM0wMdCodYF9JcNPEbM+seKI62lr3Cs2HSMb1NPzluTGixMTNZRibo9ayFUVaakeeHCelV
jrjFzts62Dbh68ASENuU4NTpHDg9mc4gBqzHFTAzI0gRLclx9TUFprO6GNe3KldZHHgt0lJMcmfh
5pdz6kEWMu9I7tS67zbIWD/piWFFkyKm3KzfwA/AaB3jVt7XDR41SvsAN+ilqiFoWQkIHrX3t1mj
l9RV5rrX55GceqdbFVlOsQQNI/cxOngxUi8CUKwS+2mTvhQTow9uVOU6jXAOAUFGqjQdaxlUe5JP
GDrGLwJ5Y3uAk72SaSFiLSOQTK/e9IHzRx14lSRtEqAyGc/pN5HhyTbOoESx9kXwhJ04xMZnhQrp
a2H2mQ/WEUx+fI5b2hmN1ABD65g4eO0+RHS3yztk2nAvLJLhZLo4FNqbVvgm0U3fhAOLqnwQKTcx
SBi9RYeGNlgdKv4T91zsi+FlqqzQFhuJWdk4HjHEc03K0g9VFx4F0TtIfY0FQpsQS9AFboTumZQf
2svWupIij6kkbIrMklmSMIu30u5Wdpm2mQbgQqhTY6drS2VD3rcxG2HuR28OrMuFyDZqrPOoZrun
UTGh80cNBDQWQ3Y/6vh4sW5AXVLTMwScDN82sxS1ZgTIoqd2MJ5fvJhxptUSYejVnD4agVFTZIyX
WEpzTvaK70Y0HRuQ1ogjDcuFnZBCF6IDjpSN3CWLzrNR0htSLWyoAc45KBU7ph17wCQpuCRzsomn
xUcQkIxk1VHjds1k6wyOzopelHanp7JNhhYU+Z57wjwLtcg1M0diDYSufARDJ8F9qQPHmJfc9Qgt
uxVlznCZKW8z8b5VE4ZUrcsTDFsjF19YZax4T2FbHFPdVw8I6OlsyPVRr/maaDgD7/oEmI+vnKfC
6l1ZqG0WuvEhC1PfkcNd5xFhoQuN5EAwgIeeykTS99kW9zxpK0UubEwJsl/U69yR6XTps08MuwKE
T0yCQlkejAbJaglffWDs5JiVYW1h5m+FRAhh9EicuVHBsi7gBhymOQmOKieCieI5kM1TW6jyrroX
aPDtAoX5zBj6D54RzHlMU7lFrILdI0AVX7XYFwL43ZouHTUPmXMQRdpJLTqVj35TFgJtRy0RV0mn
oRXH4K/3TB44yvSuDikDrJjgtXLr+4lwj8HU34sNlBxB0P0VDYfk2NbjdmT4CWthFCFVlgDKe4mw
AoxhrpkkUXvfwNE0/ELe+RNLF8a0KNh8f9QAH+m17bFCXVWsPNy2Mr/kZoRuJAPPw9S0PLvsweUo
XYNUODB3mZPU3f1AJJRrtuNABAn6ONmilVnIurzWArriKacZA3vlLSJ5Do1FNzA0Vpj2FslOhAWI
snF0l82UtJKDPuo9nlPRfa37FCav5Bo2O7xEzGmOnMy5ymGRu6k2wV7UBIZeUmEzo0iQAliIyNuY
Vicj1m1Tm+CIS7XBKxIb3Adijfke7eG16AujIzXNR0MNjmcrh2U8H+SQ9RVfR2KaCClV3aHV6Jp1
SBWU+rFK9Q0qQNH1herRi5uYDJ+EoadmktNp1ccoH/3t8sgvzKM8dcImUjgREU+U7rInV8Kfe8vD
ZZOqlFxFaO3+YTxbHo60Q/ahP2dmh4fAHHL6wzfFEyOidEn167ieZK0pEfYZR+ss0n18U4AwGurX
jaQWl+Vwe0Mxwar4+Bo9zHmLQ2/eKH0TIaf867HuB4bje/rzME5/ege7wk+yHYM40CQhoI+KtQz3
1gqZUpVV21oo+R87lFXw4tmFl4shdE6fXM43UXqWkFLszdmo2BFFN0I5ZDehQQVqCfP28rEulr1f
7r1f2+UJnNOXSceGTnDsq1/qOXUmm2Xv92Yx31Uyb4yKwk3H5AWIEUinbHQ48+ifuNq8WR5WY/wt
FjXUyb+eimlNERDQUmfN1sblvdCWt2V5r2oZG4Acehv5AfrI5AZapbrepBLhMCGBJYEiOCwbmhLB
oTZ/yhanSdCj94lFtVjFPmuUHE6bO3TD2qTY2f22hv72fTJ/zjexNT2mgP7p9QcCmRzzORfy/QS8
RWuird1lY3ZobTH5fNNP7cX1RINiGzAyI2Cmwr0m/rkxf+9laguvZ5JVrK/Na4Mi1102kIG5XJo6
83KYnDurrUuu6rR6IyLTXD1sz15V+dsBYly68urqZhn9uFn+sZu/7EpJOElD/xf9y1Tjm0xopop5
SkE+Xz30+RJRzX9t2ZOg+xFQMD/uGv8pRCqC0prPaPkslg+qi0ls0jPjvgaojocBp6Bb6tbGCBlU
L5/MP87fugc/X9QRXNa/TmzDYpXVWXu5LbNpvZzIvyyt6ljWu4qCAGUfbwj38b+/XxYyKOxkESQ2
lhO/3oLlVS6vVw3lyf39yrlsZ1DCgn06drSVK1LYROUrTyADBEOm7jAIXyVWxIaKVEaTK2rvGYSB
DvMVvgO5753uNE20Gcf8UQCmtY5mHoY84XC2zOZb5FMxAQgMST++VHHMBdZkLJJlTFjiylLsCo78
6feGMGEJznMIo2VcQeBrHR1tN/6cnWjkhCejTuwCM7Bb61SSdCv73qXSWbsJATd6tXX9CN+YIOt7
tVZvOcD5Ut1wx2xZi00yiSwU71Iab4BAnobuFGXZJ8PkJ+K8OngkmGP7PnxOxacoiOm0I/Twu+xF
NuDLRQpfASmNzlUAqSRXwaZWxHeU0aYf0mOIBm+V0hGjtCANpGblWVG9w3yqsVDBSxInJNo+8tfe
Gyl9jO4hAh538Kvm1Cg93KkkeCylEWAfhaqoxmAkabvtJZH7KzrHfWsaGVp31OvjcLFS8yGiDQf6
MjyYHwJ9AmdM093Y0pbTEDr1o9m5taqekupzkK/mdAP4Em48wqRXZRofA234YEGSQigWzkLr43BS
SebzVVbrJgkacZqi6vMMn54DMUtmdR/52l2WXEDzfnkjDc5iDLiAJv573VKsCKM4rMUWLYY2YIcz
up0GFMCs9rBAtiXz7bVk6kSu5M0lRoHDmQWUT00Tx+vTEw5OtFRRdxKHJw//NQhe/TRSZNAk5ysh
ES+PBCygZraNong0UVxiWCWRM6KuMuNwj6MitYHuqPF7rXUPtW6+dbwJEyOHFSo2TkRdu6+S2DVT
8VYmTUl3ASJVNX3GMmvqLsL7FfX1VWV8CoEz4HUxz0HI8zS7y4ZOfhw9D5sJ/cpVqn1XlVIRxFcC
nQiIv6zbS1p0TpBvkCYfGjqzfOF/6rBBcdVYgT1HF8iDdixBQMNnXectzkipDA0n0iAMFGJ9SwtB
X400ySdSFhoM03J8i6xRWQ+xfkpG/FX4E4+Gt8QHuk06HmK13cRzK7dTh0+IgucgrR6nyriPJevV
giYGihRyXj5pe3FmPRaleUlmoJSYnOEhzFQPTHZ6+wKF+8ZRrqTOGlG1ReY2C1h4QV1D7gs8axTB
C3kcAZAQN0acyAB6ln9ehoQMnSF2oEMTe7xSOt3YhD1AJxWkAcI45ISpdQmH+mUaPdfQQHl4MPoq
H9szc7x9gwVlDYCkXU8VPd9miLuDHJbhNpsExBEx4dzE/O6Efcuih0xhAye9zuK27N5FueXiJ7SO
JlsDNTiXA32OmzOS5tLWJuw2ADNxhY/Pp1bGhH3QM+mBrNFubZYgpIKIqAsZz5JSdTiGK4OUI9py
Vdr1h7ZmfmTCvBhnk2mtNsO66gltMTvg7FFGY1sL151evJgq4xYIzk4uSd/NaNU2dsNzQYmFOQMP
cpKQadGCdl37XWn3akDiV3hDeD5iRelQEHZbBXbFqkgDayfGOHEMRuNRXwpHUUZYJ2bByu/F6MLI
bATkwIBPM25WAB8wx79oGyC/1WQg7XfUf6gsfEeBX41772LIvuQO6RP+ySvr4ukoqcDArZTKWm9/
lNYq11ZJQ6JS3getErdTJb5m0BigQaqH1pAlKOMzmTYAkaJ8qQn+9Qkan2P6c4pZsR6wSoWKeULg
vBq8lC/ypMsbNUJyid91XYiZgKcyewzD8VJndGPTWOm2Iq5klwL2ibtGzSlFI3DMjrWP+kIw8CC3
4g3i6YcuKtkJTVW6npj0npkM3OFXCLk4A9QJkQtUTYf7uPP3aTDj11Jcc575Q5Q9yDcdlE4tgN+I
jDBZM49yAq14qelYH7ms2eHAp6n51Q9tj3FTDXNkAuJI0fOQ4Zeti3rtJ0j6mWDF7TOtvgO6KKuy
/0FJktv4CEwxaUDYJNcwIE8h7vCVo6U9NlV7p5bJF7eYY82FDOBQTs3RvLSd+c0tnYyiYQzwDKsu
o2GGzl+xpqNkntr+qEOoGSJqMsZDQAjMmu7VJqqxPSbc0vgi1RCBYzzDRhQwYZwq2pLMFFMPCZN1
kTpCCjU0bzZVLUousYe/pZoz+hM2S1tpdjGaylrUW64H4a2KtfSsZ1Cn9FT3iDHqGc9xQ0yMy6/E
WFRLtqD2WKlVp2pPOZR4hqBv1WBk1Jltv83R4YjTd2XylU8la2PlKQAiqYH4zaHlTccwkv75uq9b
l/jGV4Qi2RrZMoCbNZKY7E4hY+LqaXgA/TScHAV5hIP2zFypyh3agXDVlQYvGNNvLjLy72T9VqNN
ZoIeR7tS2ylK2R+Byn8ElnYSWIWhO0qLVaY+ZPEUsmqIDZqlXND8FiZFp6zbqtj1IfxZOR3Oo9+p
J4WzOpz67YRT66gqMIuYpLWbAM8JXLahxsXHVWItEFHBW8NEcoKfGqICJUfiQMMb12+7UjXp5nPq
J9JGSQziivvPGHVX3p7qDE5ixySBqXaAeraVWTORrzWkEx04sJiZ2WxDTwgvY7dlQi+6tMmyVSda
xVpE64EdS7+GoXyBTgDzSH2O6W+v6nnJuGwMIrfKOPN2UlY8qFzYQAAZGGONRqbjRXOoaP2c2b0W
biOMlyjYuPn7P9gxigOGSHFreNifoQjPF8NhJyjJidvcOg5a6xxi5VklQ3YfdR9hc/DkUnMaSiKo
I5629hTlsWqwKxZgDYDivVteh+fACKvdmHSvkzR8UDc5kp+8idh1+zgxr16U20pH3VKFVyXheNCK
fg0Bxg5/OAqpqTqpQYaIp75r2li4TVboLJT3k8jyKmzgPqnGDQF9t2rqxtaU6AN39Af8bO6rDVEM
g8pSs+WsM03hJIdd5DTkAqwhK/hrPhMuw3GW0iCgehdanY8TrZXg59Cx0RrQMr0pJeLvqkQeSSxk
I8Ht0PN+IyfgD6ZpbiX16PklOXdaAotoZip7XUlTWh5E7Q6Z7gY68hopKJ2U6Ad4HpZu12Fe3DUJ
8d0xliBWAyQBdqQrDVVcHgPdWsViWmDeCepNqL1nCJpsUfwsUS8gv57xZAGGIV0anEK03nvslVHk
U7Wt6TpNQDN6jIpzw7yVxqNRnvuJpoVV5Q/4fknzEEaUshIxkA3JishHfJTLy2Ox9BtaTSy9npIa
/mq19BHSMCKHZn78exMWoM9ljSu9AOlsGKViG0iwYGB9BTZs09oVRP5AuKzZTM63IIzcav5D2ZBd
mYkMGwoe/sL81O8NgjiEIoYZwYbgj0aDltS7Tq1QGEaAWNJXk1YGnFCrdU28GvzhtnOzJoMAnJkT
jLQQNb2Rx2hGGt/v3ZapgwttpGeNGR4nsr23y/Oi/hrJ6rgPEbK6SotT25yTH5hdS3YPQMEdyhpC
XMNkZHlo6I21FvKC/N+5tRHOTY5ALNNiV1DO+GUY7Rl31QRYAdsy5vYI4ioW4bBu/rZJGjG0J3kC
3zUv7NWZpTN4yk1qEiq1EOpvj75CG7zeXTZlkQ3IP2NeFho/bwYrRVHT09pis+z9fi4X+0vTY3Su
DImm/LwC972xw/QhWWSLzY9/P0keA2rTRNqJUc9HiwqWKIliJ2gsjqYBeSXZWXNIoha1K7wkfPBz
p6jMTNJSyiii1RZpAN6YbgkRP6dDznWLcqrdZU+dHy578/9RAkpBc26odt0AoWqCi6kY+J2atuPE
X7zfMgDRSK9UlAaC7Ka6LCNIYa+LSn9vMPnsalNyAUuqgODI9twYKKWW5yKfK+eyB6IF7FKr0+DM
2m9JUQYn00qqCSGQsLp30j4uP5YHy9NqkzV7go0AWCJ/WTbVX3v/eEjBWztxgU9oOT4Bdy+nrC3V
vGC8hcqvzfL02DQeWLdrW09aumKZEEPRjM6SGvAwmQ92OeKYIoEEH0VCa80xquMkufq8WR4uG71s
QDOggyi4E6cJHxPMkOXv/+0g5jdJNzUDEOx8HMu/jJwIoUfJHPQYBQm+VMvqzuqQo7YBohW83Tl8
3tRnsTIZJQSAoALTNrDwGg2dGQfMfKAoSlWo5ym1JGp6WtoEEtCu9ZqjJGvRejCj93hIPqiBwN2h
ikUdqdtSHn5rqIryhrMkHoHJ55iKplhsmfTAhUN27dI8zQ+U+awlBIaHXYjmXKJRsVFG9dCwokGb
pG3jjl9XCYH9I9oD680teIGQ4gRHPp8Bz2Cklh5zqfsWEl4BCDWwSBG02NEARU+lCJjTcH38NVxU
xXtBkCIi9qo//X7/Lxr5X0UjhoSW4n8QjXy9B/m/uJERkvMT/+VGlqQ/RBUnMr5jRdSxH/82JEsG
tmNF0lQMPeYsKfkv3Yj1h4ipUjRMC6GHJUu/7ciq9IdlaZZO42RWueJi/r/oRjAw/1M0O/8KkePC
mIwxWjFnafzfbJwQw8pWo51zlsaIgPOMSgCpJSv5iUq/CBFQrJbr4bIpwqbb0Ee+LRe8RApr0iH+
ugBGNSkNdUSgEaHuMNjmzSQENYlvbJaHOTMaLtBJsEl65jrK3DBfNlRo1a87zd+eEzJCbDwgBTFC
MJjTdOPDebPsyfXAk2plFtxDqXCkoSrcIjIQQS67XilTdXfYlNX8eeIbsQqEiliLmUzBTWtHxXTx
VEKDrKY8M6zE9RkQOzqrdda1QXeIxjG3LFyo/aYx01NQpwAYBjivFogypWmZdWe6uGJBu6/H+MNC
pInWjVsPFVALZDnoXKHDrFbK9WW52VRN1rrcLyCR+GVxG32MP4LBMfmR+diO1h51Ec4UMd8r820z
rgk9WO6sw2TRMV1266pmd7nVKtKANEGodstx/r7JhmFu7Bm5lcSgu8tGmspgK/bh3dDV+S6sxp0/
z4tiAtpnWGTpe+FuAKmcFHq3kXAkNO8R07cA1T4KPoNhdL8uSBXZU2WseH9QyfjqfZqG9MVw3Dbz
bADsQ+ZSFKlrcC0mVG3wJL83vhYzkPjruXGeQNhZH10HU6IamGcUy0ac2/TLnjH3fJc92ZR11BXw
e+fhwnLky8aYHy7PCRMWuCGlbx/h2oVFzvE0EctOP97KmOzv6XpLK0oLw6dphabmqhwlxr+Qtx9l
7d4go/mrEm1w3wR55A3k6g1CceY7EnzgVbLxtsGaAVJBstn7bLAW7kuZWLv2xh7OTEtZp0/c3yfZ
ronvE+8a8sb7euPp+MAO8aypXWUv8Y9kM3p7zk9BSKPLUQguYcRDbUKPvZ7ulAHh01eubbBrViRc
VHh8EY0UgS1RsHarfl0ecJYQXk3Dnq7nbuz204f4SHQ4emOVaIQb3GMDuegqyGCuGQdd3GO/hsRt
kc5R2VgqWfZDGgSZp2aO/h1dcCgR5iGTAgbBPYD6vMrus3slQo2jt1Co57cNGqwGlEsFrWszMkt6
unm8VlJfrB343QT2Iph1BoPGuvLPhfVRfKG+4e276x7CKzpdnIm+0xybe1LQeCeIV2Li0W7VEpWJ
E8uncY4WWIWH/FoAEb/xfPFKppvzHu+jVXEQzumwhuZevILnxp2bQFHrGLrbJIBF6pqou2kNoUp1
a+rVbjuGF6JjaBWN3yxv+uqTdGTDgnmLY3+fc4v+FMEoN5C7iZFdcffmx1JrLb6zhLUg0NOSPA/B
lvpsoOOJ6ihctTdlOGQX+VF5TgGKalxDmOuuIt+urwrxETjt7z132neMbjJHgdvjb3S+m7fC3BV0
GvFwMKJJ4dI6yb1+BJDVPGcfxmP2ZDnJXdSv9N4x2oNVvVqsK3cjKEQ+RdqA3pYFd2vYJlek7tPA
Qxg/mtuQBuhavIzIOxqbeCfzQTkKRA+veTGctuq7+j08wKelgHCLPbozSkoEfjKDXjv5yusNq/TI
20afdLRRF4SRnZ5khSvFTn0iSo76h1Tda5zfd8fyabjIbxipqxcItaykOdm6o1lABVzBekpIwFjP
U+va4YTSkg2J7QxfSuOAGczU1/5bdXDCvUhswwOa/5BPgnKKuRpjA0dymquKPfzHckmOqVcyEnLH
WMeu/mN9wjU61N/ql+Jq7+GXdeW6w5BAv/edAukfwJzp0SMFo1vJPb6VQ3GpId83a+kZzB3NPBf+
YJ+uWVmqd8w3993dmEHfQQsDnXZVv8vviCnyZGdyPqR4Xpzgq6w3LG4K+6s7AS7vTgQt6M/qkWRS
qL/dybJB3aY20joMF6zOX0JvFTnJqS/WOuKUQ2NXDyUqctBRXDPIOtiZPyQ3j09oIjPwbM1Lrbxy
7fBYmGOL0b+wOSTGTQscdir4cXv5fURNhJueRukq4dcNOQfrVK8Sk8Jd9NX4W33NKAcc+k0KbN7z
+p0MgY30kX9bXEJJldmNOrMX/v4O8G30Mj5qR0LsuSz2W99R9z3cNEKb1tpj+DohEN/kiK1W/VsX
baZ9cYkaGterytvyWdLp9LyzKO6LB8+VPNREu+QifJLHxOfbC2ATXL572cMQ2PxBOcTRshqO7ZM3
7ckfEGekoc3SxeR1kIRerRggCsMBCReu6owbHdcdLFAPESclcQWC47/DlAuIVKsYG6wU4K/RLvYc
/crX+5qeoo8gWluf/q3xXO3OQEo2Kd84tFHfrwKCRIaXvHuMylMMz/oehvUgbPg1XrEmsWsUjobw
Vo8ZZcEGt0D1Kd03L96Jan+W1Yyrzrf9p17cpvkTudarotrl1SpWseNsG+mJpYQoXuvhzhB/6AK0
5C0Eay4eYcpMgCBOJ02+02gnkurGkO86vNB1hIHPyzbup3uve5Pr7zkxiW8v6ZWysVH4CtE3wd4R
YUvX0wu/Q/UtFiMO8TJcLAxc10yeGogJqwhyk8UnA+/lLeieVTJZiUslNPMn2fMf+P2NNzi8MK7/
4pbazA0+fQBqqwcc1Vc/eYmRpJ7Ry7H+mE79fu29VC5xoyG3voOIC4YODZQS/7PTj6g843SfwSNs
N4SxyOkOBx19Him45BVuQfQUp67fcng0CpgJhOleyk8xfA4yr/DE7Rt7pl+tsEayKtxEXMZstb4a
9Gql4hC/Wq7iRjf9MO7Us3I33XmPpssZna6kg/BiwHDgEhMDGCfA94VDgExZ1WRX2IG0yZQzDjQ7
iRzJ25H8msn3MskCmou/wrslTv+Qk/Ou0HxdJXsyl0Iw5MSVNOd4IL3xRHNuPADJ3jxBGuMT1L6k
4FMNNp68G2Z69SrPbZXJGWvDEJuaz/KNCQlmUNKvD0DCSpLFiAfJCJOkiCR8hxy8XRQh2WQEwO1z
20cPU45U7yTRildtMznRTOb/lwvHT67kGPrtKsZbwNl140LEWBi4wyq9C0hPorpdYd78zku7ehQu
armVdAiZzN2wlBGEsoq+w/gqR2t2yUjMxi1OHBh1GO56tA6tHePJhyhWQpRD3nqw4iej38kyJHrG
V6vwU30uTtZraq6yK8+SRusdgsNAYDKVxtp8LgubQ7rJILxW43HYmh/qM7F6x+Q2gjWYL6fNj2DY
1ZloVYgW26a1u61sW1vFyd6aq7DtrpPjXwTJbff1XX9QXsvdlaVr9l29DWeAtuZdwe+YnOCg7jKc
PHbAOKI/oQl8EUkqeKhQpxOvduA9QjA1ktiEdfi+y9c1GSeUqxZrhT1o/C5+Ui7IbpHAtTKWWpse
cbUVP6xXkfnyc9c71SNDiO6abhKyne/HA7USR7GlZtfGbatvQSklLhQwZtdX9ZBcx+f+uXrk/eeP
he2huDJ0BAuUroF/rvN9/dA/MIXijC3sqUBUiCj5nLnGk/Q4fQcDKutdmp2mx8plGdAXAJhWouz4
n+2leFc36AIWTiTnkC1CV8H+CGD81u79e+HB+OLEqbbSo9g8WyAJniRlC9ISZyyLCF18Nqd7enAi
R/IusZ6hQUnyFerKXdXdYOxp+VZbg3AzlA3cgjjekBR9RFIXrcSOKzwIu7foSl+69DZ16yS7Vtzk
LdyHW6g7bbfV6Xanmx6wgb5R3hN/BdJEenfq8i7/4j5NCw3HpvKEPznY5l8oP7fNGQE7GbGy98iq
qrxrHsWP1J6sF3NDIE+cbRD8QTGu6xMpXN60SXuq20t3q26VfJKYD96UfGvF+/gVCR7UZPNQXkZ5
3Vqb8j7+5MWXitNDBFqTWYnOywrd8jLLMklIZdrDzxtnWbSF0IUNUd8RZ8X/mgM3lXbZTW322BCy
hEQYgglW0dtYr71zfOc9c0QtDZt5CuLfdfmWvjLJYSybrB+N8nwOeVwX6hUafhXeGwX8iF2L8B3F
zAsqSmCQ+KDxSbmadNfvec8Zq6jHfoLUCFqamjMg63VVKRPdvgoQzsJ2VHqEMeiuYbmb7rIxgsxy
5wAz06zePIVGLg45Wo906X/tLc8tGyZpNDFFlQrDJJIjwd1GhKi+VhovsqsaefoAxZhqn+Uy7lxE
csteL80Cqfm5VBA4rmj+l0StyXBIusMA9IAcxPmfB01pst1/+9NqQWqwpvfUkdrOiEgFjIWXsvI7
R86oFLV6ATbRzG3nP4jgumDJzlttQbJPJbK3OhI21Wm0ay+rXAux9H8SdV67jWvLFv0iAszhlVE5
WJZk64VwamYxx6+/Q/s8XODgoFtta0vk4lpVs2Z4xVjwR6Wiz5/zYnTkExRpLMG68o4U5i+R8bd0
xD0tWsv26CQRHIdAa4ICefTgJobdMw1kBMeTDFFDtcc/Yju3zUpR16BeJnOub12yTTwx7BQTiINI
J6Ha4qfGSQFLbIdHRJvCXbdpJveDCGnYEVJyPwLeVNUP/X6wDUe+6BdlP0v4Am4Fk9EVEY+YUXrF
3/M+nwSvoxa1sE+j1veqO1qMcBc70b7/lD9pkJYt3/6QYk5oC0630m3rPMdu76uf/b5+0HVGo4cJ
JnQclHeFSYSTXTHdutfkOH5im36SHvql+xZmN/rDgIELrX6WgcHMJXO593PNbMXDLVn+G37TE01q
lb9p3/Bmz6SJkGSSxW/aAUvF6fvpP9cUHghqq123Qxm78BT+E5iAfmSr+S/2pUdK3fdpnPHk5NKR
03JIfymK6fSgzoaf7V/5qCPSVJyUoEYjkLZcPJLl6Hf4NUgxEpIhy5ZvzYXcdaiYUGAxP9R2yrfM
+XduA+5IRz28J+cEupAb+9zuqrNn8ont50o7d5sIGx9bOcwSUJGHmRvpKIT6iL8jUSYpBFhK9i5d
TTi/vSKOCGK2Sg/bH36Jt0KS6rYfoV9BWS/JLoYmUTll7qSzPfrRjlVZQZRk6PbqqYZ7zOUcudSC
9zM5E/tYsgvfDQcS41pnomZn+5A0MY+x00aBvIvHi90H3bfMLYDw5dSKs8zOc0WobOtY37C4hEsX
ewW/v+KFN+GtxiEWei+OIZzvb/TPyhYcRdpKbCwXskBVG5aEhuf06OF1AEEM5fCbiHyCADaSHH6r
VX5vQjp8aiqbn8A+OucgvxLoKLnqJtqqXoTDiIuv2BjUb1gLVYnPMjJxbYCPhHNWQG4rm621F9c4
dk2r/poetdI17vUGF2/ShI7lI77gS6qU7vwLB+UcDp6ROtG1C1mZDvfF8oZvVIpA/vF9Hmkt9cST
f8mhr+ioBIcOn++BIBr3tvAir5vVdOdu1IHlV0cUVeYncHl2xSmt2NO99K8icJU8VHjjNAIZe3Dp
C8paeqM4P1eFR/r7y8OvdHOUkcxQUZODbaFJXakSeBdzTX8is0t964GfODhfsglbkM49FreXV0re
l7GnHSjMf5PqKMJeI/qE3v2H4o/2VA+q9Qssk2ztZdrsaXQokEBADMAISB+6if+Ixkbihl1J5IyP
ZRcOXzBwoCDBeHm2fIhArx1ib2iGCEjtv7TvYoXEDFfGBbAy9Q3ZCyM0Lu/a3Rdv07oiAQ9jC4qY
1RTbhK2OcJYUG5OFARzs/vxUmL0vASKPSnRJ0p2+oTNLW4w3XnhL67SP1yp6QIy4gIPg7gafH/5s
5LxM3mJacVAB4YPmW/tmkcQfC1R/wakfyuJq33AHCmz1Uz8HkPjo/9ji4k/ovOg0ypxabTuc2gMq
XQOe9x1SeNqwSfK5ACfW+nnUURn56Wl8YEsBlKGjbHq5/t4JTxUM1C6e+Jc3XvuY0V5w0Ub4gTZE
BzNy9MQx/7XgXzkMTrt4YLOEvKgIBGCfKNmMe4tm2nDb7xCXSZY6JAO7uC0uRmZHGG3M2pZ78bDe
Zu1QZN7Yu5Lk5Pk5z95DdqY7E2m8x4cmiMZ9O71gFrZQPT1MIWcv4FC0CwVfvoiag+cyInxG1zYS
EzZ69suk3i334VRuhlV4mVESI/m1lzOwFoaYHne3+c3OPCSRcjE0Ds79omCD7RdzUMQbC+dX3Vbc
9kro+pn0GvThBCxdizP+7fW+Gm+gXpxEoXaKLUoFuIl28214xgEEDe/eO89uh4fGvjrqp/mErwD8
OYtdaddSLGDOuSGmEVcQ+/V2Z+LmuI/1uJ6vr52CRPMLd55HTrj3e9gCCfFf7LAmD+M3pwb0/xT3
KGZpMCEIOy6v2X48GQ/criwnj1zxb1JXPY9cthW+e83NFF+MV3O8KSrfBAlN0FnZaJAmYsqoYgyb
vQscsRT+/rve3BjVE88Dm4D5yQweD6sA3om2pc8Og+qIhkGTnIQwA6hNBrPnTVyukEs0sifRfOKD
Vs/kgARAWOYfRy02ccmMyOJDT7ecUOyiLCyc7w2JVtPu3sc3+a/jNl943HTdKUYPSBzsLhWwgPND
zZVHj/+gqroS6kPOVx4U2Wazjw+kfdD7Y5wN8ySxn18x5hZMAj6wxCs+5se450ljwyaMKyWDHccn
aZ+nVyyLCG7L1w3S1mpGc85yKtd0qFwrgYgz2R/hdq14agUnTAOVsNjXRq/Q3/LZud7qpUXQVnt6
ucuJDdsqD23yEJrk2Kwu65qEdDOoJ98sjj2r8TfxaI99iK6EkGeFp0vv0JwM2CFIBFsIRY6IbGVd
XV7fmZ0F0gT3bo8LzYvX5xUr7TunTlFfNzwc9nG1ioxTluBjx1Kgq+TYRsyPT3/oJKVDiE0ue7h7
vxaKCpzid/m5Y4OBpdmPe46NpvYS+uQQwa1vHdh+7dHTb9gGxNRQ8ja3/BcT5E9qL5bptwPd5UG8
cigCCvZ0Sb/luY3WZZBC0zhxU5S7eo3O0VX91Sj/D8N2gKp6n+wWh0w7WllH6YX9utJPeopwnUF4
tiYkm2dU5YCtbOIraxvek3gteTBxHGRJ3Mc/ai/YCYzRsdAC9XlTI6c5St/z4AFMLt8Tl4Jy7ty9
a7iJ3khuGl1yTcJzy0bygqMzusVyjRuqP761V31TfGVvoqc/asJgYzKvbKxVAPT7cS3d8bz6ZzVI
ZRzJjx3GOs+1MP1gMdIG5A58sf2qLMsrhyTJ0eKFCxv2r2e3/aMWx8u2o4urmAzshS+O9GxDXNjG
3FcfEmG6/3SDbttfzGuHPC7F2VAMQGwy7qETbvAFf/KS+gJWRSBLuAf/oKI5yYOxLs+K/CcTuVi5
de+O19GLbgVPAAXeyMHnF88VxL4C3xFbh6DnU5NBrRYJGPTAgcEx4e/Km2knQ260Ib0kiyMcoy2r
rLs8f1W4UPYTYhcrwSb+/NwZXvhHkBs7uA6FExwo3SwMP8Y/oiQ26al+i1as1h8+ZFj7bbcDLK3I
cm7tehOuVUq3gOggmbb9Yd7qA1KEbRLkPi5X7WIT64cuDMHhP45lGKCIwK+UXto2oynZ5DvpqC2n
mdAvMHIHwblvvbFHNcpKlvycAVnpTtqrzAilbWTu4oq+x+8gg5c7Wrvh2/rm4WQaPtxZLDKKJpfr
Z5PFfQs3BCGx+q/TfU5dHiiXy/f7yN+XXXNB8hzD+ffwG5HfUUtTYa/Vz+Xbui9tMF+zyCkenEua
esz7Qzz/cNBQ/oc75RHWbqxvzR+qEwGrsifuwuv4raB8eNfOFYDOJZP5yMQCuvpOfjdYk/dh1f/l
9D2b/Jjt4cl/aFAD1zmuGLvnVjU88lBo9/Dewnuwa5i32PK68qx9dMJ1PV5NnnosIefQ1eCg4sPU
tstd4ikry3+erO20mt7GDykwd0TovviKBB69KofuCCTOoCL2uRvo5FBr5R7VRQzR6xv7y+HCHtm+
9g07/5YaIqCJ2rAjHI1fmLOJto9ujJ2ParLympp8eFvFQ2+nBcRHMA54h+BDMy3iuWK6iumaiw8T
A9kYKTCwSQUvswL8YErMYS59bz+3pmLrT8K87YzwzAGfDlc+Lo65wqNpVq4VG2sGFgXasOkpkeVV
LnkUiJU3/kibZtM9xveh9TXkZx9oQlxuOhVzTxw3zeGRro/C9I2QRemBrG5dXun4tgwE1jQWxvXl
j7nPDyR/54imUQzzjKBq+hRBWtn0I+SmHmtH+ApX48f0Dw3aWNrCvv4QOr//6W6EOVrjKj/XndM/
SYWwtZu5Fb8BrrTBU+/CppGC+G26jY2ndT7QRfmbUiHxqUDzEdpX4qpTNhhCkrkpJwwAADe54R4k
qz72opcy1OaNKwQdu06kwQdOeSBOE3fgPvNlXnaKh6Xxpf6IZDyNvJpinBCRAjAGmORNzR4D3yhZ
jx/JeNFU35odmHMx2PwOJP1n1QpgXt0bt60ObUSBAG9Qjm1TcqHHodnXcdi2hd/OMf4pN4YeOGoX
UaAxYpNWyUlZ9lLutiwLJ+qd2ry2fVC1PqElMW1wjm3WCvkPYRhC5uLMuyINWHwSX0oQjQOi+INO
xIk+cPwWVWcBmZZf1z9pyG+0pzdpJh2NSgPqNG0nLd58JJJXf4FS5cn8GZsVP0xfkM/w2b1sz65N
wBfTjOh39ok28ZktnuoDVipwxz3ZrzYFDw+lMgdJtNe8yi+/+pv23e1SyEW4S32JQMnNa/vN/pWz
XfzrPk0kEZHLrE8P2g3eGHtmrNE/5T0NrPd2g9ktDf/8UP9NGLYlzpK8ZqMcIfEKsTFPGj6+b6Fw
Wmj7cRbOkXRDTzoty4F3jPvN9BG+MovtF9+S2wby32MpuzGzDfJtTSXXDMEZRpfIQh1p8RlsJq8z
6yp9kxT0NFeSFTC0VKIAD7uRiCMzWNoPfBXrhaGbw5iosac+wD1BftURzERRnPQOHPH6TaUox7CO
Gd2HMmyYmhaRX04uEnWOBRJqzC+K4/CgYxaINdoa/iDyIocJFqNvHoCf5yeGRU/BZbd8WmdNC5L8
pq2aC0zn2aSAsdOf+EXUp9cn5vOrAz1v7Fx0M6bB+ZEBx2gBSjP9XNG41B7eZsYh9TFmF/fRQ2Yf
o7r3ZNKRVtw9KuAMk293kV6fYDHt4kziNfinjITf5zjz+n18RFDbEh5HiA41qDOAxARs2Qe+LpVx
+kG1XFS758SMqFxRo1lfxrVQnOct+42wYWB2uMscyzM/QQIQq7AZPYCZivO0iw6MT7t32OkmmcDY
jL7TwzNQtD4bCL8AJum9xjILEKrkG3jC3/hjfnLIyRruEI44rCyKjQfp0xzfnHDQuthchwt5uX/F
uabEWRs/pW7XXhb7s7wOw11HcxBoHwQlIwDjhOVJynxm/dNMrq/XNe4TSR73hb2am0/Z+w5Lzmea
zLyMRCVMXn44QBWHiM5raXqovinTyn2RueJt9KajwHaEMkJZqG3qkRxiD0ruS7NIH8aTxroW7Pia
+O0lM22EaYSSmM9V/Mgrpz5V17JcGdgtqiDbnpSC2fnWsJbS0zzerNTDeAK2EMH01pOP4vffGThP
oAPvuIwFWeuq1+7n/XMNnXwFdMRaoLKr3OEKLoujxitJ6GKckIdoR3nD8ajeFL/x2zsx7pWACaYz
XGXypVJwW1wnIfsDSw1eRy12iW7LBRe2XnkkqP35gIwhGGWt4MYxmDOgfWsoueCH8tH0dRT7C7nO
EFLih37QvXaDmqyH5fyRQDZIr/XrsyZfU+6ETsj/lNVM/tB8YmDOwGjsfd1wgSwpN1SGvuqO4ely
A7nwGGN94MShX6WTsC6O9Xv+xqFuNcwMBDcNlF8GRqhAEkRAawYOSAFX2UVUj+lmPOoI+GEU/oV3
8T7T+1J4r+vPZ5Bu8Iz0QHWUL8Du7gH+X23QL/eSI2+bx9MLPWHdXZMLX0dFEuQx5VDWMexeRG42
3zveR8dp/wxQDDBPSV8TOiJXWTTUdvl7886jOb2zyNjw5NrXLsoHVqHCceptaW1hZy/vhvJTBMK4
6YAxXTBOHik0+cRM1jE6l3F39fdUtk3mmWBCzMo4orn2lDvFqp0RyDto+Ql8mLEoYXuBIpz5ZbZJ
iVWs9hIJhMa6h0BNUKEaLBOzDOIFvSL09YzVb+NOyvwBF3izd3J43Nk9ryhljO0gHKQ9BwtRGIy+
uHr4+b4ur+aKEepv5tG28tn8JZfie8IK/I+B8Jm3Z8W8fmrTxrZByCeN0r3dNn+NyBLhSLeNXXqt
VNt8MxEP4v+OyR+TJaCt2mYESOzPAOr3zt3hO7b0H5Rhd3nbu8ZeP0ITcsSt+cbscGo84xcPGTcE
h0CAz6CQML50q2+Hr/knk3gG7fQfc451d2gmG8XdlAbjeIv6g6R4CkVa5j3P0Qf+5CXIrrE3AqKq
LiK1rcqgM1h6V+ldyo2CmR2uhpI9fyd3moqwCOA3w4TAtYU0443Gcwql59vcVpETn6trjvGkL6zZ
HURfSYOm3FkI88YVYi7J4zGoXazP5Hf1FP1Jbzhatj8YPXQOtIhr/ieA3kKWTV35zn9v8PnuYFb7
9i6ulCsjRcEtL8Kn/oaEO11Ja1kL8Pj9aSlRflFq3ADutKsQrQmKDJgtXo05YMtoL80mnmz1Hl3Y
FHTxRUTTVK9Cs3qMDuZ+XDFnqHTHehlhOrWfnKQAMcmpY/gmnHrRZsVXV+VTZciTXHLVRQL5jU2f
Bviz7d8Zniz163o2Abqf+Z336M7NWfxWt9mRGEwZBwAGnP/xUabb8mgCBVMN5koADeCiF4bMGvZS
Huw3+UN2i0v8YNlFFxGw2TGPjHyq2S12X1+01RkIw2qCw+t0f8Zod9caUMghJQl7RIaYKhveJb0u
F7gBT6padvDSfqLvGhw8AutvNNe2tfuXc0GtXR4QAsDGCXeB2egFQRNjZQa38Ka8/G++6H58brev
Cnni4IUIYEMhuQJYbrtDcdQPgsstTR8VD9Y28Zu36myttROm7KcpUL8VBoajDS1kK6+0k2l53Udy
59GNN4n7PKOBdJkuktMkYtZ+V4HlKTvPrrR+Brj4yj4WLbOxgocHzAIw/4b1L2o/vkR/7x7DQefb
Mr79fUG2EbeaKeXixlsBQRrXmXY9tp9XdZW/YWGw0/7VZI4BX69g8Cf1mvv8CxaDylJog16zoXdA
dGP5QrwBdWCIaGyWsyKv9SMlZla/WxvMjV7+JyTC7ViXKPuvZeIaX/o3r/WSrfyxRbBQpM8UOg2V
/b3Zyy7WN31CReTW8mns8KqyUXg+YVgRnQEsOttqFCh0tjXCEnz1X0tEfG/O8D4FRm501AVo+RfV
e6W8DxRJiyfJgULvrtmoVXa8E2RZE3EZYorbeCHKnPdJnq9JsLlVt2Hsal/9e/FOeBvAy9MucXEF
2YaIeen2wiZ779ewqPT/pvx0jW/yLp7dcU2lXrH18RE5MWkQ45V5Z4RdZ85zL32C6/5NVFW76IYg
FopY5JrTI5zX1rH+itc8Wgt46gecEOY2FeIrO98JHPfQ57zKOoYwYuHD3ZqPlhZ8dInUYt+ePmqm
u6BTm+gGo0PY6WdQAez+wwcn3XuGcPgMsewMzfXcfdZ3EdE6vH2/+mLHFvA0dgaF5aMcOUE4afQN
rCG1hoYGEO5QaEr1Pqqd+UyVbZykGUMup6Q8bs7ze3vRTuO2CfJsnaiOQWV7awI2mCO208LWes8x
aTqIEEg4mYE/lh+BmD0XUswWowB2PgFtCe47yNFsFIY4Y8yB5bITfDSGO92YdTe39GZdaUo7E8Tf
tq4RbRDll4eZ9eYjD/fkEBnUtSDGvGqRmojw2Z7/YZVsfaTvNAwdNzIKcpomrz41B3QVfFJqAnJf
S5lK2St+uy861WQI0oP1CFFaE7HLsbDGCCkWV+g2qSfDcfusDqm40n90ZNe4ptkxF3FnGK6WrRij
Jx/0VP0HSaXT7OkMrsSjQbFbONlp/BW7VXlJV8+DwoOJUcuXcOKkK5RjEX3WcFgUFpdKPzWuxHnX
jSvr+Zbk51FZhTHBGdCTnOGvZv53p4ZATEeZgSoVtAls5Rr9oGKWQ2AOh8eHnTo3vaJcjZVXS86U
BX1zJxyWY5KjqQZOk2DLrlhlTQm6zNwV8IpZE0m6EKL25bYLnPzBe82UVbzO1jJ4ur4xPgvJq4Lx
O8GarQUF0Lea7sToUQePcALUL2zIi/CqaKLCQ+eKhJEDOLrMq+5vCuQtJlXl8JotaO/tPYOiGq3i
ckf+nwb6obqlsirzPfkl0KjY+bBqLSHx4VeIy/PPvImJjXMQb3Me0d2AW0YO1iE47rCG0GwBmo+3
qTviysfYdEBlCQ11xznNWNqPXlYiq3FG7+gq06aGBKFvEExSkfCBi/xDCqGMEj6FHi8d1gSMShwq
DCOoreXX5a9lLztWBMUIWxIEuvItyY5ysUdhpZQQ2fFSdxfhJozrcTg9543JtIsZZMlgAqeRvZJ/
z/pGNSGL3WYTuOa5oiyhLqMWokjA0LUBDKFkp+yWPTPx2Su5HUsKV29nCUEIqQ4LFYIMB1fHQxfw
8EN9s07Qk/oObiz+wXjLksaARYT9rHyp/EKFgmO6NsHhuLExJ/p6uOrfw+m/wX7/GvH//5z/v79K
Cru6XkjC/7gA//1cbEYvdKSBD8cvECKdiQ62sGOgyfH6v9fmUFex3DVOQ1hYa3KQvKIHGEtbnoRK
AJTDCaTDMhKB0H9/MioY9SgXtXXd4Gyp0iv+99J//ygvxLe0HdD2f69Jy5N/tl6/8d/frYZ89bq2
AuTBQAapTDDKlPxK44tr/99rzesfapzL/vd/c4v04L+//v8//Pdz//sVU+2xphKSoUMrzHjrvx8q
clNhx3u90X8/2kUljUkqZ5tBy5tjNKynim5cJfNr7sOVwoeV9MQMmrEtMSPqghkOkJx26DpHfXb1
p5dcs37eN9GMsSQC0MjkrpWFoh31Z3LM8/jLUoo3RRW+ZHHofDVXVewX7T7J0P8JqdfwvPbhcXpO
CmlDEm4S+Uco4J1moBf3c/h0WTRMwdK1+LuhgA9LEAQL2wMthxY7E4iE37hES2MatMk9PNFcSQ9C
kn0UQzmuh4T6FMUJR5/Ouan3CYOrtp9W6Nz8PBm/SrGUt2qI6Bd7/xmxK3eFSDOukSYOfou3O2sQ
aHQ8FR3GjZbG9AHFBAbGzOJNxa8Qhs1Z65rN/EAVgpx1oeDoMS2zQyhpQkRhlCeMLBP4nRpsi5aI
Cm/uoTW2IwdhRjDdjAPGOi/jjyGVNyXs1JeQBI90ZmgV4neN5Bn0mD4X5IlBR4RVh4ajYGFhyqEl
kLwWNYVMNwz7SJf/WhE6sx7D8G8lBLLMy6sY5x55MX7TAjGrBZ6RJ1qI2z8ufwbMhMmE+9IA3+CU
7KjIP+1BkSSXDBw2PEGsTJzOxicd67GIIdtBCJyfv+b0TL2xZfaWvFX0Dy1ssWagDUjnyMXEZ3Q1
MhUwfSEDNolvmDk938Iyg/AUy2eS27EqVYi9MeLyGTyLBSSuzYtNq31P80p7Cuh02APnMk1cLrnX
TlDcpSRfvKToP0IxrtZV8U9MYT4QwU3ThHkNEjdtYzELGBA9JFjIuA3ByIe0I3q7e+01+fMrqVFb
SIe0qiEplCakhQXXOyMzHgTcd4Ec6t9WvOxnOQeUMiWYx6LmY0rPmI9vFKlgm3KsT4dCq2G1lOGK
CGOKXh61taH0XjlMuIjPC2zu2AIPZqao6OWtZiV60iiBQ9ZrFFGQIzM2s9TM/zVj3GyJxiDBG0zE
TGY26CfPRzjipakRaYdfNLUr9rajV/1Ti+gXqSbQWs7ZlklAVDJLtgNDk2th2C3mvDEWhackpRpQ
0/ZTIFw0qUDQ6o4BUYPZIHm2OpuBnH9pdQHU1aQfBn5DpMTDdTaqi5jREgzCE1x5YKoqghtGL//F
VLEuvRoB+1V4wjVsZWlVaEeJ7l8eTyELyQ0Rd6tyZLoEusDOzWF/P/+NQtbvCMQjQQPvHYwEqciT
InmlYWmbnpImDaMpCJcyc2pIt6WM0Z1IaMHU5RhfOOQLMPAd8pKMX32rcwGGGvSwIBwcP0tQ8Ijs
wZUpQ/FfmnTXJxQqRUvV96yy8xh9Je20kUgAgIhoAoSo0UrFg3JWGUMk2fhb5AMj0iT6iLHNt0sj
l+xSzgJi2XonabIlwPXh6bcmmskJpmo0kNn00yxqQgOc3ZtluanZaaoYTXXMEKdshvzcs4JjHNJx
K8Itn8FnYglukc3i2VCLDh9gWphs+hEN8XOauNcYq8+YWWYetOzvtqS3J+hK5tbOytFUgRwF9Ubk
CGf1fxSgmYFLKkK2LZ5wcLXmDa9Z9TMDbpQVZpXEC8pRPPi5KmxGigiZbHLbaM1ukw3JI+/N1ENE
t1Xa2IAVSTiXhjteO0XIEkJYIslcny0JC9U+zbelwpg4rakcOkkR3aEuGx9T8yM2fZ6sG6+gcbId
wka5YJL6sp4HM8Q+nrC5KVn8fmmQ3xjx8SlFMuat/Ucj99ey4Tnpl9LrJpE2HmsvGq02PhQVDajG
0H7RyCQWM8B2ujljrCrel/0NM8c3IYyYU9RCtoGLWJPGGWvUF6nFkBzTXrbI0vwQM2DKsEgZ4KNQ
kNK5W5EF7gl6frWml1xB7x+dGYcEQVAOj/p3rhd/c6dbATk5g6OLYPCFF+uG7GYh1BJZLmIX+Zt0
7Euo5pZUZq6p0i/1+D3KcqQHS9RDm8B/0oqtm1oiLm5ycAoeM5hyLYGkKhaXEascpp/TRuh7mDiP
uOetc9Mf8AJkktc+HU6jm9i/zWN7a0tS98g/xYGARRUTIKXMoS2lisY6yW+JpcR+/NSkjZwwo2mI
xmGMA8dDskBGzI5HkQTXzrd6iukng49BF3oo0KLTSrPgLHEU+uTgHQlXh9ysqSXuBMu6l+LK09uc
pPRiJl0HeNQkWkWVF1eMF4gNy/jyXJlDiPY5GKMxa36BqjhhrMH+O8CWc8luPD4jlryRtoM7v2Dq
lkJcxc7WtkQsL8UB7opQSbbeAC5Xy2A6wgz2JYciQ4hOu+cioEFh7pZOWDy1hj1Rjm0Hc4l88GpI
CXeuNqEW5V5JRrhtFUj70giUv9LC3h5CwgpCurBMSBImaLQwEE9GKAuRCWqozC9H2easSJWA74zI
kHCisU9VUI9Wp/cbOGFtg8FTbFgzCsScGaYAFxvmSD0PAzLmtgoiAtWJ29AOM0bY8FotoiGcZ898
PzFUPExK7k2DUCYj6ILwZi1dJQzapSknVA2CfBPLd8kEXRZY314HoFamc0KTKFytvDVx9yoYco4a
8IdaXORnehPqaCVNbMhR347g8DQj4lN2+wjRy7NN0S1xmBSNcW8zTb4V6mFWGo2DHEuBHgBzFjMU
W135yxWnZTetO6L18QMnsp8wLy6T3C2Hoh/a7RitlYl5gKwn41aTI5jmFk39UIBCNZa5s57FlxaS
VzCITPHL9DTFprFRlv46swJZrJQ1VHfVSJQpKtB2ZtKY4jroFNRe8LgWtDfMnwpd/SgKBlkCJLbU
CGl8EzAsRcxz2GjSr5Jpt7KpJXeqRG8a510SQvoc6F9cbehyt5LU4JlBXYjbt8Uw1gm+wlICqUGW
6sDEQ8MpyP12lYiA7Has6b46L08mQCziUyptYuktCMYYHlSFjJWsJBx7Pr/b4Tt0KOfmEArx54y5
0kofQWPcOS3Us9qJqwi7C7uQCSirjcEbGvg/YstkWxXzYJradB0mywaP5FOdl5hkKXEQJ6BXUgyL
v0xrZEgJ/jxkeXmm0OReTC3QDhzTiXWIRmleGz3oS4MbSyYMli9WDOnzGMNNda8LReroEeNVTUfI
KEr/tLH7McWOH4tO0KDnLfUdF6y64vZkrusdSTPqZcFkL8R5vyJGa7tQnATLLU4T1UcBTngxhgcJ
wxw1ZNVitLIbY41hCsZSkgFXyJCbdaKB0k+tXNPnnKqoQHA7IyUl8MQwuxlubRE7y2LAuxr3k8Up
MTL7aWtdcqwZNuTY38gFSNd5XpwgIkxyg+ASQn0tcauTblLIvm28J2pfezBqYz0b9Vad1OitSjM3
ws2+xf0bAEvVfbXuHoZVjbvCsrazRbtiaVUwTI+ntperZNciFfYEw2QENBO8mRj3WNIuXT6Rkspn
5TKlsAmLMKOAzN7nyPxOtAGvoll52Xd3mIAM0a5Q2cqec/apZcJf1nFBNXBSSxvWmFR9NsQBUdO1
H4WcMNcQy0MS1oRj0XCPPLluoZPM3nVchQSPWEPIkTQpF7EQXfLUjkSdzLYU1JEp4ss8OFZH5YRn
5G7U4l9jLEJUjt9hBrKDewPOERInbVfNB8WQDkUs4InTwVLwVamCclwBqvV0vWz+Vn0WLSYqXVK2
QfVi9qZ1v7ZwXHYiBf4Xgk1twQxUi6g9WxQitTbf1KlArGgmHeLjVvIsrd7WYuGVrflJVhRxQDmR
hRLYUfnMYAq1gG8z2b0N0oJ3kaHZmLSfxZS2TqyM8CbHzAg0iPnZVh9kWmh52OoK50cXy4hMngV/
muHOiRGufEYCP03DtDpJoGo0icoG8yMuS+oI3ZNveu5qNNAjkrJYmiNP1xCHjkMCTXGOUj8MafUW
JbuEsU6uSs+slrtROv3LADsXW08qmBjRRYPnm2Tj0nasFUE/kT8D3tX6mThvBHgTE155wJID5fkT
+DQpSBSGoEYjv+ZJtt7aatfkfjz3L8QNriAPDxynivTVmBCKEh9rzEohAMTdGUzhKuR4iaiFsFJC
bqAgNWAgU//IeuzlieHAQzEWnLYTdxgzIgbQCliQwI0zZGlNP+t0QxtJO48iA7F0vmFSsrIyrHKN
GH+tIiIVWuNhl00vHe+aJGCYH0rQaq2XXra9Ie6etjgbJ/ZRfT4tMp8WInTVHkasFgeKPp2HQaLz
bihmQiUFCq3NA8EdFcSXaL+Er2JZYnFSl0LIafes8wI/bYv5rvVtNiRLzF26lYThlEbyni++2CZJ
t7YwtmjYh/pgiOkDZy0yQPGbc/uCza98whI0sjci12pvUDqoJTPXV3zdd7JyHUUKt3Jo5XdRJ5wg
Frpt+jKhN4uBCeScv+LgBHz9NWZ9InOXyQKb5laqpBg5Gr6B++mF87WVgNfndz9pmwaP0i2xZ6wO
U2Ws00SofKC0mrQV0awwtH5Zno2KsY7TtxIzWyYb3U8swqloAAfqjqbHYq4+qZ0rGmj7nyNXtwKc
8YlGS3m8GHhjQYTtdf1/7J3HsuPYlUV/RVHjhgLeDGpCgAQ9+byZIJ6F9x5frwWkSplVUoei5z1I
JN2jBS7uPWfvtXFtjeNA+BAVByuuFHS66BH1Uu9PQW5sCkvr51IGHm8ZUVwoexBSiW/DhiRnu7ZC
X9eqU8ZqW7V7BTW56BWm26Jxqea8pFzVMVVV3yNDr2YF4zFtEzJaSW1CxIj6qLc0z1E9rz/XcbDt
uuk0iTJkchPd3zAVB6ttaqeoPLSDXrjWIu+GMB9Ko5N8gAPU09hiYFLT+lFPwLiJoqP3T5PviyCd
tMdOVRBzdbWx4k3pK37PYKsKQI6JJKQfSM6SkrUYpRq00yOx6n0qbBQNX8P4qCQ6VlRxGuyoQFlF
DOzKZ6/vp1zcDBmJo6yCn5BmFGIlf0zlHWGx0noe9Q1+UAymdh2e5TDEG6yENznCjkJGYViQelDH
iVNKgncnVjhESPSlJ7tOpOQp0ZVNN+2UGm+FoIQHpoU3VEwmxBa9m4nyNwPlZ0A+nG1krO6ytpc4
AlIH3r0ApVChvSYnsKzNfK2HFgta07rPSGoGh8SOatAs7FnDX2QGG8xZxscUhmhCEL63tchqR+9f
cFA1/IhVdRw1PmyAoroEG7URyog+h9AEN6P+bvq3WBwKalIASltrbfTyq9jQTAEKt4rHZ6Nn5UKw
ySthNLVdbGpPffZyvKVYsPZig84DTN1bI1IUimAGRHnkhDJcwDSiSVmX5TOHHAUmT8IvIqovldL2
K0lBeCrqmYzMXXxX9P5uquhpNPo5rnKkALWJnE9CQNbHn4ERZtcJqb6c0yrL53UsbFBJYg5X9P5R
wDhh9pRAhkQ6elNo3mkVDZGe5tVI8ctXQuls5BJIK2xUdYdUMy7g002K+G4WUvDO2uZT8zikJf0+
szSqmkr9yfntJdWpvWiNzyzrAtyx2lLO1AZ/2ED0elHJk8Qi3vacUEMVMy9Z927L0HBMUbjANxrM
RibMLi1dzWcSY8BqqJR+w6mL1oSa740+Me1M6t49OSKsEKV47jE7Gb3Kw3XdbYMZDDiYDG/ZKL0l
nvWQgRu0lWQZrGg+ecOZxN0XU6oBEeppfSwH1aTfJUiOHoo5gpzyretVd15m2HlFyveoq9PBsshA
i5i3QILMNp3knRjoogMZ2urKLzKKG6Z0X1gla8N0EJB6YorT2mdOXuFNPDSQWU3rziSlZe1NpH7W
Zf1gZpmjj6XqDHmJLTVX7tSG8Y+UgMpJ/MI1BFFw0ajKBfYnIg9TznPUeAbGvoxMCqgjhMOllbqv
8kzfGigPACK2ricwCTVxcioeBD4mKvgRmCWJYY5PnqVeFzCimI1KxC3QaMEv7DiLrK3C3GLv5+pH
mArWJYyK6yRi6uxlZdhYKau9ycTxkmZM5FV9rUca6ejiphsbepZW1pyV9x7hCXRLzWZFWKLtjZ3U
qOk6eE9Klq3NSUGk39HPCKK3qsiNq0k5mlXDuNI749FCfJdi9cPzoo5rrRC+AWy7vW7qrNyEC0jN
T5/C2zqv0Er0hTIR26LSc6RYX3pMu+eqfS6m+QZWerzqA9+Ygc9ncxjglBr0SAFkMZErmRwYkPRW
noAGYZQZMSTqV8RfykhZB8E22vbF94XHKDc0J4EE7wQFIOpxSreQ+QjdIURj7LEfKu0ssmwaJx3x
8Qs9A2kuUWxW6mslmKAYfGiFhh9om/q1FVqiwomXk6ceU4dewSuoW9LhAhIoOgkvj5hNtaMR3Q1V
l3LEwBnOjoDMbSNZNNaAnDV4N+KH3gJOrFPtxRLQWJlR8Rrpw5vYCGe50o+ca689v+wjzMg96Y4E
XmY1ipWaYzBN1E2UPQ+sioHewZERUDNkx7jHyB8hfU97Bv8GWxYnkmHFeoTzs15+JH7GhFQykReT
NEWM1n+8GIzVDaHOGKrgx+4HSyNpY3m4XxrmSKN6XkR0/eiw8M9wh84Pmjc/r6alDhNhuf7j4vLn
//H+n38+dRXv6+d1w6TD2LuS0H/zkgEeCYV3PG+WS8tGyLtsX81Mz59Xl0vLbcu9Px/8l9v+cnV5
nAdtpug+pBn4GWMVtkjahqpX8GnG+SP+uLjculyflIG7hBTah2zld0tywbJh7/ojoGK5/ktgxRJT
gY8mfDbSSdvGE5nGgliDzKeUuU9iQPuhKTQ71YOHB3d26w0KtBzQ1RztpQZUMdD2U+CZjmUypVmu
NuX0zzvi+SGGrtJ5EJTtzz9YHrZcFSgKuXofHJabQk0l0UI2cbK1Ykx2lQK3Z3nccs+yydOKF2fR
eRuFCsZtPcPQFc1vY7m7kTVtl8sfoyprCIatDncrOdzEIxnigYkDlK2ZVmSUNPOJOCfHuaD7q0bN
XRPRoOmqsbJ1Ukn3y0Ye5mCOIK8m9I0TChGoM+STfg4CWguYsFQ/YdMfYk7gakXHLKhr2oWCQCRx
IG8Jac320QyKIhOS3WW+umzStEe63RpVta18gsSlDnvDck/nZ9K09orsK+mpyv/8u6QOOKGOrU7I
BLY4wkd4huW5C1+YySNCd+DjwIf91+v9eJXlaX88ZrlraOikELKFK/Rfb4p8mV/f3nLHL8/9v979
8xkKM6pdEhrAav7xVL+8Zh6a2zCuDonEBBhmFsOfmQJS0Mg3DnzrrlcRLsoSPjtjbI4xpWdwUtAz
OjOjGSaElC7fYlUqt0bpzbnawc4AWLgjW7o6Cm1PVymmjw/guwu6ddQkO8FHt1LmoLxArDieJbx1
lfitq0G670oa8VXCVL9i5sKKU2OVPdNCdZ2aGD1LmfQzx8qUAQIMDKLOql2P3gcRxdTbm4rCm3XP
BCw/xz1DmlWSZiyJ4tpvYs8p4IJjVqJZ32UVwk+TtYg6ADWoYXhk6Vfnh8K6KtBAMRcgg368tpTo
HOzyqIv0/B4EIrWiADKIhJICmDYN08Sg393gVwwT1d+Vg3QnG9mF6W1tD4mIECGMtiTO5NtOl+B1
EqhuS6zLRC9ETmXi58rbayLBzi1Drz0PEo2llg6mpNCma2c1eOJb+y4fiNiNMW1FAlpibSomDi2g
OAZaZbgfI0JJsxCqa05v0YsugTcB454sJDRSQ6hWbMITLw1Htgg6D/oW+amHGJ2ge9/EACIa1lOM
rLKhD+KQqo6DqEXRQ+q3PglvbUv6bpXV76KxiZOEZBvAgfig4mtdstgmARYNdYBfd44jIgHSO6ja
q6EpbzLBWyetppimjtJW09GOBznCgPzSxcgNjaR8wmWQriwTzkkFSXZVmtRJpTgEPQsPFCAH44Og
5sOuNFg7+PRgibGvDkYvnOkTVF1zX4rMiyVWpk0GwwT+uk0zGN6+dOwVU0M/RhhTY+YnoVHKTa95
F0FW37NyrtvydkhsxXuWyMJKiFqQgRnGmNjLvg0A9okHyzjzS+EUZNTQOJ3BFAoFvpNEPvtQRhQR
lH1VUw4okcCMhS/bWSw9i43ypcfCNvMxV/CnJ8oBHDDBdE0F/a7Tq+FK7VH2mazFGgowXTOsrQGP
hkQeaS+o4ohrKo53xDf0BIQJB8O7i9VOuyGG7VuTcfGHyYPPBAVHfYZuV33pahFcSjM9BVvBB/5K
WEu0Jc8CSYPefNAMnBd+vbA2S9Z6TY6JT2nn1EpGNSWVyJ9ImbMqGS1tJLB1ZoAJHSx5ncfGh99V
wWNOecvzrMIJ+nBT9oDbPOq6Gy/19iRm7ChmPsil6u1KviHBUgRKnbn2IOXNMQHOzM/LIKqmPbY6
Vdt2SmBum8I7kb9V7VWCqYCjpHtKAicRE9ZQdy9lUr2KBe8gLRDBpt5NkUvXOhhY+vF9d8K605gK
Ku34KcW6cKpCfAJyTQkPOC1qGnRYcYgMPNK85yBEVD1lIkwd2N52ige4CbxTPpFjLnJ8QI8QPliu
oagQd5mFwddvDyoKux5jT12BVGI43yg9NL5CIG6QwL7yPdUpG9TAiB1FB76nom+TKO0hfonrjTGp
/V3aVKgMI4QyfLcImJuAzA9RAOAnIbods0NjhP7VaDknE87AtxD6ZD9Ir2ZkiahhMvSXcvwwqmHr
1jHLcCkwtHMXeB8NJbRW0kBiyMi7hpb3VbbRNWwK8IGTgnvWazm6h65DFjMCrqcypfmIprre22jT
IK8Lo+nv27ynbdnfl3Utoi0NvmQI7XZJsWDTaGh+B0mWmMPzpHSJ0bi0sxOxt0gswzOd1GkD7ySS
10J34S3KjgzLFsUopQ91qEt3JiPTxkcJO4z5IfP7BnQealKEHO4kCNq6jzBVQANKY5TGOmnPO1kB
LKQJwYXo2h6N1kxCoHu38SKz2TW+eCkndGE0qx4IKcPU1N30dT3ZskntYyxIhPNEX933ZvsRQUql
0JZ9DhFIwp7oGGZp4qMgljXfeoUHSQOeWTbjQdRMjG2tsemilhJ+rlDgUYwZA5phtiiHu6GR0YOr
IdViAdB0MR0axDUkiKenWWTGnmvkXXiMiyldV2l6pE56EcRFgB6q6zzSS5YdRuW2Dfr/fpji/Vjx
Q1tTfVb9EDhN0XmUEYYXI0YDkgzDJaZuv+8LGiupiY1riBRMwwQUikP8AsvbMYbhJdFppot6dGon
AX30iNVCl7EwiZVi+xpS+LEbj20VJftyM/bpTVJIjKmZ9UaCO8X8BouvXj3CTA7RzBR3Ok2tbCKf
u9Q5M6eC8anPh6ou08KJ02PVcwBRs2O2Nw3vngj9XBwLoDl8+gjHuyRiyTZTLMhlcE+ImSYh1bUI
agk5UhAiQAHl6dJ9rwO3o82MDWq+bbljMmHjlYZ6n9eNf7AC7TlMIBtGldju4fgjvJo3Uh9jpvCz
h0AIgn2QVtZ+VIfnQABUUWfKuJeY7SEvYVMJmr/WUuQEETqoQ1xm0q605tBRqodeLbvDvAYQDdYF
JetIs84lV5whn8tG/tel5eqPtzj/QR2GNObWyw1dIzOdG+Z3bvbSPflFQH6MnrRPvOXoIp/SoTkU
2Zi5TB+h7Pdj3OxN2eQijfR8leuZ4kiWAICkstwMJmJavSg+2n/JQue5TOmXjWqyK8jzZrlKYCUV
dBZsjkr2xT72Xn21HaYfb0qpybtfk3R6E8x7eKxyPmiimOhJjhYWlzQ1Sxl0ST5vlkt/ua2DKV+3
OgajikQcO5pXToJQMKX1lRb1Zayd/bZlQZfNv+XPTT3PUdtQ822RjrOtljQ7t9JMYV0QqT6ZcTGj
rzuQIwpYnE1kEIHIKM/FcIayTiXVGCtRoJ53Mbr6OdJrIbOm1W3XmNJONyAWLXT6KUHIKzQliVFi
P5OqFiR9geusyrVTAKfeXWDnC7x7uVTNRO+i13OKGZRi/ZkRWyrKPBfTWHJwbXkPyyWd9S3BFki4
QNsvzPBmxqSjY+8C3dtpJTQTOUb06xcBJvgEzvYuUG5pi+T7TDJLN4hMoGz1y9Qzz2Otl9q0DUp+
wlx0PF/AsmPUyr6QJWVfKxFxRpxDV42O+sCQGSpndDKsS8vIoAVAvEk8aAoFgtKCbt1Yq7KtdKxl
6GNeC88LXSklIBb1gtCvm1D47ud1xbJp50tS7yGmnxQKQ39gco0sNJ0qoSBSVWZ2yIjTw3/HCQ2q
V2EhxI1CFM5sqK/ucmI23WGOA5jmzfL9L1cVSopJSjHnRyzA8hssGQDLxhpgqJhoBexpDnA0EhZE
cqAgKiXHpEXxUjLhtWZa/88dcLk6RnjK83HynLY27xSlfykKPHXdNGsloymqN4E4vCvY4xn3jV0/
FIf/SdWuDtRGGM4yMMLJ2lHcAb7pc+alZg18MnbzeB2vCeHZiq/TZ8ACIqJMuEZeDc9xbd2X78I9
ccpg0RCpotSe54IwlyMmxDaOJuMYPEwv4MU+hwsdC+8huE/RerjGCOHUTr+BKM4H5eBS9qSDWOBL
ohUwrhR1TRMEunUEOJJu+HM2A8dAkGwY1Kc7eNJVD+h104ouVMeg24q306X5yLk6Ihsk4YS0slVJ
D/BF5vCVCH9ymmdeSqcXh/yrWom3mNFoEqa4wRHe6MfwHSg74uXC4o8m5Az4jYUD3qkmIu0DyruL
I0RWN4H2gRgGWE0BaPReerkBYLUOry3tuBU2Y4QW96SAQD7Bdh7NoCnzOH74V/mIOg1wwRp/LEQC
8kX1z4LTWWLrd/qndpbvhFdl791Rj2euV2PHIlmHbyw4MmdgWJFfoqfx4n0OeMOfehjYjesfpXCn
YuBvyYTAlMBCcqOWjkAXCzn5EfjsVLDoXuXP7Ac44Ce6E3SNjskhesdxWdiZt5ZUwtJwFOCIRW+B
sRfAQ0s+c0gLy0YeByiqvzITY9xAEm/dHFFbuMO7X6602y+r2TQjUvnjiM/bLDkZbtVyaxl3QuL+
gmu/MiPx8+xvWZte8zBr6t9/k03o7MwL59t3n7//hvBE1ESmE5phIk2VNE3n/l8Y6EU59FGiSBg1
xX0xBy6s42/hkG/jd+LzbqGcJugWNqJ3DQ1nTF3KisbRPE0f7CHMa9HoJTPbZSQVYFN5TJt2AkFX
7F++G5g7L7vC7OwLGKoO2W+CRVqzybzBlZH8PUM0QRn4OH1D99ukm/QFCscJD+i2eOxuotv0vnhs
qDjYslN9RXuItc/Jm4rBxe3OyZ5zPzpMkR0WY/1WcUc6Eq5xw2CG1mCLbAY7NfJpfPsKxqbRlXtb
dTg6CMRxUJZOKu6o5tE4gWEeqGYf5/zodvNVdZ/6fXoExxt8Y0zA0GB844Ai7Fo/sEpzAKa9RO+I
IcVP6tbIX/s7Ggv3JT86VhtYxdzDUQ2vQUDWj5Rsh2HWO2okoQCWWwW3iM3KJyQW5jnfnDFK4NWl
Npzw/e2RRL0YIZPsbfKOVn8j3CiPUDA31tr/IgsLY7fihvfJzGmUn01lHR7bnbgNXPWML1R9rYlo
2YCICu3mBgwgguf0KYcsgusFZdMauTPmSI5TAzfAe7S2w12mgWtdcYSNlxkBcK+I9hdgMsLomB04
jR06W2CWwD7pYAcYCA/tbLw44FMAp76WbmlWSgEznSMlcujiM72B3RYZ33l0mGWQ5ruFyLDjI/ob
5Sp9pumu3A5vLMF5q5zAXW1fvowH64V1pcvMbcPcfEsmKEU3QAvnF+0VJSEK0fU+cs31f9nzZ7j/
v+34uixKqm7oliWrf97xAdnXKLrk/iyb3RnPUuDMYwy714NhPcuzwnQVQut6xTaDsgmj0QOOpHom
fs9a5f/yZghC+Lc3I6kqimdRJfvgr0ehFjWDXlldfw5laoX8a8RdkK0J3YXmXOOw4fzh4LOLoGPQ
B7sUzcWngYvN8gH/SHhZ3s7/513817wLUzR/+eWct+btb19kLDbj+S39+v035ENhlof1nyMvlj/6
Z+SFafxdtXRFIb5C1GViLfqvuvn9N8GS/q6JuqZzs6lbkioyzv6ReCHPd3G7KunkplKy++1vNRnm
we+/KfrfLd0wSM+1dHl+xv9T4oVmSn8Z7ZmZy4ZiMeJbKmUupmx/3ulDPVSjRKoDwF8PdW5Zu9Gb
oWfk1NnPo1ohnUtVmZ4ji0iWh8S+IaejOCOaGzUOP/Wh+J7KRpg1xyViSrwGPojgPrSuY93NIdy1
xZISCaXASgiVytGUa1i/YQtJzz8UUqQ9ivT5pA9f6Y27odSOkzBHhBJ9edvXExLmlAGeSoR31Vpy
DgcgrCkZnRudMCImhyNd5IkYDqVGPJ0893lRMuFiftPJxyGJxXVWJa7UR0/WCPc/Nn0YvknBNFZT
y7UvUotFjM6YFSKwKDTtWEfJozn600FUdkaWyZuBVmAjw2ZEAvTc63uh5ew8Zll1ldPMHjXFwqM2
7VJCk9ALJ6AFFEZvn1ipPmlnekmtXJvM9ICtAGwkEM3Wxi5zfWygsRVVT+KAPSkn7GqFZk90lYJO
Y6sprOPhmkwG6ewIs8/LptHlHeqicR2LyDiABFmJ3G/GltNDTO0KfEGkrNOI0yokVuy7oXCrosk9
a7xeXRWTq0n9oahggYQj6z9p8tYkn+bo7skDoDtawM1o0QpAgRmzSdrG6vhV9eNOtJR+ndRMBcwk
d/V8uKhzqziBb4/MZrhWSWesol4gOzynCdIJrNwj3OwxOmSqAtZ+or4z53rLwH2Kor5P+xkQOQD7
yWg0hiz/N4GOuVDpc5IDrAtLGbnKFMBItHbTnBqKqunbiLhltDKTyS/I7FiL0icy4S9mEnRO7hdA
nI1nES5S3NfqjdCDiWDCPRfsPOWqywzemWG+elrQA9AWAPMkBXh6I1yXOVPPJehMsXpQOnqRYAcV
6lOcI71Bq+RkmH2aIYQb2DYwigY9+bHho2ljkNx1YUJhhQVxXeXU7YuLL2cv9GAJs/DgNcqERggm
fd3eK7ZpaYZbM6QxqgTMfTK5za95x0TAqJEEa1B3alxCQxxjChWlW0OvMH1MzcWEgki+b3iKEeLV
viJhpaCv0AgUxozRP9Oq2wlxDBhGyc33mOkV3axjWug15GrqfQi2fM7jjlLKO0wM0ZduBqfMk97V
IEfx5zElF3DxXMoKT2uJfojC3uhMIqSJhvqm3eqh54gDYlHd2mdpeEMXOVoPLXWjrpE+zNQHxULX
WYw1SpZDshUsC8Gd0HImt8g6mABF+IehtnOVxLbeSzpMNFDRw26K11NDRU+Nqk086trRlOIG32AA
cRccwugTuxygn7K6fU90wzTJH1o1Ryk2AkxNcOJTJVK8KsyniDQofk4vtgPV3JlRAKKpnJjySBms
JmbfY5FfxR6oVqaAxc9DsMkxxYx8XikTIOUiMqVnuC4R5EphCkw+REGXzrnQwiXQ6X0XY//Q5QSY
ThUWYKHmI+ohrHSCF3RZAfEo9e+ykj/KFLKQkTVbDbkp6YX4T3VhmA2dZX1mfX1WQKyUyT5AZaxq
cKT6GL0vXabUDsz3KngxVH3YfOkpjPJe/sxQAtGhW6nXpskuyVD0dlyXzyPB7KQvE0OfTHG+QalS
rLw8GFZdnbF8opugZZTyxSz5Lv3+jsJeiSrCSUsW4yXLV9MbQBa3A8UnFi2tErwnSND48uL3Kil3
foEMQW76b7oPoSPG+UeTAEFF3oX8rRooezEdUhAREsqJknIKM7e1DGQfKYQ7skFXUSAhO/HuUj/5
7jqFv1JHahkSCMgpr67ZNLlCX14T6z4gUncVaNOTpQpIhhMP+b68LdnfyE8+60X9ECblazaE1zrx
0KLrgk8RhrZlMREdQOTZa4q6cV9AsTA1eaT8gIyvo4ixNmUgFwYdryEj+yiYRCfr9g0g25SVFeGf
n9lX0PvXJEiGvTyKZ73ROJAH5RCl5kkm3CdI0QKrqCWjQJOB2XdYEAtcdoZIsVw3lSfZS16TxAvJ
0xk/i1DcFf34MhbUt8tOefbjAoB0GT4NIinMQau50nMh9jGAf5+EHBVbdhqiwyfwGQycXj+FYJe9
1utZaeIFKEWUiUo93U1Z943itkSObiued6NJIrJcGdmX/J1PQT6XvAlYaaL8YtW+QSbFRGElgG9p
PsuJHh1zg54Vx7q1GQJgUmhJSc49mw3Gb11GIywQCtIV1ScSxoGc1KhaN7zWqmnXoYzwsQvNtzAM
T51EcVzy0LgztjwIVX0n95xZvaj5UrXqYFYR7S5D2AyWf/G1vVdS9ysyRu4I298hEKZtn5GgJ8um
B9BOPKBT4z6OjyJOAUeNvMnwO6y1N7Wd6xWh+lDKjUzEQL1OrU7e1SmNLOs5EtXb0S/VUxuA6ezG
fD8K4R1Dj1nz7LVegi3hvIEG+5BZ08No5MAAcI7Xo36xevNNE7pHXcSrpqhfJmcgIj3hrlIbpPeD
anLENq4IThGPlSPI0i7RqYnWND2YRuS7NnoyQlaTZDT466w0Ynzc8kvqdcWZtwfNSRkdy+DEgUjg
aCj4KxGkoC2Zx/C+HR9UDgwHc0Djp58cqtNOCHrOxWR26/zEYyozlSkN16p60iigczBbOtDfZuXf
ZV+9kuysksVtG3bIOnXxufY0wo5QcPqF+lEON16p6M6k479tUxYEIbMov9aCQ2tQ7Jt041i0k7/S
CO8JLuOksrTwSfFOFIauSPpqU06lBbYtGKqKFKyLkPax2hp2UKbvspVcGk05IYZ8lxvt1a8fhw41
bSi5GSRglP1wq817L97SDH/oMOGt25n2qhss+AGai81mDj2d4vRkVAga+uptGnG/loTWJ+qtVPon
apCfcqnvauCpckNRk7yKViueJJKKUWRXB7FEMFEKW/bGTSFOgYsjpHPptGSY4M33rP1uAohsec26
KO0r0GVJ/jF4+zH+QA3lBjE6fck3nuuMvp6vfWK2AlHoGV8hRLy+E8it6cAPRtR/Es16ob7s0T7l
G6OdVFSFtu01waeLnV3HpDFswTNew6w4ZAq9RiYIJ7/Q6NDElmnzLeVUSeVLgO25ZurHDmvL3fsE
Jpim3o1R+e9+1zzokTCHkALYKJU9REoFW4XEbk1E4qYMWFlDbuEzoaXDtDJFMvnwtbDLGcFJqsZX
H2zC9FkoYhhrLQpFTJHmNu9GRwL66mFiGvrpQGv7jgY8aGBffGikubeRMrQMqXjfjtWuNPVd3M/Q
iOFpSiGZMTklDRJ3LjgzmYYk9bhJ18DdNpZL9R8um9VnYDcsflVWAoBxdOa3pohgACqnF0hPSSUg
4+6gFloqDIXObVT51YqbU+QL70Zg3moksaEjBLXek27iT0g5ZpB9gVGozs3tFN/JMcEgiq7dS1VW
2D3JL15Xn+Q6ktwm4eenQb3NVDDvMQOdGsIHC1EUEq5ZQD2LemBQFDqi2nfZZUJyIOaTjBgRxifo
iPTLHhTFclEzWwJU8CWg/uFu0xfKf96zXA/LMnDMFtvU8uhls9wh893D8pyf7edmuefnVUMmWkUa
w+1fbv/l5ZcHL2/sL4+J4+igyG3m0uZrpPXyOM6wuCaWi4z7eEt/vlSpSVtT6QMm6yQD5e1dbkAY
Xp542UiWCGto/oQ/N7TUfr3aYnrZl7h/PW+k/GW+pctrLI9S//zQH7epe5F5KstkSve1SpeinTdT
2uKyC2fIiydS2FluXB6zbLSKlgr1jdSu9fs8mGA8//nvf17tYgqibYPQqEyYRwCQ/OOFpFyP3ZJv
aBHhLfq6oKQbIc29g+U2oxtiuyeU2Y6H0NvU9Jx+JEYsYRFBOtDdWS62gn/NwJGkrVv2wVE41eqZ
s9WknVhPRNED5gcdFMTKW3Om3gOgGF76G+WOQtQlt0vAcQdmLrTZH1I38+ziaXpiRgqAPv9AT4bH
yGYmvQ/vJejc2OrMI57KiI4DqyAbINBXdLHOsAAnINdDYdwk9+ZVGabVB3VKggSq8YglNrXprIur
DhZUv2m/OH5Zq8C3kyGVvKI9IzFOhw2wDd96Bp50LaauTgzFHjAMF5uPjJgegCojhkMn716hS1II
DTi1OMp7ffLgUNm1qzwxlOA+2JCEhSRo5T0W9/EB7yERW6AW8c9R4yfvD7ckp7RT4mJuku4R2gU0
YHDUqGud0hlpFdfkYl4BF4blKnabdiPinPFZzAaXdJ/f+s0mv515dMB3kLweM/wPONB3svwMTXhA
Z2KOUN1PbCVjZYIa+8I/Pen0JHiabtix7tH3oZu6FPdrYUvZniUrXkpoXFW8ZxwlhA9Vi0J0Qc60
riXbgLO6rd57MAbuh9tIfBDergi0yNSethq0/0Nyl74yQCfXcCVtczsh+a+8IehwhYIY/7bp0EVa
yUxyV3Qy3qzNs2FdQPWA//CgJsKvxCzTOjAPG5HcDvB8MkozEHk2S0wHZ0r0Bj1kW63HZ/VSrD9Y
mPpH60TS8vicYUN9pZV/BGaq3TwBPb0AKT5SPB2oACP6URWH5eEq8ewr3MJqazpXjEvcvFKxt/IZ
iduw1av3ae4g+zvIfsE5mjtovq5+DU/6Tv/M3vmfBKev6gnn73v4gF3R+xTaTfOkYoSOVt7VX9Pw
WTH94gtQttDJ09cAa+yeTCrd+RKv2RMIiytnxZzwiZ2wxjvOYtQJX72XD+vBvJpXFGSzyHI9qDvP
31t4CWVwkFeKSKSSGRv04cnKpY1Csdxf5w9Eabw2gr0RY0dxXvPzxb991hAV0/izDwbsjwtpeglJ
UNpWB7JOydpbUZE1YVfZg03/1ZVuR5z0D1TTz1/K7W3Y7QT7qwF3+l5AxMud6BJC0bIBrLcP95ED
1lw6TIRIrua5yM0QuAmGBSflWMpsqjl1DwozhvRZCl8ETVxGghoL3AErYkUeeoR4B7INSpdYu4Fv
Kj8lzkAS2Aa6bkMx6RV10h+3UtDY+HuAGx0cieyWzAcR0YISOdCRVv5+AnL/wPNGl9Itv/D6sC8T
loKULOudwS4e6yMrFBlDt0udhVoPQY3sbB+n6DhsKqfbYCgJiWupLmhNFYaQ8WKeBojnxHxtEaDZ
weaLpOQtLDuwwiEU6PWPPeUrtl3LTlijrozRqZ4+Yrfa0pe4p+bD+ZswAWJyUjuFqueMkCJOwhm/
j7CinUfVbj6c+THZyw6YyX0iNYgP/NpJ3N0/0L2k55VdiuzkEd1NjWPvpwdxr33QshrIGJluMPd5
2xbcsL4dyl14Dq4+/FfDzk/Dyn+lSEJv4onGwYoO2Wu4jvdoCMM965z8hgkT31zuIjTs0psNWiTj
HZFsvBZP0y4IDpucNC7wdOfXvLjKN+13BkJhvFTChuTIcgsHXEf3YvGt5ZZdvtXn8Jb2KzZGuHLV
q/wZ0zmSHpnpUsoqu3XoUp+cHKmAwQpDl4Cc6QhP1FLfuk9tDjw6lZjaiE5avWJQh9r8HYqXSFm9
01PU6V1CndbKTfxALMwTzHLIx44w+6uyHYZVKlHNKrgAniZmoHDSr9ytBJu5FeaEr0zbTZBdaZSb
q3ANtPbEzpK7fCtrn+T01fgQPLc3vdsZF76d6QCw1o7nzAXTMaYVayM5g/O1QfnI87On4+FSu5f8
H1yd13LqXLqur0hVyuEUFBDBgAGnE5XTVM5ZV78fuddeXbWq/nYbTxukoRG+8IaTxCNCMfQtHWxs
tumBUfPaswrhIyBptRxZI7EjFs/KDtW5h2SDlVDNYwdu6jmhXoMgPHh/6OJg8D30EyYe/fgLF2iD
/D02HcoXhyVHYL2dDjCx2BwgdJcfCFGg1xE6jEHthVcMjTJ3+pqJVMHt4ZbD8Qe9fX32lGrKz3y/
YNqCVI34oyBTwkQ5Re6wU9e5V9HA6l8wKwnWxx4T4iXyM4XL7P6BXSaiTNc/Z9vzM5co/qLJuxnX
mz6x9UyBH0c71puf0D3z8bYMbdSId+jb/v0vHPGOpalzCB23fUzi6rQE9dpJn8B9boNrcUE/+4Gz
aaTugP0xErgMjOUW1YxJ97JvET1v83dRzxrBLn4AXAHYWwB7BOCI3kL7hGOMz73goe07PvJfTga2
kVckGlaFHHhDNCHPzHOOt2Bfb0QHDPCOaZX8mP90RL4BIDecUS5TqGWt1B4HlMtJyg1OG6w48DqC
QYrG1Zf8C16J7Tyzvo0c09ZtQH2Otmhyg669aOd476scRC7gWBys9nzd67WHd+oGOQ8wOOgRY08r
Ylt2Xfz4V+tRPWsrWvxPFWgzsGnR3QJBwBx4Su8k3l/dq/hgof5GNn4E4V451B+YJG3ZPNkzQPHD
6vwyDiPqtuHGDQ/952rDyjJ4Cz+DD+EAS/gQughnMoLbweWI3ZftBUV9qvLZRf4MDzRUJyog2Fo7
fxuTzeZkT4YLoyx7uaAVAiFnA8GWZtkTD6d9oJzDECL/uT5ENP2538TGGpS15A1UjfCpMFewvcPu
uHJBNh1Ahk/g0Qt7HU59Lr5NCUT/LeCVA0jFLUmDsKrvEw4t5QeICwKeFXeR7+b8og7ZAe8HW8Bq
IbP14IhWs4wRHS45/c0wvWq8wTtBcxYghOiHPFo98TX1kNDWfUYdavvrmfpW2B1s0aMbjBqhZSFh
jd+mgx4yIko8cgXkwKb/aM6Rm1iXamc4XuBSzbIDF0jilln+rNgxmBRnvE64A5zD+gsTuPy7Fu5N
Fm6nH4VsUlaskwDcS9wDMxTw4TPCi9RXoJpyBybRUuK3wFzOcXqAmA0YBBzGrjM+M3CPxHs4+kkQ
kpa7WmWO6IPE5riiTDUZN0qcWnCkd6yiO+EJxbd8b+YtouVA7WTgleaK/w1Owc4a8GahkgC8ac+2
I+2wRTgntN53yhd7G+cJgbSEKD9bG8u/58nlV2iXjeUSrtQPaL71RGHMJ1Bl4Z3ZeSJYVPv+F6Hx
B2RzmNAVGwe63hiW0ARi83huVVt7ruHlsW9rSOsTQTrfy2EIaMes1lFtakuaN6yOJs6CrTFLm+MK
TxMi7g6XSKTwts1tqXaVq/6qv0K1Q3D3d/QUkzDivTqzzo3X1Ol8ESM+n4qJjMQP17NsqK5s8mcJ
cRxgop1DkbhBr03y0oYK9GaiBB1CrWOv2OJDHLOLseLR5gOnAjKJeEdGCYNeBJUgmvWFL7Na5Wk/
qWdKKksGltgVnoPkKcRq8JR+GG8BZpvq0zS4DN/wA1XwP+PB3gcIrE8dlWv2OBOq0me0s7NA4oGn
GY4rhC6UH8XRr1XoBgzcFlxQKjgs/z59Qa44cVnPMwoR3Eu9uavjTguPGmiGrX6a96Iz9Di+HMv0
Mh2ghGGKit1Kvc8zyDi/gnpMYicv7I9Y3AqSIxIW4RqFQMUGvxbO5zdwXf1Tc5kfSFWNsiuWzwO+
X2grpjZFFfHRxjsUCHquQCdI8xX9pLS3WXgJpncz3pYoHhMzoAD70YkbIsLXjgozITg0yHYrg1eC
mmC5BtaZtUOAMXthfyZAXQ6gV5jz2plCo4HLwmqChp+LjYdPfQrW0WMqlY/sJqR3mjr7uUY8x8dm
ipNgvGQuxj4ltgkkYWCyK1vaDdWuya96tJ/QLgzuWYKMAinctrAnmm5o+LOb4S+++tWUXyvmWMzg
B7iZcumlM+HMavhX7dnsMPb7xUoYdjyOwMnsWoZXq26KSkxW3iPEUSLBrXB7CrZi5agMzZkmbYik
kMHetsWsQUHBIUVKeGfkhzpEHtee+n/kCSgmmDdqIZDMKTUCK6BHhxjuqFH8tovEFiu0Rt3AcjAK
Rk9pguNr2Gjpn9fph4cN0i+F5dGOSXNb+66i58QvjJ3k6oBVkuOMcD5BGOeIZtPpma8hprrRkXI0
ztzoZ6TQyqEmol3wnKeoSJCQCMh7iMOWGJH/kgwiJrE2D2D5IhrE6kvHG4ZzuU4vmOVg84Sa/ACx
Oz1g/2Oon6ZxaUCpi3uObElGB+Fr/FCpbX1VsM/IZX45lWRt+ysjJ4hzXr8TL/hh0Pw6IsbF7hXy
qPZUvvFHRxsBmkbijorLMU3rGGUVNd7NxMvCQ3O73MXjXUc177WRnDz6CQBv/XIkgd8r/Xi6c9Hs
OWC8lWofUgvhKCJgYq9bsuuEMO2d44HzadOdWTcmvld67Z6xvSJ+ramHu8Qd3Q3RcHZ0LOifws/0
szt+VH65+ah+FGzmvkGM6XAqt91PpbKDY4qHtdxnzMY0n3gIrwYxDVP0hbJAu2ku5LK7+JRfE7Q3
qbFTmSW9+xRuWLVPN51B+lTs4TzpTvJN2IUZHseYcbxX6M3bEFXqh+k3X8Mre2lh483F3JOYxFPj
tTiIO3ST6CITpfK1OOendM8NbbqbtluLB2g2uuvBS9X9KxFcthsyvRQPmqLajc/TT99sCWliecBf
eAfvXqMYwayunbz9mJiVFVqLriVT9zCdCdYHM7NdB5SqBK9Ay6l+bB5T+rkXFIzH03qQTDfWFp9E
5u7VD7ax8tp7LDi0A87IPpjsWcfixuJlRWYuvXLqBezpE3vQRiZ8Gnc4VdME96UjAm3MsvkX9P4P
TAqwP1iaBTZcUKydXGpR/8SHdGW58yk5ScOlg4H1AzIp/42v+dU4lJ7hEN7pp7/rCYdz8i06yxGL
tDVtJsivMDs8B/25SN4XY9/i7zWSe8M/xJPDTJ5KSgiExWvDtH8oBFTWa/JGTm64GPFpO/mXApPw
lTpB/m1Udn+VHSIdNsgCG2Ob51BMF6ZWdyZTlV4JL/Vt946IGow3xT2LPk/c8JoztZI/N7Uldld3
OyJaBgd6dLyVvikcxW1LLEqxmo5+FpC4wN023ZXpBiTpQ39v8cGjwcf+B8DzRNCkWfdfA0VYR35M
o0vSPihIZdkIu3iSDRa19EkzxBTb+HOjn+P8HwI3r3x4N7oWM5rjuF5hIUnnrFjT0BHvgluCT+Oo
1rA1CTFAfR5x93Txi2iiDdGsqlwQQhTfdWof+gVps/aXCeQHHvcgo+qwZcvChWfxBzv9bI6NvKnu
CJMI36sdurLNAS4MDjSHC17Js7oNqLzUdnjEEey1/kYB5Djeo0Pw2jxGDkySTrTTIESbm+i6Revp
1hivIKZRC/6c9oguUE7c5K5dzjaiN2iTY11nc9jXsBM+g38Yu1lH+GFShULtJo1vI1xi3WYllvo9
tmwDFePhWA1v4yfnGR/zkXsasVD3/lr9y7Hq06g3kbOpwr+qpam6TT+y273ECuXYXolG+g9c4/py
K8uHVZQZi9ZyB+KCMmNHHEt1oP2d200EXm0Dc21BCvFXOXjWM7H5IXfIMOmL2j01THm1cnV5kGL6
FD7No4+t0CwfgEUmyxGoiOySTHA8FzdigfxDnr27QTeMmYoVxJrQEYSt+zQuzdRB1mLHb4KGtYtp
zmlOPX4qygeBOTT5Ag2N9iQu1Jqd5NimLZM7Nx5V4IzqBfmg6pWab4VwChsPcajZHvIXsztPzTNP
/STSAO4P6cCtnq2GSCD7KjkIampwSViBGz7kxlGc36jQFTpcimNQQCz64j8qMhYQnPX/npTggGQs
dP2HZVyn9qCvcageXxDo2WF+dofoa0Y/WW4PwoHP6Kn4e8G/4sys/6Y2YqnetMODxcSEJbDZ0I7k
+Gt9BMWAXYAYMhsrdE5c1J6N4ADPTyG7gu7/Tp2OEB6V5FciXrIlCpbVHvM6MPW0ezb1I+gon2+7
1+6V/1srbjvt1Xqui2f0qg9w7fX3XtiReD0x7/FcSb0B7onTvQ5sP0vlEIaxa5zJNMziUxyRD8OD
sOAG7Ck7saPyMZSvydpYzBG7OuEvSvm7xF3V5OCt4sfgdF8kl0AcgfD0Z+zw1oKufMCZETswks9X
4YljqLTZVHUQJzR+CKKwHQp3OVUbT8YgBiXUwZ1264B8cEXtyEZKIwzm55pFcyKCDkNECdbn3w6Y
n9hub+Tq1Q3l3j+Tyy9Ga3gl1mJbAy2MQN46+9j0iEuD9/4RfZO6EBdTy2WDhGhTucZOTg4kFodf
5PeC91i9EWImFP3oCbX0H7/Y3aa3XPIGfkdHReoApB+7bnh5N4oaLK3VQSfz2/CE0kw/7iRO6VcJ
Tt2XRBMbGVJKM4Hkpp5Par+ZYrAinqjiKiqCKiYLO6SGtUnucPniFMvuc4vjxBODHNd4zzihChnC
6U/jQ3XmPWocxNUui0z56m5gyY4UPGqqNQSg5jvRPXKqfEv1n1SIkEKiZkWMgBVf+hKSK4LqcAhG
JGUnJed+tZNDLfwf9oVEVKm+peQO22x0UO6pPcISkBEIrw1UlX5H7RVSLEircJ/4b8KNmihbhpdG
e0pKXBYPCOuX8TeknPNvVS2tgU2XLj5NhFX43DGiAFNSUqR0T5IUvM/jSXktzqnD2fbOsInJa0Cc
Rf5tUqFJUanAvPprwiU3RrDYZ2tY5ZYe0xfvxLaCghh1KU74sT9noKfuOknt1kQSpDwqX6p8kNng
MPAFFTutMzB9wZaSxCY4JenZ0DzeLGsRkX2SGRlyi5uyG275C51k1H7xen5BMf6D36/CI4ot3Rdq
HNYN/SoWMV12B5zdiQlOpcnk8CkrKooOA8LehWEoxR4S9TUdAbsxOpa5QfoTB1IxfdGaV9xSabXR
DCV/Te/8LoWdmuAC6XgNRUaPpzFoNJeciZIQaTXWk8YFRQ2+4e9GdETtaQcDhExiZJgaj7eyCh9z
xFJ7pTuDz7f1Xgr/OtAxqHFSYYr31Non/aOwXD3cVapP5Nwqh1x7Fdj6uWYBN8/Gm8Nd1niTOK+T
J14zD7ZsUuvVw9IemZUFvV+H54BRVndeBtI2JxJQbLI52rMbgQmyG8ofBp2r51p5Z75RJOYz9XSe
bk2BtF7HhvvtlAcfyE7GeFRsKdOdf82xGNHsQnaoJvI9KVf5EKetKt0TDLtU1HBSLGm3ZfRTTT8M
aj++8+d8zpquIAaxQYqLOEs5MKzcEfcFiRtr1BlhKWXHJUn062mB8c8L8Jq1n2MMF85CRpzxUqE3
W24C6w3IPvkVCoK2gQpVT7GHvLjiKVKi/GB28p4IlnHuQWcqxTfuOqPYWKcvlP15weVTWccULkD5
2s1k6tbslJx8pNQS+pB0MzUM5Khqrqxj+nIwrvMrVH8iRx4q5zyjioaAQEEDVDkrno430BY0ZmEg
INAhO8wteLxWgBI9KofrI2JXYCoFGjvcVWhvUH68+sPCo8PFa8wFnzCUO1H4p1K2P5lIdVJDG1zq
JJQqe9NZJ63p6NIbc4WXlFyx51qjhL9P5hNg3XMJ2HpS01A33BlzkvSkUlZ3VPZqLpR7nUEEoYWf
4hPvM/x8PAd/gQ/fnmHl7+mMrw8Ua1K8YJnL8SqLy+0w6RWHq2IR8S/8Co9j9KaI1vB629wtTtFc
GgKGDB1DwDWik8D9L0i4havfNn/E9TIJ1oeElFKPxV1EC4kHSA6K6eTavhHn9hjsSTaQZmUz4jaZ
DmZvz6fxgw8ebnQJBDIml8/ldvhvaW+8oU6ZR3vi8VAXTsmaVRUL5DOrQlN9lnyuHDrN7+kKaKgC
0wQWbfBvPETebF0Y8ZaFWmvY3NGsuxsHlfzHdHmwLBA+g1/ksXOH3OYqAmQPuldfQxkvAapDzoIN
GjDJtX8ADJTo10Z4E89pydrl1XYJ3ImurmVLdz07UDwRUooJN+Y8Hx6AehaAcjqzcUm6LQ5zCBVx
PyNTiXhwZyxHHgO/C590nYsAUyg/I1VCcgr0lYo74Q5zFVjnY/zVGkSgVsdhroLf4zFIJgooEMBR
kN00q7+4aykP/iASj6N1pF/H/OBRTrAzcq+WPD6JnnuUEXDvcSvmfXLHOozr6jNI+7gqLns50thg
WaTVtusPTLLu0j/TIA0bDB5tpNG7O+xJqh5VhzwpYQsoHY8WG1rWOPEWthJ9Qibm6ljHWuQQOU69
CzlFtLZVLkFi8Z8Xy2Y7sfrr0L0nwMRaOKzwhNUTkDZRdlFpauUTiqzR4kJ6LUWf1jg2cCDGUskJ
NVfUXnnGXOYQ3Fl7RnvjJbe7Irjw94l3xOWBtDOGTSPY0sC8pc21DiyMYCA6skPyBMJxwU18Hf4N
9u6Fg641c9KsH+rk/2eEAWwL3Q5MJeODKD25cNpsR8SnXiYfrBt3NmMXSjUY1WsVVUSPBVesXadt
c8EWzkQF2EZxokx3kmwzC8EUIBgtCw4Dhmc77oA8OgZq1RiG/rO4GYBPBpYdiNeN5qyJVOFUXHcC
TBxlrT1jiiIgS/k/C7JFfXDjUpP74f54rkzLgL6dutYnx+xgfdXXgHsicWIyxnsGljSPS+L+V0CQ
AbhoG+lOQDF/E5Zrbgo+MkYDLH8sy4GPXyfBQClzizCRiTY1hKrAU6lykpVt6FzI+DpZ0JIpqW36
Yd6MVr312D23KDjnqEeOz7H+xmK0DtE3KNX8eZ2vqI6SpJo+0u9J8bGKj3LkpaQZG5WsrRzvqQXp
/yhOiJ8KryIYz79lZ6quPqwjjcYLOxlVPojojUdoobRA4eyKOVYgR+shF4BLyzrgOhoR2woT+peI
3IG9HHgXHUbQU/bMopgPg3IF0l/fqbOB5LBMJCxxTiioEF2NLPBYBuv6UXEPBV9oV8DvLjCly/7I
D3jUdX1o0B4cbIvGORiWp+CFERXlE8iuhMq9bLMCSvYQjFjbna7Bf9g15tc6r5Urz5JCq0hDlLZn
DfmLQj2iTQKORJ3Tty6ASyq57EAFZVLgXLm1jts8m3v2YVm22P1J8ZHWBN+PVoeFBaCdDztN9fLO
TkOH7blU90xD7gJhShJogUCdBdo42NNgLU1EmvhW9NSFAMDdUGTxOF3iQaVgpYHINBO/HD+FbxAr
bGPqb40sKoqwz3nptIwp4Y31hlJ21dpgENeZhAAfbsgrvWkrntCzbxme5aCET3T2wvowRIe5QJ/5
DY2VtetFKSFyIiyBWaHNnr1KpuTUrQcNaxGbFfWTMoJFm8ar6h0Tk0fBlAXxT0mqiHHPZAVq1PoI
sgxEatGPeHAYoXXGbKeJN5oH/omtfY058Gq5Cl+8NiMkmNFKu+vcQoWq0JaTvBA57fdC+pzRM5vX
u+A3S5wHeanbFVYIACNRrAJsbWBDj9LKdl33AtjPdyoifLzR2qw83pmOE+d2xnG6LWVmI03/ed1A
1jM7o5Lms5MAUF4wMMPOnGKQdmVZAk4P2peajR4rr2Ev81aQ72PUh76Z8PRAAuXK0u3wC4OusDgI
lE7cEGAHVgWyb0tt6+iHd3u4JZtl4IGBgekPirYLx50wuyKl89CuICbSiEGnZTgg7kwhh+EWimtA
xMXG8rcZsVirS/bOnGFJcWXsRAt6qlzB33bOZsTOwSMKYRZnPg+NnScHtKIjEUN7CaCW3X4CCGGD
4rwTNJ9fR3qPvJl4GQEhMGv5tpTObGN9fGpMcMbE5oiCbgkb+DA+lbOPYhkvGUOCM1aLOJGjXujg
aBZl+7XJwGPlr/IQYg6Y8ZMlcdhByUkmhCLVF5R56Geu8R5vRQiSemwh2YKq/CqakKRUhwdmfzii
JuezZqinZcrnM5gAWjJEYty98c0mf6E2SrJOvroe3yBPKH+CLEIPdIUZdC2oPx+kBcVkDueGChPi
zwsO8IJkuuaE0OG2RY0GVXs2D83C8i2s4akrdTcxmOtroSnoFg2anvD2bLB1vbT7vqllUMIJEZI+
Pi1mBomy6Iy9hvZLqCS4uqQgOTGEib1KV7EVmJQ9Ak/K3lpdL8QEEFWh5j6EtY+kg0aRd7O8TxEY
R2oj9cUxotEtQGqJ9Qbj6iZFlh2fg33YByGyzjJGaMWoiNsBeRMmO4WzRpdGdEZwf4p1wZUWngjq
Vo9RH7NtGLQGxIpplZtTFYQN7rVqkkitQgzmEqCxuWg/TR5+jgGHTKVwOkdL7vWGkxDXhKGJNgGg
6c3YWYgXGdJtMrFSxQvpf/480PXZDVLz/PejJlVyghzx9vfWOYYZu4nKTREn/b6Qp26ftwi5jXXM
kPXDMZYBUab/+0UOF4CYf6+7yAAMKlfI7NQs3Eat6n2YRv//i9J6mlZylIxzTbghPv/3FxI9+TZn
vcfvq6AJtH5phhlO8X9f/303IKGJ+kfuz3/CFH8aFX/fZmIJoBGd4ARVm+Ug1CA7hbSZccSZGthP
BmskBu9vdwHeT39XawogQps67bDqW7/9++F//nD9a5Cd/Mt/f1ilgT805GAdqrfbBrce1B6Acv59
QaAZucK/y/n79u+HWlW/WiKdxEmBrRTmIlJlKicd4u//82VcX/6fn/3969/PZFyllUSPPcVAfh2H
FLcYwhqoS40ROuJvRhQK7AD1SyPKLVJ+kYGYCPSCsB1tcdC0rayDMreOfWLq2EMbpdciKYmVpLgA
FtPMtbydUBkopn+IJDVkfsEX0hsZEUG9LwOrc8ZaozGygGlLKKElBmIG1VCE52K1Z1TUhdRvJdJF
LTVPpOsIyVuYTasxE3JfKOz2q+7NeKk6DuRB1DBMzyowzTMpUYb56comNNUU7VpMJqzJ/MrbW6NR
ENQaqbiLtELQjEcWNcfh26wT3MEqGiEUSdRGv86ydEHPq/QUFeBrPQabbiI8mcEcelqDegYaFzop
AfW5cnaVCFnfWOVIK4f+uQVXWVG1MlNc/qq891GaF2NJoQnX1HYw9XQNTXItFOh3bTZSh6pUx4Lc
5+QTIx3O0LzRFW0QILIb45iGiMbPaf0z9QIHNFL9SICPeLnTTE+ElG49hxDcQ2NLVyHCAo6sEG8J
+thYpyPKw6AOpj0O1EctEWerEURILpFhoOj9UoqdD54+1pF/LxPy59IwYl9awCCVVJlNCoT6iGYe
LiwfQ8mgNfWoUnl9USxyh2Ii2hQR94KsaA85jLbpA34g4h7GAOJf2URK9FbPCElEfRSirVqqXlai
3EAFSJNSbTcpWNdVGcFjVNCA6SlW6QH9qIXajhjjHtvrSQilqS9OeS3fMGmwdagQvkkJEagXDFoD
5JGFLgcyf80gGJ4Yje9lzxULQgooUDCPfTdpTyJnl9FjLj7hpafGgD2rKH03OqJRUfuyEks7hj0H
XK5BNK3i8FXSyQzBMWOiKuP2Gg0THoRFcbCUAaIEZl6DoZV2Jq3hvVQGTjgW2Qk62FiOAyoNg3Iq
5Oq6jD0IKRq9UFCWg2Rob7WsACUYBK/qY3RwRlyVTDwew/A6FudW0a3XeC0hao6Fct0hnxAUj8sO
J2MNSbqqPGhCczIMbdylWCfooSa541iDVWHxbmvBuPZSzLkX43udhWa8TiLynNgYqOYYP0W1jOj6
w21LVPWnRnJeCJEG63TiEWEoCpyqDMAMGC2h3CQeIgPHO5Sf7GTB06Q0cNyWkv4dTxO6QEuXuonE
+TurP0ZojLuxgdgH7eNJGVJ5r6BMGpYZ0f8cfGoKhohCOmKoHqJFfc9rwx1UyTo2VX2ET9Md4K0g
tSf9U+YWAk1F4YwjgF4DgCT8gDRNSjwhGRD7h3mUS/VeXJ47HfJsizrbvgAcAc3PNwcDFJs8kyRV
yWrXo7d7GFL4iwbaD9rAuZeXuhdIGSdB0z7GpvgY9QxKWy95i5I9rTMdpq4lOpqQyZiYzV9mWmG8
FEeOGUF5G6Go1FLrTcTfqrUTFGk3xgiCiTpUm8IC69EsI/o5nCNWN8T2EkD2xgIW3TetBgZi1DBg
a83whZ54S5PRUJdDY5/jgAPLJ5jttI9wCg9bXxKFxR+VYr6qUbRLKu3AFMm/skA+mfhDyV05PTBF
8Iwemps+0lkbW8qGUfOuttNONTvhsMTANJBNhAA2LYhCmO1jFrPJV0TlWPNoKDmC/g4j/Jx75Vcb
yW9gXCH1YREVSdL8NNHfHRF4Q6tLW86aqrw2ltRS+Vhiv0Gim9IihSgk+skJIWHpFapdQjNMfinh
NlNGdJFRkEGd2y4VaDpird9m+K/7OVRHLw4Q6J3lotgvBDJ6Vq4eX8q1r5N7IFm1y2ac+nLy0MNS
fOqC6miFi3KQ6WfpaSzfu3mgqQMUq20QAMFIbZqtH6SJUDMb439zhEObrESP0g6hnPql+SHEy3C0
qvIU1HPmoQERwx4QP5FRI5sP6GeZVXMUKzxHUinCl2sgz6OTMWfSSRIWtk1zGF0hNSJHyqsXZum2
qoUKXcKO9HxA+UuwtMyJW4EuYKjdVBxQskXTHSilv8kUHJNWVoDT5tl2qQg7yzFGF5FsN0tpu9Qq
bSAzlfRDHwz3Do9IP4ShQ+NhLZHAHQ6bJD7Fae2qRv6vNST4ARI2P4jbhME4rgYgKeI58muXh6MT
qdrkjUOFOLgx+LU2c9Sqsu5qI+mRgR1lLmYv0qCA0Wjnq2CENMUUXIZzPO+ssiwgPuK3J09IAdZs
Lb06yO4oyv0RD5EL+nPvU9mdm7ylRpBOCpJzwxGF4tDr4migBj1iRz2358TYMnilJ8g55kBdaNiG
rmH7mM5AXAQsrwI58OVpyEgthGbfaRCSWp2iQt3J2R36z3mcpyNyYE9CoqOuv+SwIAjo6wphKg2y
JMZZVFASofgpMJDMEs0hflc/AxHuM5P9uVAlSuWG6cdE6Dv8Nlb/xP6I7vezBA05LBq8/ESzAMBt
4+mU7KqhfVirPOuAOij+mCRbS2h+xwvRZmn2QGV06lSNHPq6SEkzLQzNx79vttx0IjmUBqAmXQTS
tOyozZk1a0aUek81SlDmyXCC9TilxT+I+6gK69pntbzVzWBuwxgZ/WLg/nUYL8tixac5OptaDrah
f0flDjDrTDYgH+YlOXR1Mx0bxMDBDf+Emk5gHjbdSyQ8j7hG2qnV1uglDj8x4q43i86SWMY9cgKm
eQrD4TtsjcATfEWrdlgaoMvVTZQBltKvc0L6VMoPUYMxkpa231I3eI1MuFGbFMEbc3nDMXE11SDv
m2eW8YfRto4aLp2jSQPtZingCFrSJ2k6zUocHfuKFqqZKO4oWTQIDZIc0nDUE0l4V6FZlPDQHIqM
9ya2/FHu3zlwnnXEgDEtQVEC017WqYPOmXas8JucpKWDbb7WmMTyNllx6Sfg4OZs4iZlCL4aBXrF
UmkPtgr8Zx111/qo4YJ4Rli1PiFMQFkfOXKLCoEZDdjKTNVZkRDOSi1arxNEnDRC9mVMloC9Kf0y
yyA5NkEPOihJPV3XKLlOGgoPo4hPsWFHsk2OpB2kCUFYY5ZeUQI9L/2on6SseYG2zjlpgt5MIKTL
MlvONFPcmwvrkuo8SoQiQDXJClI+EX1OcaxsXbpSMeuyHKWZDn+eRSxOhdomVMA7anV6pTlZ2O6T
YahfWmCLbkV/HXWHZ11vKF+oFY8sI6AbRLr0tYQR0dLgdBhnSI0nPekwAo34H2k+gp2yr1oW6r1I
QPYI9KzBN5Uzox3upKaV10LDBg7My9zM8NpKtY8ZJR88j5vDCMmYoqX00aj1OV81M/tl6bbr4tHT
GRnMkMHVdHXF5BKSCrlb6NPsIlqowccmjBDYmTJMGsaSOkiQqB8lsa+j5OJv3qApOYkjsprIdh5i
9KQtFmklh2xjChN8NcnJxl7ygyHHtrJES15nmyxGmBaKCVc2aO+4jpknHEOxXZbLXRmvNAQAn4Wk
SYcpWJ5EcZB2MuIQO/JpZVzWqADoehpiaqIuwBkBhJFQ76W0Sa99bCVe1NNcx3Ch2ZWlgciYPitH
MUgR4Bt0qmZxgD375Osj9CPT6En6UEPYZ9kQcV6l1KQQUVSlRSE88Uwlm6F+z+GLiYLtdkmR+U5K
6S18ywwo+AlBva0bS3ps0cyFBFdw5sli8DQb6coXoH0SaNlDFKmL6KokXSoTMqxKaIOxPI5HU2vC
lFfQglCN0AUGmHhVsGAz2ZUHeIy/9WzEe2spYyonWBPolb8IaDznXTa6SyntgwbktmW0yORTRitC
blY0w3On8HBXg6BaXEgMNWS/RlMERjaDzRASDFXLon0TBCTwFHmwiFmSxm9m4OhkEZScYlD/3dLt
F/gvbfckyEN4MsXkLKujcCfdVTg7v5emrbdqexj0mIqNSa+xF57LwkDdjETB6OlqigHHd9bRRS+M
J5Ihu0iV7zGNdHDN+B4mal7QdkCePe/ehmB6oeygkT6Z7HJauyuNpoZAYVXHoFdGGhKZn5Lc742q
YW+po31Lp19oxMBL63SAE8njhNLsCUtebLDvW7NQcSAtVwBOhvQMe0LnIgMZKimwT6Qx9428Uy7q
OPgD5ZEBF7RTNAtA2/EGeWJ+sp0myoIsMbZWxGmE27rwI8MsOJhS/DbFHKtixGpktrCgCWFXK7LC
baTSbYG9thLb6KxjmFmFqskvNO+lMirIfjYf4qghCxbHLNGqopOzvEmx+IgSWoXLQFvetJD/lTNa
/cGMk6FQ1B9RjOi2MoU0KcGatxXw/6im+xFFA2lXnj5NsXITjHHwRGs26HvgEvU1hsCv56gCqiEg
xt0p+G800TVb5pdlmaGQWRSA+zJ/Ktr2sUTFTsjC8JZpr+0wfE+JBYg2IpWsKHMgS4qjmEztVm7F
fTvlsENAkCD/D17B3A9meoqaoyKJH82CJEOuWAcDtQHc23QT7O3w3Fr5cE3F8VcZoZGYmOYhqGBp
m9ZI0xs+d2/6+FKVpfazqLciTq/51CBLWyy0gZJpbTrTCWotyq2pepo4kNC07f4NtTXsOoteHro1
Ayf9YnkoKCFNJoFoRL/lU1joLEhIcw94VdsCGD5HSl/ZsAa3TzBPpUyUHKoh/o7L7Kcywpqqbn1p
pKA/FmApB05VYzF/rFaUcJFS6Ud2y8tnb0rTk9gLuEgwSOhWlF6tBOAAHLTw5YvUDDsjzclpxs4t
2MG3vTQdhwFHODlUCPij05KjLmcNBq2LatlNqGtsp3mGdtAjHBHrfi6vNZeVmDg2FDHmrqIg3tdI
zi0EU3J1huNL6wKfI7Cz6lthWb9KLpRu0rdfhc4Tl+Og8uZFPyuZREU6MdxWICoyyO0qEyqNKsAG
7Isaij6A8UlFCcSCt8VTZ/mokd1OBliPVKNUMEQyGzZUASGdg6fBqn5i2pRdl//TAsQgex0OKtaC
AjtNYImfQg6cSApRgJwz+sgxzThBRZyybb4KCRYUxgRzW5f+/2PvzJbjRtIs/S51PaiBAw4HvG16
LoKxb1xFSbyBUSKFfd/x9POBWd2dySzLfIGxMqNJKqUYjAAc/3LOd2pZcLxKWjm/D792TfNt7Of5
NnXudIbTGBp9uoP5kaNdBKpkGFTMDbN0zb9hpM19m9QkfQ5Nt/r/oLcPXNvfgN4sITQAtv/9f//P
z/E/gvfiT6C3S/QTnM1r/nvQ27/+o/8CvVn/lMLSrgD35ngW7Mx//DfrzfynJFlJO/C2lOlIpf+H
9eb9U8Bxs7TStjJtR/Aq/sV6k+KfCjKb7cKBc7UiAu0f//Xy/gXybD79/vdgT7F8k98jBSF9Chug
OCEpTOilaX8Ce1ajMQIkbsTJ8MVjW1d0mXPvHAubh+Kgf2Dgro9mV4SY3lpzU1jRfFtXU3jSs7h+
/A7SmIenQ99PaS3vszD7VhXzQGnL7xwCuqBccrmLMvgpKZFyq7kvDMwfYQ7texYMFZKcZbE1AAWh
9z0FieIErJD1GVnH3hUY9t6u8uphHPvvZZqok6s4OusmuP3AgfnxTHDtaDZArD369yG75b2+a6Dq
PuSuQt2hllUAkAP8J13mn9oYxWRoNZgjyB7zzV22TLCE05EOPHFERg7hvuk8hK+qhak60jvbYW+u
p1GgIU9QK06+Z21AB6GuCn2fesOW9zCxYP346q73LeORHLRX22nM+7Gn4iR8kxdd/VQFvCU3Y4Iw
xymCmAwhQmVNL4EJn1R39I+wOHBwE9u5ldZ4aq3Q4DHeqM0Um0jWAsDnlafPXodYJg2TjDISdA4f
X8qDzHav3tS3bIUIQ5UiDs/M6m5L6dzUOWY20Rr9tejGbSmD/H0SnXvuhkaz2mCBaFnFru/B8TZJ
bMLV9xUG2BBrb4/9KYia/qxaOLlm6O8smYEIJfv7Nif7O3EzdYb7tget4J2HZjzmIc6RzumRhPPX
r7GLQDao7yLrF/Q4AyVALB1UCdhZ+OkOVGfqTs18LKET3HuDmVxo/B9mVkQPztDuJmW1V1kFI9vk
lK344Dj3mgzk3onjS9jikKev3LStrk7+BNY8rZ6DjGJRcGzehGb5MFSaEBUidVZTn3inkVUEJ7oL
7swL0GlYYuPFFjLDyRR3jSZ6eehjNOk5NS9Z550oh+PvDoh/3YF/uOM+sRUtT3KfeRwJpkdUkPX5
hvOabkhJrKQRUS5BEH4Be8vvz3Y7UjuwpGygqx1g/T22YSAOObmm0me7H0pUFiLI/L8DnAprucV/
hzjlFUlTCFc6jvTIuFefEKcG4eul0RXIVYJwOKRJFm8dUsxu0nJ4IBJBHsweUVVTQTX1OvWSMeC7
9xnr1WSbVNquYamhO/Wpxmj+PLKGNVqDzA9eBjkgmgf3Cz/pu8vnhmsxDp70TwIpJxzkGklEhwZX
ODjuJFEYuzz2/E3cEJLdYrXo2WQ3NNoXBfi2Kih12o7/MFBlvw4gyRFnuRi/SqdbSdeARe509MtT
fOm7bE+f7x6qZX+QUxowrzqFvY2bmeXVTVwH41Wah9b2sx8GI+u1SZriThnhpaYweAq69jzR3ZNc
4no3ntm3GxD+9gE05yUxRHBRwkwgfvlAjMuwvdD4PUIHfBl0MD14tb1xavOZDZk8F3ZzVJYh7+Ya
b5svwhuHwfmWSD5WUqX1ZN4QKJODuRvNgwhQJJQkn4StxugRp/IgQ5wBhpvt++FX5tvtrorxYSPh
gKUrmpvKNojJQFQx5QQBdRRdpyCIzyqONQ3p94zZ1SYacmcjU92umT6/EkhK8mlO15h03VdXgewi
p5QIR+awZaZJNmrRTbpli5sNvwDhwvOGALmTbHLmQkFBoFRi9/e5220askN5ScU+nAh79Oid47iJ
Vk41jOdxJpDCB9iOFL/q9jHgBkv0b67GIB3FBW6lcFk+BHJDpCZjDQNSuRMXp76G38xo5gSQidmk
Q4iMs/gA2/q76wlzZyjWZ2mg1E6GlH5ti7zHYTqPaoJ/NF7ukdoxligJ/nN/+tqH6Pn7KUbeIhmi
tYC6TpUkEIQIaeYkoMxSXeoNm8tqJUMpCa2enviZbmcya6TqNduGqL80Ql3TGRVO2o3imsqIl1SQ
h6A9E6ZVi9pLy4hgpzraCeu5rybnpuXuwOTtu1uXZYCq2wXbolusj+a+8ACEOr57HzKb2cZErq6I
SMSi4GvvHDjRbU2+AqrBL5XDNZBq3Ivwpl4ZAEW7QCOoJMRyJwYcUon/aHS4A1IWzBcJzr3LdPLA
rDJULcHTutA7PeJCzG3Yn+Qf9CQZVYiYm6emFeMDoHu0eDwB/MaYLsQZb3LJ2obalKzG0nm0RyEZ
Cm1L2n8mtdZPo0JmNc78nEnkP9nSfS4cZh6GnUMrkIil46I4g0crxQiOCoBXKr0GDS4x5zHqON8y
CZHMo2dL5LDxVcntECIDjOMJMntIh95MvU13RTRmK/SGZrLDpgZDUDJqmrwyx6fiJwQfJ0Rx85Sq
xtp5DOoUqoXRGLSU99QkzSaHg7fWEYxpYnE1tFSM+v30Q5ZEei4grbjWAM6YHu2ienoYI/Q9lUxf
tCFRmy4nTzXXL6EJmb4PDczqTv3c5/pL0zkMtglL2Y25IdfD8j4Qs3kyY2NcJ0W+j9PZ2jn+k9t9
w3keo9UnKckgU0iMLFi7oF2NNqt2rVrYQda+Q1RxLkI0YWFq4CuC1FZGqbzaP7PZKqgZyC6usMw5
4tcQZVyLjY/wL3yLmkht9HIz5r5/FzLYEXkMEbAfol0H9v/jjCsTDAM1sxX6SfsMtbE9TW20T8eK
XlQ41VHCuCiGId4jbFJlEyEpaV/KDLRK7cliNVdow9lb7ZIpxjY5OfYhXu5cSzI/tRQAv4H9pj9g
nskeHN92SQMgpXdmY9kObEQ/7sgMEVw4hcXVddFcNRRUdbPo9+ruWsxFed/X2D7kXJ/LqYTf1k54
/fwAgX/VvhOp2VyzrtsKF0eLb5VXvxbenTYDfedBTmXZNOA7GlCh9HZ3RmNd8dpQDmU2+AL1QmJn
sWILnDyoyTjJcmpOKVb7oojCQ6vL6cbNMgw1Rm/dUDY/+amt9nmZbe10ds9VgdwuAtYX0xTmAam1
/hTj3pyRwROdHZ7YfRyIuDFP5JEzpOngvw/cf2GbsKT12ED2OSlanMb7ZPSqjRQI0JQOXFYZ/A2q
Ev8m9p38yKoT808XvAFNy++rJCIQuCi+m76Mj7Xd3UPrak85h8m1Th3rFJGZgxGyFWe6h0MqR+b4
JvkATatZCrXlltnxtciviRnFKMsQyGfpsUmtxTpFlFELXHyr7JQhQMdMU9ko/mcs/4S7XqbIpCBj
anNeYkoRqrY8jG7zEOJr2FjeejIrbpMOLOps5zNAz6kgNrQkTiesLp7nSaj2w2sH0G1dkcwG5Qbt
qxPI6RR57Vlxpm1ZRMXwTpAMmf00ECtMMHTmhTwglpz7CkTkyjC4GaVROQfiZ6CpxhUEGn/sz0Y8
3BsYudYfvxsSED5E7JKGMHdI1XjEPqZWuHfm2dxXTh+hdkHqlLEg4hr72ERplLDjIe4s/56ZEfBr
jO8ecTdlRwZvT6hlO5q3pknLDk1P4xrwXlMXrEE/Bd2mhkG7Iv+FnzuQXxhYlYsMpFgO2Gg5ajsi
SDZqdkzCQRpUCN30zYaSdmbY3G9lyaq7sSye6XAFFHlX+7AOJ5AHDyhv3hM0OqfEMsRT04tjp6ma
Ukpa6pb6TcQI0zxXXEtbPPFy4n2eRO9jYLZ3vXIONiIiHJ5sUoIAc1Ap1C6SiHzl6Le7oWpmFKx8
7NFgRVfyW5+TocOcgL12UWFkjr62FczAqbqVdgKtxi73YYh7hWtVovwBhhRe+ybhYTAD40Zy7iRe
tbNDADDcZNyEa17ouJl6HpQTOIDUzY0HHl1STeKa1+adybG7l3OTokcALVaHqXtwdPad5Lz6VEXq
fg5xrpU1XAdv7IicyjrMnsiMI0ePDxHynY2IOSzslNx7RGWAnoIaymBgf2kYlwPDXEe6aO8YjbH7
UrjawqLKTx9futx8K0CWbi0jpAGrg+kUtusAY+Ap7jTJevwLDFL6A+lWNRG10ucc5icBQzTiEWny
/qaFhH3+rYGsI+DjebqNIgd3RsdzuYyYtFfQFYHXLrtOqIr4rpbolDAbkZ350Sr2ML31fnub1mGO
fAVpjFuiB7TKEbPcpNr9nKXvvo861Oj7gb/K4FYFIT5mt8V+jdVZR135/eOqzIJguush0SWmc6vL
qrwLqwB7yeggpXfGHyEdEsrBGisWuqftoKm8USni3HarrxbdHQR2EB5U1+XRi5ix97mSr7wyXl5b
slWkpl93KskQ704W2Y8TNk17OLrL0d96iNaDrsThYSWHQg+KNpQ8vXHweW7ZxanImQy7ednu/LBY
rnSES0ZG3pZurjHXqKs4wVBhm0mF05fSvOnVg21AXPGM9BQY+idZcOZR1tG7jIoftLgSn3OFg92i
b+iRScYlPusRLjgGikFtdWgnL+hBbtLJYRFpYeQsR25l/lzt6nYq4K50Ah+bgazZIeQ8sA5234tz
31k/BOmeRiCBmU4WFIwSexwBxlguIo3dPfKrdQ8tekXiHU9cD5VpoTAlFr2VbqrQu/dZT/Dk0dmu
aXpAYy8eJ9t1yMWDzSACPSZR2n4ewKzwDqlTFM9OgTfNzxkszrVr347ji9WmG1S2rfIAxkAgJTT2
qmtKjczYC0MygRRZtY1qyg+eFfbxpytG85oiekC+gUE4V5ztVgePx6S49lXwvcq8+jFprcfWm3Zd
V6XnYBrcs82btaHBxwsQY38LYmLR3ABYJmLRX3wq0bEqE7LyCjtcB/VBzoLgoW7xJzQNSJAwu0fY
8OxHOLSWrdNNDEN2G2nGjlJwAGjiBP2ksc+Q+FmySPckknhaOEp57l3SgS1EEWp7b9ZGcxaOdSk6
Pznxwl79cXbvHd9iCzy3NImWg3eXmnubVNTWAVjrIoHN1dThxqm4ve0sks9UuY/pAuSy6sNIdDc1
QHL2HPRaUXM7CZv5p5NM0K2Zt7qsLsuIMVOYQ6vi2qT/Ty9OVpenwdHoefV4cirpXJBzNb9Vc7nl
Q6KJgwtTcXPrKDoHo2Z40FK7bzLTjnbu1CxmF2gTsYd6Y/kyR5tayuQWvqm5qWNr3nQt5jy3MPcq
p6mNreEtsbiThp6C0aK2Gp1l5513BQ7TpofDz9gtKpfBFxRYagWGN7omQ4aC52AUU3+qCxYmvpcU
nFOKzeKScvXxq0pk4E9Jd9OyRTteEMMWekV1pkLz9rYQt1Fkxg/MJ/Nbp8vo0DgIMHgU08riz4jj
615tP07uuFdQIplhvbY7msfSSrZuYJW3VTL4Z99qhbXqBfZ9aYTpiVI/OZFObBJAGzd4UGf/WKcs
ygerbTxKdEgCKgYuZ+SQbjQAUkEgwcZqDdZC8OiqzN3K3P/ud5Dz23C5s3KFSwc95rFzaCN6F6KP
rC3jaUjyr1S6IBsYtGfQ0w8Fl+RNqtGtVSUwN5HNxEsspO0eZhG5tzOq5TGBJIl0IbUTkjB1DQKB
3FgvtLLbYRl6GaN97Uc9YnhRwS7qgugpGOEA5S2vxYjM8IlTej5PRfB2HmTkPpqV6z6GFeQyQ+Tq
EE6Akmu3tXY8xuP7YsLeYtn9ySQ5WVrEmcMnXjPWrfCboIGPHAcjn+pRlESZddd5/iPRu+bWRoq8
T8MOqMRYGIck8Q4fP3Rskz8VaJIkautie7W4fFwrrRAHuuH7gVr4rixT4HfLELK0VHKaGWWspW+9
+aqPcBJ66b7y+1tEqJOZIzSFQxDMSXMUMarfaPAm6mUXoBUWBjdrzEsIKcmt5zOSqORSG+rBd6nS
2LlCYDNI9ATXe65wSb3HYMXP0cCx5EqzZbhn8eCtM0QWlF7LSgzMhePXyE0PnaODy0J4Z0oI8toC
JJx4iY9DC9l94GFqKgN+JBGNYEcKPqnGa56Qj477ekzafVPPV+WyUwwJsr1kc+fjPCEZyyC6Gf26
javYjMu12XgV+Y8D3vIoIrat9x+yjmFkIiXZ8RzoPG1R9IezeM8zXZ6aIU3JSqNNSgmQ27FLBXGj
kfCNrc/YdVosCy1wsuWLLKx2Nw/Do9Nb7gmpFJ7zbOz2HwWIh/RnDmrCRZtRHNFi8M1nQTY4wPAm
N1HLqYLzAldqFgucbsN7qfOH0a1OQw47gxP1NbAXkDezcQzBnd7q1utuSBxsGHqsZG97iJGZ/Zgx
HJZ+7qOttB28KfG1g4nwrNPqS12al04M+kueXSzF4hO1IbEPuRAXB2ejSfzFnkeGhdqYE7Qi+fpu
blME2r1337lIUvWyrNczLhovAtNWl7d16BQnEgm+2dDOavauFxUtwLsxkCDK5qN0iic/S7YfjWTR
ZPSNXfat9RjoNA3NrZEVe0+CgwsSfvxmYpJaqOI1auZ3dHVArpqvBu6nWSn3YNsRXEiTmE+PcidL
MSrEsZphCRqIM1Nk3vOScNjoDR8yBvuRfAgDDWBh9Pct+QMXJ8hJyDWgJbn61VlaPFRq6VJKj3kP
iSzK2CjEm1ohA+Ypf8xPjTMwU4jp1WVlMW/yuWgzpKC0vAzzWNVsOWiabcoxvqKUDk4yYnPvOla1
o4/DLljiThpSKFhUyl/iOl7FS3SBKmzzKXCWWF1SSpnQFCaaK94ASjeCr40ZHK0svxp9m+88C5kG
mQHxVijYr7H9PGUUYVOWXlGW8nG4Ht19YJ3nlPXCNBHFWqaNfZlyD53xIHeGJslBlgwy64TNbiOa
8mxIk/iHGoLktBkSdEi8j/aBSnC8a0A4Ea1d7vwaHkOmpl+DpapLw8nUdPjoBZPOXR8YAVZOmE8I
d9nuEzTILAnJDGGu57pbvIELTQSdPzabnBxGr8dLjRJyVUb2k8LmgYXHzddEGOOn79wKIIrlr0jm
oU2AXFBnTOqSuN5HqJNWU7HqTLI7Gj/nXQiYYlLpREcc5GZwGEhI8BJzvtZSPeQZvKrZDJ6dEOF+
amkC3Ayme23RBnvZ+G8JFhX6YZ5ZZlbjzwB/pR2MNX7OmGvFsB3hU4z0nZEFTQaT4V9uLqoze33j
sWO5o4pJ/zZM6fzqG2uPB6RuPaqDtN9niMnjDMvWRG7KMXtWIdPwgHcJlBallVTFm11Hx2my2J3b
dBe5YeCcqaBGC1BUejbpBtyc9LUA3EFGCPRU6XCtMkQjVDO7dMTj4yrGNkoy32H+TrRNFWJxK3F+
GuolGUjcbArOnYFQ9vt+qLaQ5I9UXhIbOiY7syea4GMUFAuZ40uIMMq9hm0/vOjWeSo4OeacRVTs
X2wihu5B1q87z8Y/klSaNlOU38kpweStc4hNqYjWy06ebLGnthT6EMg2IqQZPICP0ujIdfqNHEkj
Ygr6Mbm3ua5duahD2uihIcEeiS0pgy1tri6IyAjRyj732rvWyUzv4OPg6uvBOHUF2ccfE4nO5gx3
Y6otL0bhbaVDjRwbvkDwNY4atXfNGEWSHJl4kxm/Ml0d7Xtp+0fdU/hxfDHjUuFjHghszJUd0MYg
H1N2Fz42kyxuhgFOniPK8uQuX9CTX1IzaHcfRUto4ewvCDHSqRucLC6dFlU8uGQfsFcgmpjX7VWn
uCRhhpkAXnCtkoPDb8kozIiG5EuujGeFsIpcO3wCQg/mtajgFYQc1W0r7hORIB2wf3nYxPa527/Y
Qe0xzUC6GVbuvCFIagJQEbiQDPI7f5D5EWtCdW6w5RFUDJEuVi+mEcD3xMTD9GD075sh+srz/0dR
tfox4eRiX1K5a0lFSVwtxi2mNumTmknfauMeBWe+jI+0tSvZm2KL4oXWbg8vcW5/Js0SQDE0xCvF
Cm14nY27MYE1q8HTZR5OlQzGI89xWLmyJtUyHovsaTbBXlledmgN4BgtyvP7aaEvJUtwOiXQHh0H
ZpyefOg5NUFxdDXzGSs68i/bN5325qcGbVUWa9YGGo3/QPTkXRuDLQd9GnqmhbPrDTmYgkjpmndz
XJ31EKXbykKqnxQ2srGBKZg9t1/Q5vpbmyyrdS8G+yQsSBIel7O2Ye40ne+tgnH+llZklNnON7tI
FI9UBMWunzkbMcBDzSYKFKLGdxnLwKNJRGLMXNO2zLUqWtaRbGnPs5Z3geKtTlNz/DpU/i8/mWkH
mbqdvX7cmhyl3/IS/GzM7CbJS6yMAw8WPiIDulHU3PUSW0oEs6pJxCWODDz4Pk6EMKeqnSOPAEZk
MUFOCMIYIDzRCCG3M1rSbYwOBlRb+M0gPX3n9rD7RAqMrWxs49iji2YYxymJbp8kLkD329Gvyu9l
l3on7c/D+uP/5ZnJXhQEaixzWPOk9hYsH2/KmX4C/Pbg2dNtl9GkxR3SHWe683GOHAIjtC493KZY
4VfiPsR0xb6DtRiOWc/pvvjha2VMAA2FD+DbY2hCT1SvWWGVF+kQ9aE1tXyXhw2m1Cb+6hRvEynQ
7NoKhuA+ACp0XOEpWNwDcZyNJ6Ssq8KovHvaN4awrADneuo2KpvlJVftNh18Qo+6GEi8dE13PdYZ
iEGBeNUF4xnNMQVJVTe3Q5YhcxS/SCf5ba2dxFT4Oume/DaqH73hK8l8iPRA2DUcI+sp8n72acv0
e8lGCWu7fRxVhZU8G++MaX4bSFt4COwNA3y9diQ2nBYJHl1R/Avlm1rXlf2aW+YT+jYNGkInWyx2
QbaaNDTDKcD02Y72rWyibZuS6RbFwW3sdI/S6g8xzQewTL9eaS5zhajODwCUApgluKCjlagcenKs
yC29Le9lA/1jb5rKPY4Nt09oCvJsBChJA3VjIRPQTlmzw9dS+/29m8QgAvKYV9Jnb4J0d3YPN8sq
RYl52AqMoGuRmUDXKc1ZvpOzF0/c9FHP+sBIM2biXbmiIYnS8sUoI4tbhtKFbCesHRqLVXU2s8S/
hKHSl49fBYFxTppBH1o1dubaTm3ycwf1bQi8L0PAlMCxiQNUVRiw2ufLx68+vhgzSrregs0y1sE1
yLNwP7bhW0V6Hkz/tAqvJSyphhgTBCrLn3XLnw1N35IjwnOCbWsMGUSJzVC4pYmjroiuH19Myw62
HXqc3/7MR+u3rVs2JK4c46sZQNej9J8POFXukjGPr//z5x+/EmahqAlq0pNd7F0G45QOY9/RUcVZ
ao8OrajeeZBzxJK8ttSQMDOM3FjHPXJ3/n33Jui7lPQBD+KSD1QGp5d51FpCSsN1LgRAMdNM9z3e
L8qvvFhbc1VvhKb4NaNF8ugVUFItf3hMGE2e+6gk+kEjnkZrOcko3hNWdOO3zPuYxd9lvLOYrdGH
eek1ypmQ2b56Gei8AL1GXwqz/JUP0TO5IHs6fzydjCYrPdE8V4xyWpKtahsdq1FLFOKsVjIbzlrR
Ht0iYz09vOX5d6X6V8HyDw0/XqJqZ4n6Jk7dryng3KgOm20dqLOeGBbT21G1qa4G5xg8NOxRE8ft
VoGukBAzOYNZyeoIIXah0GkYul+FTghF1XzNRw2c7qUTP1z2RXRS8lgMI+TQymRr0wcQReLkaluk
JchewcLqSAG0YkzfOrYWFgk0tSWasEZ4LdX3WaTHycVXOIsMSYVHrIZKWfGW9dWBckTb2uF+J80S
xJWfsY7WxsH3cXZ3yyQ6dLp7n5E4HHwiI8K0uxp7gMjhVxwJLroV6oOYotFoJXO8NsWExT+IhuF7
7hH3O+UNxy5kpzm9YXRMJlnDv2mmS1fY7BMD+kJe/Eh7By63Yxfrfiauz/BBbbsbXoeztkUyAui/
G/WPBLc3hs1wKaTRTmuhUFdrEFbWlq0V9TCm2LXVAQ9mn0eTY7/Ng/+FOm9eWb3zqEt3Hc3R20gc
i7vcF7VJRGWE2VyW7s85gvdbpElKNPPwQC7mtcj8e3bHFd4t4LBmMlZbVRPwZIOc6AKaM+lNZB+h
AKgq58ljTaTdlhFPKIYbN3TeNRTMDn/b2ATLQA+YMrPjaO0UCm8LsVi2n+9UCclkGppiY3btkb/9
OPTVQnevThbe7VWTN0juU/kYWmQuCtWYmzIGxmeZknFa/dUiLB1/Ayg+o3p3XHNP2Q5hxkQM3yYH
TniG8SAic5CWSS7yTTZXD1YNjz+bna3ns0iysSDqxSgYBQAB+rCFCR3AqMjDNzHad13N9FH6EC1y
sM2m0yK8it5dKfggo27NstLbuiMKUt0EmKnNlodkvbMcrJEMeGw1AhUOCT9vE/OFpeR33tcICwf2
i1WouKiK1qOcb1nQI6Jla80zpmCMUjYQtwJMvIXB5+Mjidh0eG4wuDWHsG329Jw5WzaHJQy0BDoX
azXnw74winQ7TPFdo5aeNAEVV1Zar5mg8cCxCiiTdlM/Kouyuem3eSzbTR8V7A0lovCmK9YzTpMs
5XE4kJFIVw45e+RREbjVOajxbFWkeiUWwyYTzkKlBI6SZhMhb9rE5MMLI7kvvBh4ppPON7OBCypi
rTN1GDeDPmdXljPf0sK+sg6FP7akPmERASStzR9tCp9FwMquE+TZmW+CJi/fpphM9qxkaD8TnYst
4UuhrX2aMUupBQwRFu6PnajyVb3NCvmTXCC2K9MryqbXhBNt5ToVFEEENSRyqu3gmy/VxMiHCQZk
cfu5G2Cjuk9ZJ9rtnG99yxv3rtteioxVra8YxEnsXzlcQ2epN+XgtIdIkYU4U8Sb3gBosXypkbzc
DG3o8fY0j9MQBRj1UVIWWXB0Ij5UheFbYg+ksfsax8kPEWLHcjiM85popWgId6ann6bxhHj6u8VJ
tG5ZR4F3kA8m4/rQY7gsgWfJKPmG/yTES239LIvgmaSwXawtDDvJSKFezC+Zzt7dvil3WG99ADhB
WX9Hh0zKgd2zagDMXQNnYTjEMKIe113WOtve6O9Ek4W08Yj/TT6LjBA/OHDszcsYo2Ou3lAHvGAW
Hw6q9X71s373HR64VWpsh9ozf5Me/6an/XdyuT+L01zX5n9Cu1rb2iN4+ffB8+Sw2l6clv6xW2Jl
Ju9rqYCGoBkl/3MIiIi3QQR3Na63vPM3SQqSIzEuCY3+unOZzMsEG0LKHbYLqI7+Rsu35CD/UTmH
X9lB14tZxXKltv744qQ/h27ILuEYN54Nm4Pxl9JRu3VDuWFEzzw/1Rdtd9Ey0Upvepy4W8TqmWIx
awjqsmGGoNtk4tx2KFGt6eFvXuCnwHDLk66rXF6eRmlomeYnaV8fFqprdOAfJW0e+XU11UQebpM5
MnYVL/wmbIaRKAw2jmaKoTuFS0pU6fWvX8afNMa8Ctc0BZ+jsD0tP32GQnaNESA9PKKmYUkxQ/aL
1LrInBfSuhAvLR9mGSImKdL0b+SNyz/9x0/IM7XHJ+PZpkAs/VneHGi3RB2sjsAVxHUJsI6jCAn+
oHGzLj9xoMDaNG7hrf/6Z7aWz/7Td8YmZgmuXFNJoBF/vDaEV8RFnmYOK6ioukX2dWwHA3RTI/Zt
AE9oyDi2YCHms/ercOcaa/3d9FHtZZ3HxDD6lZFVDY6tZ/6Wj6Qmg9hJ47q/wAp5zRRFPFqHv5On
2mSPf37ZuFNMz7VsySXzWZ46ZYx8NJXx0e5q5ivGfBwWBUHB0mGd2LK/syHUIM3YI9CTs13d+Nac
nhHgwhSq+mmLKjEerOIcJOzcDTCudddM+8SC3NSW7akDTd/V6PdcEqkXpxc6oLds8ID2NDELB1YT
qwzBxbm0ICCZGC4YRYNfb2Jrx2r6QuEtnv76k/rz1ek5eL7Q6rmuxZLx0wdV5LIyeacVgBY0pA03
8MqEolf13TegBiD6awbAwo2/1ioxt3/9vf98uvG9XeFoehLHQhL8x4sET/yA+r1RR2GqTT6PcLgy
QWoC9EF3GZv+9Xf783HlOa4WnuMorTm2Pn031dpWhVqSlDTLeCcV/Qsab6iLTPcTkf0aS//9r7+f
tRwvn+4BR0tc+R7SYiwLn97apMoqJh+Fc0x8XEYRuF9K4p1ooBQV3TLsWFYEUcHYPzAeyrLOkXnZ
PG0LjyHgsh6talce7KB8+BCNZuUSG2rTVQ349gqH8AMOrBnT+m3QVNiMmeT+zU/w5wPUg8rBIUon
Rqbk56Mrj3p/GlJFmF1swIEoGN/HTX0nOo+QAOxceyGMbzaLMKV5uQiqOih3IzO2RY44eChESnLW
/Q7oh5w06wx18Yzy2cJ0/jTnX3ynmnd//ZL/zeWsLc1ql7ed5/3n91xbQ2TOpI0eGTUw4HfYdjhe
le9RAB6EXwiijjE6MAqHu3P6628t/s2Zx5XsKpsBNGHUn5+HLsNbvndmHcfFPVDl87QSHsqdvk5O
wmab79f9dBEtyAUZt+y6Fk1tPcILQ+PX/83VLpar69PVh0FGekKaDgZne3m1P18fojxo/vMf4n/1
ZpTbIa74Y6oqzqtFPTQvmp87rr9wN5df6Mq54agPDRef2F+/F+6fb22QNK6DoM5lYfPnY4Vdl2fm
oXksTfM7M8ES5Yg9fXO8XWanD3PECtp2Mkag/rLCMeMALXLAkiRUL25k7f3UED9q4e7nrnBuexts
COQ5UZdwOlAzBCrutxGLy9tRirs5pMQofXkMdEfWfV/1R4fwhM7qzV3r5ApyOCu3Ek3tNSCd2GbO
ssIw4myzqubpNwEpwOyn1zhQH3q73XeVJjd393E0OJNFgDgn2F6WqGbFFEDtCAkG+X+Undly29i2
ZX+lot5xCsBGG3GrHtgTpCiqsdy8IOS0jb7Z2Oi/vgbgPDfzOKtO3huOQJCULEEksJu15hwzVyzT
/cZgLjPKL6kePZuzpwgjolE4GOEJFL7HhUJuVjReYXE4cNlkvYlq7YrhdPoyDgIAOKokrcieoQIM
hLViHO6Hmb6YT7NTsaNKO0Bvltd719LNX9oou3cqNtid4ff+9x/Y/2PC9nWMUCYOT5MNxDqY/ely
KRN2j5MW2kE0WB5UF/uI0uBrGivvqW/1ixchw8gmNAOpwUZGLRkOafnajaF91ueG5jIl2EiiK8as
f/SNgToBWkaaJXVz7qT9wZ6JiMehYP7Nidt/veN93WWUZXnse9hwlyvxTyce5T2yFdaAwSoTtdGY
zNr0o4si+2tRNF88bcLNbbsP2TyHWJ9yetJld299K+XDYDpFQgO3kkYeyodrmMMr9B2BerCB2Z9r
4pxFFXXF9C2iW7Xv6fIdrZCQ3Lam16Boaxn+J5EOyOsxy1sXkdPJd5CpByAK7uvKqmXffy3uiBUY
GP3R3OdmQg2Z3vLFKsTTqNELyZvfmhDRMxj6hE4hQ+ZJUsFrBhgV2hdP1JhSigSk5NItm1ndC97h
xyIcSQnGDXaqWnRetjl8/vdXhfFXu46vM0czihiCm9j8ZQrTpYrn3mMKy72TT7Hnplxg2MjZ8Bf5
gEGjtpgoxNESzCqrCojoxkQcI4rIfLgiTfY3o7vxlynVEbz7loGFiLHN+vV8ZKJoXOJND/h4h7NL
QJXnugDJ9eaWWFQS2qesXQKma3SPo07UwoxSvXRpvCVxpSDVkNr6N2/RMo7+yzjLKeFqErrj+MyW
vy6gvNlEk03xMDDjRCAzhQdJvSIc6DdksUF5xkRe5zr69EC9fzo7xBAWem9ehOGK7d+cy1/W+8u5
oDU2dLEsXu1fxvwCd06tQsL17MjAF4g74axaeUxoA5KyzocWmibSV/qeu9YhDMvtODdtIMgpgxM/
yeJOX580wLazdpLdLpvJJL3M4/zlb070r7OTw4Ji2ZRgbmKD8OvWLBdxMjq1O0BlhK6KW1I/F5F+
RR3rs0/LvBMFWPCSaP4fwxBgk3+UFbe2nxTkwSXPYsaEMrj2hzhqgBX0CdjQxiuu+TQQjzgi9H2u
5Qgz1zdvrd/WL4wQxYWOJYajAS90xzBcZfDpJitr9nPlfyYJ+7sOzOpYTSI8aHpboLOqyWiKSwTh
dgqKfxVWxzIsDr1noyx0SAdGqW8pcDK2hOXXTIW7b01QjjVmoYsNoclEmXawOs89dorMgt5wyxPF
AoE8yCF9sCqTXQekC8o8Om64aQG1USD1jgYhwLLLyyhoC6+HuoXX1E+A2NYNSEVDD/WraK8zbknc
IaXzOE9IEPp90bnmB2NiOZ9m0QfQwJ9zxRY3SvK9ZrXGGQfnj0ZHD9KL2dtSe3mIYhsGSNeRDLNo
7VOKhhfd66E+dZ/1asYboe0HlFbXxNCeldlixBnRUrhWRLT7Rxr+KZ4D3w+cZjqtO+kkbH6MJQr2
1O95N5gJtuUcGTcjT5jjivCkQB39zZrjrxe/bbDTx2/s20L/y2Y3KXHIoOZSBPgIdmsLPppFaT3s
PTzAB03SQBim//7dbxvc9pZr0aRwxa/rzTbSzbYfYwLSs6w9aJX1kHe9fwFulJ9TYBi72RPHtk2o
0qDKKjDz/NQr2J3jXf/9TWX+ssGxWKa7QGd0joat/+WeKrF+GLKxLVrT2qt0vfLKTcQUbFOwRfZ7
xL5hnZ04fNCsbtotfo3Z5Uq0K9d/SyF+xQ0ovtIbHpKk/MpChMIx5IYaoeOoFaydfFr5c/wkaP/t
KpTZ27lqDvCG9tU4mn830nvGX/4cxnjhOIK/xRTsUZe56U8Tu5XTqbQQbQcxRMidp8UGGeq2HhQq
pa69PseyaATro6yEtF5PyXlwQxD8LU7ozfrQC5E8AespyKYT2ts4grdbDwmreCTuIIjyxt6tL9ka
EZMWpYtNJNs5MMeMhkLbEpOGFL3T5RLAioHisZvOjZxppqSOgAqfEioSL2DY3x/qC/45ovCMc1wE
aexNe9tRPwp/0oKkmsH7K9WRg6DIqynGKt6IsEe2lIviZNnZKdVq+tqpRX42cu3QI46yGD0gJsvD
CbMQDYmgXA7rI18lbCj1UueIO5nFqtCfSrvFLNMQcRpauKVDSSZFUuen0bGOJoTPQo7xi+yYtBjF
UMzJ16ItEBprzAKxOR/d+ENcRPbRldjZ6CWgF9cccsOa+HV1Zv60X6EXxHIXdVt7xA/UARna1Lkl
71rybrRNEIpC3mYLwEvbJONBYNPa6KoiCCfMcni7YOJobjynRm+8lnG3U2hZ9mOY0SrIabAak9Vc
fDxBx5xRejsVnnd1C7Gj9hweass4rMuzaajvVrokIkUZGb9WG59ajGLrWdIDfyjpvcNEJAlJd0v7
pc3MZOdnXA1sX+jMIxHaObnWXjUBaTxF/MTmokZyb1rztmmpNbVlfw9Dqb+mke4fgYYiufHDFzz/
20xyD+maFMxLioS42F3VftZDVEb5IygOqJwZCixncJzzatdh2tI20UDrCt4eYoq2xN4+YZfHrXXi
GiRNp4wRrwqtPMZjw35BsZ327QiGjPoN7+ypFYPxOlgZ1G4ZaXhAKclPlV1cUbksaif7amcozyJ8
FMcWkesR5xYs75b9ky8VvcfQeUUwZoIEZoVWFfghs67Cbplo9H+iN2pEEDdMylCGdfLy2DibhXWK
2OyjUScGoA2bYEoGWC3QVaTxqSzsN6ssPnkKqA6wUHyluOLPZtcctN61TyIysPJFFeg1LP51jKuv
6c2PCGdZO5e5tR8aEgVVDKLRJFO1Ge+c5oa0Su38s0Kpkzbtec1zJVGpYyR7Xo2p0yLLHaX/aqLv
oglDLdNm6Xctx+6xMuZuW2op6QED8qo+Tz6ihJXHHqgsvl5EeyEK27vV02HSEif5rSFGIZqdo6/g
8w0x+j54i5DK07jC1sp2HZcB1+tsPs0oY14HNOJkleUx4iSe5rJ7wMhjMNrqDroRqgtuNyBqicV4
TxpW/aJPwTQlXnqC2XX1ba08gdqE659jXhwx/O0tbYpxYYfiGb0Av35uXiYzd3e6re+hSmH2cjxg
2sy8Wy+j5VmdrcmpXyAzgDNsZEfzxIKHOdNhLfNFf4T1dkdgVq5jOUVAkJ+siJRva4iWqXcipKDV
kUA28ZViSXy2UkYhpXNDlALeTCMytWuBIex6GlgPjkn6pkdqpj94TPguHWq/Eij0cBaQaDFl3+sM
qSjavvqqJ8miTMFwkiOsvPrlEzuV9kqpN99TgCRo3AUr51WWS4RkFUH+VKwynUi+sq7dVl5pPbFi
wrLiq4ey7YybL7QUT8Qzxp0lwqdjjFFqznd9SyhwaI3Dhb8/DhxiJBLdG++pXU53FFQxVwDh34Mr
D7YVe3ctUsZjzc0k2c4S9pGlQYIPfingDkEvteuSdxJGNMk6/VNVkweCfuA1MyH7D5jpd20dPSIg
9l6y7DcmBjqsSnhBW7DrYScpIxPbJmJe69hisujDHiHU3R8N9UpZ3jjoEp5PFpd5MBLmV4zBlCUu
1pL2PZ9gRyeFiGDzZYRtIku6VJX3rPTR5i19j7vo7OOTCTIfEdyE+P2Q0NbeODnRW3bTFx+K7EOn
oAXhtrokqMlPfQ/8vOez0WymuMYnKS0ua3SNrsWyEkjp+KxB/KzhFrpG5T9Wre4exkYn3yFLn6yS
Ul9bc+NXdUlGu44nDezScE6KkrTmqfjAlM9AhUaVd1un0OcriMo++rYta2LSCeKx3+U0g8mUdTZj
VEHropua1qiILE9dajy4yabzj5qsuZt1++an4kcWObtJENCOLgCXtD3a+wTVFBQzc4NwtrpMRHhU
khig0voCCtTcQEMA2+jZrJvz7BHVPR9DWus7BemBDvCA80s7RjlGAdxi842WJIU2ffZ3Bm7iQ4xt
eY8rpjiGs8Qr4RvZpdFBDerixrYFrRp8msehETj5kbWiTTLF3qNmD0O22VWu6V0R0HX7yq6IoE4L
/cj7eurbfDpUMhvPtpB4zpcfTVOY8MiGSDGkOwDy3fFlYBTauwyhHmPQizQJVBBRRyIco5It7BfJ
UFkAcrvPU1Ueh76FLtk4GE76DItP2HnE3MKf4p1M97Zr46Wc1GIZSa5tQuSAnMf0XfffnOxmJZ37
2YG3oWyZ49ciqRJuf/+CSm27an+rLKHNEtvvhUu8MzKi+Oxr7V6GmvVQlBZIwL65s6X8ZgL083p/
PhtkZrKUYmM0fkPOgfuwUE+uaxCMWRn2yercW55FN5Ma96OpJjiYdQjTOL+aSifOoQG5PgukthH2
xG0XDcaRJdq+S2bnpDBPbFxKl9Ti2HXEgLudiTJDq/qYXbNzLjJp7Cppvaxtma4V2dnRGofzLr8I
HQVH2zvXtpQXaxFbjxG6nTy7VqnVnM2so50cRhit+xZsN4CwE6zyI1i+4eKU1TGJYuNq986FFIBv
sk39W4gsSFDgObZzc5ejyPgzwmlbhXNHZnW4i+dLOfn1DX0ZkmKr1s50noG86I2/J7ZRT4A0UAqC
IDClz5XvxQ829gljMryrbCBZzsLeNeHwvjrL2wSNkSwIo5kVkSctOQc+BBm/BZ+3NEPaWmibjkxO
KQ1jNyJt3Y8JNaKKQvSefj6aVsKqsxR0p1cYT8RtqLT7DbqfRIxgNaF/TtCUbOKwzhDoYbi3Sqz3
To31fVgsjDhEdzpiGRp18VekxeOpBoeHorXcTWlTIwLowoBNHjp5rNFbQ3rNNcSeeUxM+z0JhXiw
Z7UYldKzqeefwhHcOP1QYxMXmBdcvD6JDi+6cZ0XP6+3mZVqQViQqOdU7ECzengphdIvnRXtaKKS
lT5ZJcVidTKw/ZoszZ+p7b0Wk6lf8hm9yhBm5zzJbdrbfQ/cT8Q35CSHYcbeDKDEvRpdi/Fk6JOA
+iMZNS2jL2XBgg2zfXe05I1hvCFcqdIfITlyAzrVWXigM1Wb3brZ9h8pnTgJAsqEjiACS9p+UvVf
qP7VT87TCjiJMne8r+tQRNOH3BfxlfW+YBhH0q3Jttlr3Pk7rZl11IURmkIIa5fZ2llW250Reahd
JLz+SfOHsz5G+kPbaQolPGmSte0QJxq7j6lukfBWgCoMZ4R3MAsQqqjkq9tn83kcOhyrfvHcGCTX
YjN40SOrPqZC+Qz3KeITe8AMnoRnf5T1czkDSjCWeAqL6Bnoyeic++xjL9SLLMY3xxjCZ6pF6KHq
zHzsMVlTHgIwM6UKMR8sxpPK2LXgbcKa18+XROnzo9kBHmiKQfsyifwRJ1LnaO6PEIJtg7bqnf2w
tmvM9poQ35HKmSpomxnnBgzvTre4NvLFVIUDTNWYjnpHDVeBP/TkSO8rdAAT59hlTfGYw6kIsoqY
A8v2BcYN6E4/RcAKOAHiUdqpmIs2DuToAI7PB2mb+9ivyyfU2ORRxx685Lh78kThvg/cYP6MLajL
AWZGiCOfawfNDaPJOYmgJY5jl2JQBxa4GPzqsYiD1PrkSI31YKmQJNeqNgC+ggtTtUzOcTHdIzlX
ZDzP4ScnRm0zOsD40/4e9Rb3HGxb8oOYlRuk31MSm/dQkFtvj3hABpFfJ7zUfpL7r57A44i876GT
FvWLqXmyVa2e+h5FZF+TOLXsH9brdkATvh0aGC6qQ/nbuWJ8HoeGCk4n/DdmH39vT+jhMfocphog
QY8+lmgC+K3+MIEPZZ/HDvvN8gfrohWkHWu6WR75ZD6OTWnTo2O0DVN9W/uoQ0vosE8LUqZuEMdP
2WgBaBLjCyRtxpCsPzkAfVkrON5L7n0OZxsAiuG/DOBXfnJFuK3JPZwTpvWlXdCZ2J642jAvViFt
RDD2sbIIaS2zZkPhDM1VOZ4LvWWeBFeLJ4wIYbzG+6pjPZBLAeAiz+ajnw/QDfLKujLVTPAhTARI
dfmDUoa/p6tC6HEDS14zx+msG7giwtEWhxSR3oOoxAExT3YpaDadW3ehZxNMMtJk8WySxQBzsPqY
kDBnWX1sfaQao95qx2aa2mMV6i8lPYDLREF6LW/NKv6t7Onh+jhfN0UHhBiLNUOz6bzSgn8dyunW
aLi6LFZwU6lSHI82RlEVQ6dt8HoaRy3X1bZdWEYqtd+SBA+OVLnah4urCau+eqzB4x7LyMdnZXgX
BpL+iL/aO5gUv3ZJp97NthMgyYgzHXOUO5s+WsawctI+6MiXI5udgTMRUuiZN5pl4+eczJB0OhR5
7rC0HfdOOCBvj+qS/VapbkPbZoHRhgGg2eriyexr1EqN1BkQ4qVFF6wS9MNWRFKLfnaPbAsQJbli
CSWoG0ycQ2mr5kmkLCTDtPk6xf70MxLBS/qNCgu8nyZ9FycZ8x2AlPbSR60IisSmYFbZRIBVXnK1
iwsw3OhhlPFwwATgbyBrakjAwZw4NFntmPewREW1pW6B3WwkotltnFMSjrcIweVpNM0fbjPZD4Xu
XScPX4Sy8KTIKSXkHFnmTtfEFwvF8d5hR8GmqZ+3Pe/fyW3eBo+hwRRM690wPK8gKNZGYE9rf2NA
ZlsxE0jNjVs4EX4r4+ZBs7tXiWpxq9qm2NeeE7JhTzq4sgZJwwXZ5tV4Hewx8NhDBDUIsA5lHQlv
cMa62mkubmo+GgM4dPbnXJ6LQbZIbr1XBF7mW4/4ci9Vl5M/nVvRnfr9rk99uXejiARVF1nlpMXy
2si6I/BLPhp1N33sDmjKN7UeNY8KIbqFa83tZ3UDz3uJ+phPHjwEjOLqy9Dwjav10B7mcjd2BNhi
FSJ+EPWlxFWxybz2TXbitceGjM1oAnZibd00BBMGg2jLyP+10GI8aLkpHwZ+59kf7Det8r+wVtlI
y8uP2GpZ5lLUOOZNiYEmTx8k/Nx1l9mAVl6LTHntiHPpGgdl0HqdbeYufala+n1+k2bMgrfLX0Lx
3QDGhT1cTiyr7JMuK/OjF4Ie7b5GI54Zyx3CfWzm+CMNtv2jKbw9NktjF6o2OuBsO0W4Y7JZwPbt
YcfEfvyAc/Cb1bGQcykMbBxD2puwxRGEYBq3mvmaCUpihtE538j0Kr8QNhA9VHHJbsczXv2cZMXI
+Sx6u380k/zc6G5+SWXxHDVsvCxhwX0Jx6dhIi9buVq2bzPHIy2yhnvfmhfVRdNeDcJ+743E3muT
fXayUjyyF71yyVeOGs/0qcydluAxXldwFaOrkdC9SFAd8yf5CNqAMLoQU0P8gsdZd3/EBvUoXJkY
vTtkAcPEvapQrMbukisMHf3iK/FJca1v4mhqz2ImP4UtYbn39WnPMJEckna4mBMt0N6QhA4vIMhF
QAb8adyloQ4UXVCVGFMr37k2lfdw4trsO3TGZYWdJaNYWaQvvrPYKxXCQdS+R09a2g79G7FkWtiy
cobc74bpA66xJSlhLkHvYBGa5/G76wDnm/WU9AtSXhav4DKgq291mjQnWCJYz/v5q3aEy4Pjx7+B
px8CZzCH7Sjifrfiu6AKwE4ake1HZlsHg0mxdhVN0ijOAofi5SazAbrY0UgKQEMVlm2dV9bqaA0s
u0HaK5spyOnR85YYyzdtT6BpVJVB32bvXeskDyzl5aZxBHMX66ZzXLVPQ+uLs1AuU8qkr0VTKnnL
a3ozXY3CiHbCLvtDNPSfSYBqD0NLakKWOdQ+XbchXnlgozcuFpV2QGgTK/20zvhdC0miqvpDw25L
CnxhXJPYUIHajXkxfHIU4XgWrmdXv2Gi1e2xPpcjLbMJ4BDQlS1w0/GOxJNovYZOqd7sx47Qi5BB
tvMcdZl1/Wkm5eI2NABCukbDsT0M3DtsRL1ls5O34ddmgJrgNR1XswSysQCdN7oPS90C/bWdPeKO
lmaijjePbdSAnL6SR/on4lxjDyJIr0T/NGOsMkL5ha9hfjE7cvkS46oGeTOH0TlrEwZwaul3P6ge
txBbHKpFZFMPOF3OaaaTmWvU3s501Eudm+o5b1JSa62WUqJW3BtyYmyLhITo2njVb7oHjbjuLXn0
ECdQqPC6AxVf41UyVZ1Luh5VU91zG5bbQFrjEDIhYDA/I2menpMcvEU2eYt+I3lIn3Pp2aSm58aO
4ePuOhO4gIEsJzNliJ7jybmyEu2nR2rIO6jbGNqgnT6hWaVJJx3SdJ1BcTdm06PA5YZxuCYoq5bi
iRQ9RgtTeacQyMy27nA0sle2aUUsV66ECoPVtzsCPwXQZZcRjXBlEZGtYDTUQ0w0lekeMqNjXtNM
ytV+4nwepm/EeUOuI6LhlppjftOb4j30yy+dTdFkyl9VYZofzH7GbYr+EaxHfTHt/ht7flIBSjwk
AvUv6U1qZzlmeVWASg4C1zbcZ/ziyCifG9vezwycLxWD0RR7gc2i6RCP1tdaTskbeoNPnlHvwfw2
323qnVH2wSs9ce06PX6wGJANNGVXws4wHVFuOdnl/H1IqhhrQ07nSvTWWxh+Zkf0WlAxeq6iTOyS
OHtsu5wYIJlMhzmOMZgOSXZiQX8dSsrpWhpOL02tc/u0k43HW3abMByWMFBqUrETqSc8Xm8mS6AH
UV81MyHpsQSMG0xx1tENkm+Z3RFGmjXys7dYEcKhHh+lrPSnwSg/4aer71OlfpQdNDJzSPNjNmju
x3kyF0LdrN2qCe9HNszWwWTrdVId4R2V0NQtGu8dFKTqSBjqTrjEINWU2LYQSBir1lQBu5XZtUE9
HYTJTAGQpMEZiwx+HmSyZ5ScFLp80NuxWb4M6fgxrLTxEIPQvZKRcBFLacSZCJft8fzuiqqZbujo
ppvJULbTRnDpfjd9yLrIuvcTP3hjcWpSDqx285YmdCf7lxjL5omIHW6O5elUh92L7p8tiN+PeRUf
K7cyPkTxsHdNvfjc0F055mAqDk1ltB9cWZxZ+O96B7f7Zh/iVeZ6hFADKlJ7N+rp8wD05C32sYF7
vrfvi52dt9m1mJGR+YV9dlvoU+ziPae9VHEHfJjfjQMk2ywt6RS/A/i6ztkfn/n3/fudPK4N/nf+
MV/v0Voe4YVc7Jt5917zj843qsEm2efkIRDsQhYtdeF017KCSHYE2mLR2fuMwtABphN44+Y6eI/J
8IKOvYZV3JAABIhzt9/f9rfPN5xlm3dvY2wJotqPe/NgB/Kc3JN7/+Z9Ej/A3rDqrQkMlpRztnhE
eZo+S9JnbVof+6w4eF9H2lUn/Uwyyn24m6/qc4NoHZ8JniiiUMm61EFV7nCCae2hG47U8nGvogTB
QaLf4qmYtnYdv8ZdfVAA0XBL0ajsaq8+AULsCe/tLKz4jb9NxaSdvaG8Yburbl4Xfx5I8eBGdYgW
yMXXjIUAyXAUSDHruqeorK551g/vVQ0MoBu1ipibLrl3g/42R+VBDX3+kQcpyqQqYo2Z5B+pJG/t
BgkCwHiJt9yyPgryNuI5ZbmZlheB4aPkJF4+Nntng8dmOtzJK8ORGdwzwFXhy919wlcp68HZ2WqS
wXqQFtmREtznz6duTCR2VOP6SZfgSXfJawyXlMb16fooU1waXVFcDdppAZ2vqxZfCyq3B2mOVeDX
hISuj3552tAdOc12v0s9UQZV4ULyiCPJ0aBfdhhz73n9ChlD9jaxGyrEJFAGYSquLg3Cw/rFsOrL
QPZRFSxnMAym9qfXa2KIjhYenHIwimA9RGlYcHNz+OO19RFYm2XYZ87OcS0by+9UpFeCewwJA11P
3U5q9pX0dLeRUWPD6eogJOPwOBGVpy56bXbHCrzbbNu//3SlkvLn7/nltVQCcDKanAzuIv8wlzI+
NK6JkUnF5BQxoUGE0mQZsPMpA4WtMy/T+YiO0WToMWMcQjSqzVz/82F9LXKbnJJeddGWd3090I+l
dpr4GcfRISI31pBICJ1Rv7cTKFtNS4Lm8osG2vs/tYP/61/8NT+B8L9V9dRQwW1/efp/XrHrV8V/
LP/nP79nRcj/8QzOfVOp6kf7b7/r+L26vRff1a/f9C8/md/++9ktNP1/ebJfmfxP3fdmev7Ou9b+
E2S/fOd/9Yv/4/t/heyPIdJE6v3/J/tf3kv1rv7M9f/9v/zO9fetf9iUgF0bcaCFvcRAlDl8V+3/
/p+aoZv/ADFv6j+1x7Qr/uD66/9gZ6FjW0Ch7fMVzuF3rr9w/uGjNDQ8pB6OZ2Ao+m9x/X9ae/6k
ylvUoGiAwPujG0FH4vwiXJRhS5RvNDoXIwzPIs11SFadfnXbYQxmD8W9nsDbnuojbC7Zo5XIQcKq
EcCBu1y9nevFxn6ml0myWX5eXwN7KIP1EXIz9Pb/+bQyC4yujX1av1iGX5LQqs/DNP9+i6yPwBOS
y9N14tzL03rnrC//8bX1NZJYlhFmvd6X/99WKjvWgtbUegPGHkDcxIpY3+AM1JLPPVQVys6bPoRk
ud7GmZ61+C2bgr5TzM/q1rscpyJwoQoogyOZDnw9px6tv5YR7UKDrdcKdUWXSgnAcX70bSePrgEE
8IpK5eRh/mRTi/RmPSiYLujN8o/45i048Qg5NjrvN+t4yk/LexSWB631tOM65K4DAb+vRhHLCPzH
07EWX2YFk1bN46Obsxaw46VlPXcPUP/bwFCUXR1CG6nljcF6yG1ELqw+2YNbpPCFrs3enGrPOtyv
B21e4nnXh7ZO1YdFyR77IYnhjKDoBP55Guu5zMsJrY/WA+fRHpQ+PP0yKfwxM7TggUfYWKcylaS7
UL5cR93Unuhi5PLsbR1iSOnmC2sjvCX/mkq4CtaDTmqRQTUYT//cbNoC7BUwKu0w9/ESiTYG1Wgn
wawfkLmPAeJz5jjSFoa4D8IwoSAqKTd3pF3uyayj02X32dHz1RWYB90owkAHV6AheQQn5JNOjT9V
GAiRyk64G1GF1U5XtH8ACwUQJ7ZGQZA66TgwJ2Gubyok73u8OFYwkAWxraXx1a88euLMfeskth7M
rtBP6AIpJzCvJdTlDiweHtIqJ3xgnbv+mMDWR9VkY7vIn8PZ+uhOk7ZzuKuSOUbLIA3HOwvnnPvd
wYvDhNodV6afImVYEitSlre7SetUMNQ+kX2VJWhFg5OPvbRBY+n/8GUhsLNF+G8BjwVIOZfvrosI
K/n6nZb6PqrP4YjnWhenVVBFTsWT1YU0pnDs7Y0epLcSiKByHKAVJgwwI+0QYOcdmLDnaVdDs9oU
NSKSIsQqQGenDJzJ415aJ/X1bbAzoz7odU3D/5+T9/ro54QeushwwgZcx4DXeJ02m2XuXB+t96Zd
4F3/eZuGtoZmrGRf4hKY1LOuTrRvDeXEg1ZcWfcDlAK/sR2UD80sxs+s5JhvQhh3+5klPoqKQW3j
fkmVBcCzML9e0bexEepdJ3Cb/kOuEfCddT5N5FIeid06sUQ/jGZIX6cd9GBVzDn0iXWJhGeJ255d
xAQOYY75hvqGufUmlS8XubkdRsKPvFJWnEDY7CHJITNKQShKTPyAi9D5GEMTIOKmw4M6bdMuT+ti
NPbY7N6LJUG8ieo2MBs/P2hj9JVMMAll1J+pJxDY2CfeKeuxSiob+aTWK7C0+Xg0eP8CsRwSDF0/
H62veYPR7zMSw9e731uWgeyOGQ3mClJC76CXiOs+3oW27nBN9BQyhdHs6Qj0e6+RKfqm5ZQw0Z7o
EGPwYAxaX3J92sgWjTykRO9GNw64AzlkQMyCbEMjk+x5akPVyZX2jlICH+d6Bfx8aEl3W3VOf1rX
h0ZWffHpmuwzEbZoOu7TBJm1Q1nF+ocuzK61Zwi5mT8GadTfKANoB1NHqEeY9C4RAMCNGhHW+s6S
ajVZ5mVIaKlNdvTBQZ9UaHhZsonxJfZ3et5AuvzPMQ87zmW0nPTnuOzFBLMhYWDGaxK2HUatHbNo
eALSuKHBhJiwrh8A5Sp4DR35ymHCNsp1p61ooOfocxLhXXLlzk4b9snOcHToBgeswLtgfSRSg/Ky
1p6KzsfwVPFx4BVtAoQXXBXL09Dsvkm96vYxiWTbaflVJJEy7Lni+5QJY18lpEQOsZ5dIOJ3rKLt
iIl3THOJ2WF5uB7cPx6ZKt2zNibrJqpsFFutv4kndI+UW5EE5lZ1RjZfUM/Ki8tkdMWlw3W/hxYA
66lFhECgcbQpJ4aZEUz1OSxAM8Idxu1BNzOQi3Ch8ANdZ4SNuIrAwBTP4AJ2shXVXnreUwm/q5lz
k7zitg1ECkPWdfMNBl3mgvU1ZFvmjl263BQD47zy3AkaF3vbUh8DW/Z4+1vu+GPo149lPri47PMH
KCrjaRjGOei0fgPYgCCy0Ap3qSLPLRR2RACFcfZMBIChFVEr1XqwXWaPfNLfyHFPSuYOP0p4QIin
AZ9ZPqmi0X//pNanMQuhI5LIAMJA0c7DUUXd80jpIXWsW5v00YluJIbJthXgVtUul9wC64EI4fQg
6vKtszJ4hcuyJV8WMOuhXB55dZGe7bKkpKtrxNQsr5UwnihvthCgm3F4LNx6uJoGnYOY8I3MXPa0
jfGcVoO5oYL9btLypLaIzDPvPyZR9T4pFm9iaDIqcCQl6ZMOO4I8m8l9wShpHGmp0smf3IDYsz1i
hLfcjhdScJdSUvk4ZbTU7C4kj7XuUSWS4EH8TZBpjC+x0E6gMT6SD/maoRTcxDA3j148fbXzeq9q
bg9uRoouyUOLPO5owsroPMs85nUC+iTx3woDIc4wTyeH8nc9iR/KBEs/zfa5C809Fdxq1xrJ/Nb4
ZCJEFtmncxoyQMs39nnsJvM3l3DXW8Eaj506WGaabHYai00xuzeV6ajsqPay2/niVq38v+ydyXKj
aputb+VEzfmDvhnUBNTLsi339oSwM530fc/Vn+fDuVNZ+e99IqqmdcIRBCBAshr4eN+1ngWwnbwT
xk/rfk4gjOQZiSNzvzJHyBGMGHd0SjMQkYhZCmqv3OmI68B7WRCFLJUVCP2CDCBsPcoOWaR6W4Xm
Y5YTcyC5VpiVN35E0IDRiquPw6Vl7k2BpJdhRjrmhuFqt7YSAjthhxANp2cPCKeSVRlhZBvnUXlq
uCbZvfwDxt/sOqn0rZU1c9MLtkYdI0SYqX7OohI0mt9pesfcDLYPipLCVev6YBuUNO3zXiHKnEGG
M84m8JJoXRTtNiAItiLk8Ug9m8YiKu9AGJbl7G2khzFNg3Luw4xUeNXtRrr2por2bhrfKiRbVDPr
PYki4AMtCtWGZaFV0vK9Pky8vY7/LkxPekvelWXFtDipaay0WzNDE5BEGWgZLS03XQbE057oCRty
ux6BhJiGDSgkPsGkR4nNwGEjGTR4pzZ4VCt0rXwJ0KnnFWEsKKa5qm5yQpo9AMAaSFGgV7NFmSrM
X/tCArYec8mLw3Vu1YpbW+SgZiFkVV3q32ySBjZOKD8NhgOl0bwbjBL5eGG/EtPccROjX+eAp90G
9WbfeboGV8kai+HUmfBiSfuyyknB6W23G2V2XlNU/+Rgl27/0AXnxIyOeKkKGkW94dZhTdzfFD5i
csYSQ9cBNk8Ey624baHyQCqilKUPbD7S9AGC22DhbN6Q3oK0qdeUpKiAx9ajOfsl+IP4qjVShqQN
QqUST7Q2aPOuUPsz1sp4ZU05Kk9AHqPhfG+CmhMhLRdPJwhia/ZQIiR5BJ4w7EbfvOljuNRG1xF9
nkGIBuHlthYkkLIbYV86AKGAMaUT2lbZt8hxCPzbAOBIPATukPX3IBi+SxKEEIV/XMZuqaXxOnCK
Z4BkH8AoedkDSFpKw/RB+GCARocfhUVWg9V3r4SspB9Ka77jN6WCZ8MRUboXgta5h7LQ77SwPSfR
bFecNJzKbK8UDLSxR2eHsjK5Z5pEJaYfCQ7QuWxwi2VQjd8sG1wmy0aXxXzZsxAFo2XlHw//D9dl
UX1ygJuNRNK3iJjdQNSSiOUouDsSBaZleZkQ+lkcLouE9/z1sMmYkZq2dar9vD4kM4O9Za415XIf
yAE4G/MEHtfeLKuXSSa2umx6WbfMmWbD6O0fH74cJi6Mn0823ScEjH898XJwhG7BfgqxUopXddnw
tye4HKdPfDFc1CEdcFPx1z9A8izF05QmUkzQAyDP51hc48jnzQ+d31DNx70Gw1LcbS8rl8llm8u6
YhJ395flP7axekITiMt9Tc2YEFFx/Mvksm2y3DBclpdtQvGSLuvyrkT79bXl376yziGbJrFzoNSX
w6W23G6SIT6Xeq3N62KwbhU7GDa5wkC7h0D328QUo65lXTVN0Iv8dgZQI8ZafSnKKJfHv5b//jF6
gz+PsmxPgmcGKLDgXlZf+YzJeXVwzaJeJrBhuRWm1JgMN8vsjCkL9iYCsrGhSGjMfoEchLnLJArU
3xflCmEyJ9PdZYtlLpeCxKOhPoCf/i87LPv/3Tp+MRFly19bX7aRHedclsW8QU6iHMKMTJOwzj8l
M5vWuA7tL5/UzyLh7VdJ64+a5R+L/ytLmBptRZze/1zCfGzfw98LmD93+FnAVGSHKqWMp0AW6BFN
x2j8VwFT0f8lm+QHGZzBwaLo+NLyom7D//wPndImAYKmbcqAExyFKuWvAqa11DY12VAsWK2K+t8K
JgVUIdxtvxcwGT1pMCwwx0KiwfP8h629qAhqKiZ7OpmKRFEMF/rP0uRvs6bViZgfUY38ml0KkL9t
oKdbjTj2bjM0yZx5gHZu0YagfCI1ZkuKHSymwXnqCwCbHfK5YOLiiU7sNrQU8JmdfVWjVTnovm6j
Y51/gOmPbnPMKXizCGNrxiQmbQVYuaTDUDfHwOLmUJ22sQWFfaYsNYTxayjNL6FCAwuOfbQrdW4A
kmHcqlkHfc5ydM/RqfHBpyWSAiik20SDMXvLf2JnTl7cLLOSUtjz/TLLODLtj/aMr4BwGfhxNBJ+
7rCUH7/eit8Os+z127v0VaQUZV6K2FvQ7Mq2i7HSrC1xCqEnZvYvy6zfDSlyzvBhObcsq5bJ8mtH
rlge/m4dQyGaGcsjKeGVP2cZtFFDWfZcHlp2vywu6y5Pky87Lsv/Nvv/fvblQJfjcqk29lNUj/sW
nehBtqMSgTdzvZgsc5cHuLX4ue6yXWCUImD1v+5yeXjZZVmk0Uz2GroI7+82BhZFJunyyG9H/Fq7
7G4EFs+zzFKZJM0i/Hqxf7ymy/Mtx/rjqZZFetSNK6k62ZC//p9y1Hn3l+WQ/FrKNZAukVJxOc6/
Lsri+jmgSef6/OsO1swqEspqrAFi1deGyw3tZZOvYyx3tF8b/brzXRZ/ezj5KseLe+Sv2cv98eVw
y9H/+eFlw99eZYCfwQ2dqBi4s8orNxZjhkS82GVLDILinmmQwKa0So9LSSwTVvtzo2XzZXGWqG8M
d8uuy4rLkWazZadlORWHX+Yue+bL8OGyjy1h+ukyhrp1KN1oJXW6VsEJ7pKp+tcsuon6kIlBxfL4
KEQBpQFeZZCIgjcUlBx9xwhgkEDjJ/o5g0K3V6D6HnybGi+psFfW1Esbq5WmHSwZMM6i6GaLxunX
rCJ6sQbvJq0JUav+ml3WhiLZIsYduSwtk2XHZbvL4m+HXFYuDy8bXvZb1vlq0ntFDFeuCnCOuLRk
Pvqpwirt10fwNbBrsDlyZ8gNBKPIN4gIJFCJibb0m4rl1M6NI60Iwnm8gmuRp4sC4yC6Ajqxyrt8
llfJJMy01UNhUBlX+xqv6TLcNw3RpJn2oSg/2+L/XuYuk2UdN5jlqlBnBBHi/ZhrEWKXVTEn9lp7
1uOKpCJLMXdhjZsVAcd48AMmKarHTTQrD1EmyNR2AKHY7/0H4r7PTeTTKaipc0GURjYGfX+1LGY1
Wu2W/4I7T8I2hOM6Voc2cyNbKbykjzu0vtxGlKIBT9UDVy1NgDaqhr3SPRla/67ZnbLJmqA6Roxk
kSRS5nGcliuEjLxxVOZ7n7Qvs+xIu8NDcXAAlRwM0WpZ5hrk4jtL7TxNnKNtcLxrRGMR2BpGh6kY
tDWlzfhtmb2sZJh5AxKYuoX4BS0T4pQYQP5aXOZqyAobWLxkw/FDWiZJWEOczpW9Y6UTZnBTlg9S
cFMJqbhZm+VKKgd+AlPWKB4aI8Cucr/K6+5Wdfrh64uoiU/u8vVb5pZ1lSjiWj1qytSSjwT7pGRK
iE6HKFMatTMQEPBreZmr1I62wOQAYyDrYCVZ/XhISkt8whrmHxzR8TpalkPQ7ZQ6kRQkg9p7uW7h
jAI+U2GAzSEo2YOENmfWx8PXLAmWToeaMJxnBMw1xKWasK+gFLeMpGvZYe5g0FAwK4pJ1YlyCmMT
kWzU1o19aDSsL5GNPLBoNTzbI3pbCPcbKSFLba3xQwaiQWZhhEnqDPhuuhcZjuG+uR/f7HCL4sfm
xij35qd0J/1AbxRoqyrzZNXlq5h8j9DK3Eb9tgxeOpg+46qWd1P3sv6mldcV0eLNDnWCHELxUT1h
v1vDbDVQFU/WDoRyNF8H8q0Cxlf/3vnvqI84dFx7muNBzE3HVfs0hKtaWsvhO3B1oGZCijQeO3uX
BjRUVjGA0+IlnPbZ/EmuWgzLuAwP0bDhFpS4EBkpkk3tEBBmvxn0R1PH7k8IDHL3Z+vTLPeT8Wg4
mBvWEKXr+FSYT6G2JcjMD9e2MGRjarvKyWiW96W8Q0HUEMFI2CEwLwJlunZVahj8VpaKApMTjs7L
ik4K5k1nj+1Tmz0JyB1iZkqrA4UKuOfzmiP65Q1l3SzHEQlvGGU8OX/boXsGhg/c+rZsv5v9tj7Y
RwvrWYljcUubMqa0P65gXISSgSUD0x9W2EOQ3FHsplngy9dBfzDtXZMBOtpp70NAulyxpeJc4vpH
0tXQBvcKVEuO1wC85v3VHiLtSVTJb6H8Y+9snK2ML/2HmnryS/1ko/WXd9oPSoYK47Ub5YTbQUqR
g67NcC1yP5wtEpX+KT6SeTvcBNFKeWxP0QqhNyyuxN8UWObb/WTuR21bhnsKdEb92VIyJ4CvONkA
B6JdQYl8vrLVj3hmSM1psiOUjHrguUCebG7tmiSlQ20hUTrG0aGnHm+DpkSPGCc/wNDqzQlM2Xws
idaj3z67crDFho4UXPqREyxt4KpGsE2tMzyUOH61tckH2ENjOxo/+M3qxncki+G4qtSVTQf8R1Gf
82RfzihixBvG+yTRqKJzxLdTtXaVvUekBakGEiUwXg7WvhXdEckqvIUi35BMIFX4CLGyn/Ae5PQO
EenbR7ndKeNKvirvDGmt6IjVaTzvdJI69lm782sCojcWFhvkkzVDhyuLcEAA1MjXUnTTVzMNpvX4
Nj6GtRuj01ynxrlV94gI3L6Hn74hOG6E8S8oBK6R7rp2P8x4LF3lM34z4SH0ozs0WwImBvVuyK4s
cyM/qBKFzVc5P0XWTfRijK42U/E7KHRZ6D69OiTB8FMItplyW9boBqO7GfrVjLCOX20d7+Wo9IgH
VMgGov6JozfDKndUgxUlTJ/yaXJgnpYURuyuoxN7hRWlzWh54YhVHjr7psV9Eu/gD82TZ36nzO88
2q1nrLVrNPI+hWCuzYLhdwj9dalvhld0eaa1FXEMpFtmW26LiheJjhEnztLVzJUsQsXdRtrGoeek
K97za77M1sm51o7ZNseiI4R8XMdRtrs0nsjjDvBx475OV5FE054Q2UdunDQcc8fuxdBeCBO30jWE
ujuizugh1ggAudNwgd+BOLkm5IjX5DdbSEiqRgyM63jBY/ncGKgZt5pzTI9yt/blTaHe56S9ENfK
qVgZrnqS6uVN+NGRk+qsum4vvad8XFUroxHfNthOQN2piB696DF/zk7VIbzRH5AHzndhtJktxAlv
mnYT+quu6FwzZwy3luNVT1pqelJG4pmoCh6RJGbl41RsKnttSUcnpTzvAtzIzrQcoU1IVOmolae7
9tZ5znj/vxVP1jHVd+NOX9f3OdYVKEbn+ZjoIOzX4zMWKMIeZXxKyRpndcZvGZfii6wdCGiOcpxP
zq5JudYRhYUtfZXMtJHdil/fVSk9GBL+7AcyvabpPHBT2rw78hWOTQu6PeIJgw+ZXFIaL5sAEjkc
vuL+oQsf8HrZtkEfjCj3QwfVAB1Rdx/EP4bpVfj8uJ8ENvYMiMjt25Ma3PTh6MkskHjXe3K6RTkI
1S+tdol/ZWIZ58wSgUlcRdX7UF4p0hHJD+8QuHv4IfhjI/L7bFyu6OpRLbsz8/BJvtvvvMqb8CXS
jxw9OXJDQ4dI612cZ+EDySvb4Q4hhaKu5nYNeSXtsC1u6WLgbaKl8qFYbrEN6y3QgQe6kaZnHlRP
cuONhV1u9U04UJ/LaWXeJmtyMc+E8s0bwqDRpsKr0N78HZnuNFmtNd80ay1Cjb+XnA6egocY1sq9
dS2cEm6OCb50w2fg376/cxo3eNRv7e/lDpDE6bN+xi5gXMetS3OeMOwJ1DnfWBakteS1rnHXrEA0
7DKP99RFteKGG+Pum/sJRvdbszFXeyq76q12ne/U24mTAgOAR2It+MXkz/EzXhQFQN6zcdf7HjKY
TF+NNAMfzJJ893WYnth0gKzSA/NeJVtiB/xbSK29+phGGzvekmkHOwHuhEFo8OiFxH26Fr074dFY
71O+cSFxEF7x1mzLmwjThCsLDMAdt0sFPTLq5vVmWkcHfdV7KZ+E4dX6ps+v54OGwENZfdCc9eZd
TAarulGe93q3Gt78wNOupnWwsxCfXUvf5CcR8R25zTvc83V2KM7GLjvLj8EhOQGEhf+dkWAfX/et
WzwW25hXtY3O9qvEnSFn3OcMWH3hzR8Wr3pN2FGcu2GxLzzutKAtMGUdWb2r6NzQZWxdi7f9GbkG
3zNWyI/Kgxp4/b361Fznq3zT3xpXY+j2t8kRWvaKL/umAyzCm+bBRLtqrvvbeu9v31C8zFfzFdlY
G5s0tJ3EohOuT/y86QNimZmvUJzXDxhs+97dzAwQpvyeLQpXcrnTuTI24Wu7N3AIvk9r++Af3pr3
8Sq7HklOcO0to48r9ZBfke43bxrex8ST1unKcYnkcOMTYS4um6yKU7pxNqoX37Z77FXlQ3JdPkgv
0R3I9/f4wXHjB8uVf1RPw7rcG265ojHTvgbP+P2MlfOg0dKzOAWsmGbQnFfkpny0z5zJ+OrwDuNR
RXDPABFwTyDO4cPtfAc5mqbjPiEgA2fllfFAxNfK9/Ktc5t70cZ6xf8ltavwZNbe/Np5BBcgUxfc
AM8IXPNVwr3p2VxcXjP+q22wZVCCKJyvw1P80F4NP5Jre9tfVe8pox4qXy/yj5fsOrqb1v6P8DX/
nu1k3gnOMcbROHZ0dsACuZw/77sTlJRN9yY/RmdgDybnFpcAU6YP8me+YkN59KZHMNCj++B8dG+E
VOrr5Fids539rj/Wr9M1J0JOkPp7/Rp/w4l8HQer8T45Jkf1kUS82+qsPyZr2eNN3aonph6sd57g
o0w8zj4bzMgwxFzjytqZXnEIX8SXbic9Yyjm9NZxTwv85Q2zb3ciyJOVYIfOyi6/4ZJ4qD75rtK9
zt39fIw3zeN8DDjHtM9Fsi5OXJ2Sz+V73z7HN2FI2oFLiEGxGo9YsXSU/eiWzQNKkIjgJ9n1QbFx
T/pJ46J95jF+TCRZmCSlco/CW6O77JbxNknI49zxY/6I7wlEjmkrktnSb0SoyrQ1QJ7a/EykD/nE
edn0jM24xzzBr+XWPAS7cT/ygUzX4/f6teIO1NU2fN+BCDEk/xaYLjiJJ+kG6OsmAFridbGya2qX
vq72kmzhreyjPQ3F3O2rzbzWDtJJO7VFtLbusk/aLiT3hs53YpGqAPkSl8zxNnm2LRe2YHie7uSt
dTNfddM5OdVHhhQGRDO4FK8Fhoh+599+RudBJKh7GaLTeTUwVD7EN9F5fh6XE+BylvAZ3XIhwl30
WHwGLu8+/7nx0bEjPXpY1pw/uAx+EJXJieCp3eMXhbXs2u/tTXVwPpAxSNCg7+jH2u/M1a/hi3HV
35ijeNXzFfCT5q5vva72+Nz7e+tZfqxvEhAR8zY7i/HBm/JRvfES0eFFxqr67Mkje+aC2H/MfIwx
QbviZMyJjSHCcGo4LU1rgnBIkT5M6w9ScDDJuuOddg3w3oUA5GGOW9c3nEu5TL7N2WmYts1jesMp
L70ZTryvyU72qjVJfYGr3KiHkF8oQyBPecOdUbsE+6yJtubzL1kJ2niV78gRWEGQupG3JODt0FoY
D8FzvUGWSL3KDTmNPQW7D1rea2M7hlzTxrN51bs47r34htc9Cv0F8j9v3HA39lxxxfmwvs+voF+M
78qrcYNLdhVvnOv8uTya+/YYNp5zp8brwVp3MZ5lroMMB6nD8KV9HHcap+d6D9BvJR2Ve3tbbRmh
cuTtLaSsO8YUw6ct/vvg0B+L7bzrPnvOEzuEgF7lKbt4E99H5+RsHPPNcLfB96E8kzLBr3WUVupj
zy/zzG/Wf6K2yAeof2rRKo/W8tP0Pr2Xt/VDcpddt1c5Z0Hrm3MTPlj3yg08yHnvH8xtdm2fAVut
4tePeCXdjUfkShttJ/7M0Q0HiBue+aS+p7eSQfI5mbQ7AQXrPemFkCg8lQlDKNhd7gtMFa408lPj
XyFlYFx8MA8JVh+H8u6e+4UzcIVrhpl8a9VHR3HTDefpYtiPD8FB3xMBS5ceXMBsfcoTbC2hfZj4
FGei6h/aBySWAVBLF7N0/lDcOc+8iA+MtFCQAVB3S7W1Z2BlqpbGvRH3R0vZTRKFyKVJv0y+1jU+
kmDVpFZA/ckWnYZlThElqmXuqxqFiGBT0ILlLoQilC7KyctkqURdFpc5Es5tVx003VuqUMvrsWUo
J0AvVoOl3OMzG/ch2JEKm9peKwePnF5rr2Afzfvo2EhvPcUchfAnWirrqlej3SQXwcHmVy00BpE0
7BQrKXayHNyQyBViBQu4ARYTbl1MWTL3QYWXoxalvGWuWXwzaJ1VIa5uYlHVV4QEkQJQ9nM2aSH8
zOHA6TJFIZdj9lAjPLKxDZQct/wckBA25PkdGS/oE3MhlQS1hglPq25rndpgZFJxUMSqUQikw1AB
WDYRKNPCCJqJaYpDRtTgvmhQjaMYlGekA6WnqSRhfXmdVLXoCMgxZDcjiRwUfoQgjXNxrWoaJ9xK
uqFGu6uDOuXEyWvSAizRRvE89pbldYhsPMMRvRRLtEeW2W40KWlEesnZVHTrlhrvUtdd5qylWYdh
85j5QQahhfL3MplE/04VgtbLulLq0OaGwSbIJziBndB7thUqh15MlsVlIpcUrkB1WtwoUAddJqUk
VSpZVCybvn9uu6zfLHXZr1rtIjUlSRrB6RCa0o6WPeoXC2XzKCrDgHR+zhlC/7GsWyZ/LC7bLbsl
uEjx8efTmwLXzTWbz0RuPuXR9uitcgJIOn6qMtcZUIVHpVXVg1Nfp23J/zVSpDxMQhVaKdq4jYv5
OvP3Q4cNT+00zkQ6VfFSdHFGoT5Y5hLbOc55mCAIG28LwsqUNTiw6oCV0+rh7Hc3GNsVsnzM6jCr
wi5GVZ1Pw3yC2dXtv5aWBzCkkAQWULP/beWy39fyMtuPaweA9FGbqbkanPBV4UhqCYGin2TAE2fU
J+aX1cskp1d5gF9f8KGy6bJ4ebTC1TBWfbr9Y/3XUYgdqRET/9rZHPKz3VktTDFo0YCxFK+fZOMU
OUJNB10LJS6VTR9ZL28vv0GftOmDhKZsjRDptUiNels4OPR/PbbMBcJ/Zc8zr3vZQTMrEsWWh5YJ
AFk+NL1JAQ3grlstGy07Ub1uZ09Z2ojimKOVsuXXoS5rv5aXHZZdl4PGOAp5t369kt9exLLysvtl
n6/DX57+68Ajwdebuu7v/9hlOeIApwkmDjXty2Eu2/35yn5b/ttXdnnqyiATTnViOs/ifVsO+TX7
53/39Y8ue/qX9/i3Z/qaXTb4+gedjvtME+rp18exHPAf35Plma0m+uvD++19vfyff/wzy3P92yu4
PMX8Nrf6I2261z9cgYun6I91fyz+3SaU/6lrLRaI5eFloixNq8vmy9xlm+WwYK25A7tsc3n479b9
+TTLIf447Nc2ljbftfTbNovn4ssaFcQTWa9N/NOMIa63y6Nf3oxfi9bS4eT8/NO1YS9d1E48/jW7
bC+8laptdHC+6Qr9cYhlcZlcDvO1idj4N6PW3+23PNPlqP94mGW75dHLoS/rRtEFWwQ1/1979DCV
n//5H+/fswh2JHye6Fv7u5QIe6KNn/CftUdHXJjdt2T6m51+6o9s5V8kulHxcSzTMBEL/aU+sp1/
GZZqIUrSDFP/8kj+VB9pzr8UpECkKSCQNlUkTBf1kfkvpEp4HiGgK6aMbOK/Y5/U/og0IFxBVky+
rCiQ0Dmp6h/mScD9Yc0INTgMIzAu4bZIFvOZOUpAQf2TT7yFQWjXIbX0h6xMRVEyD3fyeI6kFIHA
MO7zthY149jfyBZAl9QpcMW3lMbNgZxsnfYpRFVIkOlor8Ikvk+kFh/8mFG3oBaX+rR+aH8zFqiG
T6IsI6Wb33/7SH4K5/5P3pG3HuUtkTeqLv/7/8k7hQpMVk2VzAT1j0SosTEmYMm2uffrWaGY2W7G
KMl2i2/clxmaRKDi3NYJLGojDFIChXVBYdNDqZoV+L10lyvyU+5rh9mQERLX1ArnJI6OcY3zxPTX
8FK6Q+coj2ZLWIXSFfe5JH/go9Bvl0maMfY1nVFe+w6piiSQj+qwjySh1y8roSEmq9NEUrCZ5mQ4
SmmxB83Q7aIZcPNkjVQKCNGiQQ7PdYz090Qr0dUnJEHxeh8ujHSHU8IBPkALJ/ywTBa/15QUFhS4
82W1Y9FbmbMgX8ct1T1HnbndUilYign27wBNtQPKVvg8l8miq9IYZ454hWBHCdS9gvp9U/jaa7Er
LfWzJ6qVkF4axEgb2gMqs5dCjpx1HKrtIex4z3KHyK9AdM1LFCDb3HSucTFhGBk720CIXBkQe9P5
m6KjomyLc5qMyWEeQnuDQ+jOTHucogKITgIV99cJg++Fjz63snO4TJZ1EumvEJCtXZkRgxRpze0o
tmr4+jXB0O3gv9FDQDROCKy40VSRsFsKG1PnmIJ9Ulue3zkw9gX4b5mbZuyHzXMiVf2mxR6GPQ4W
ZCCA9BT5y0UU8mXjdKb+0PBzQNhC7dOOIsCl2kxPqa3ewZPSM6kC3hGFxv6kKWcZ/vF6llXIbETC
OaaFCTTsSa8Qk9KUgbAERXTsJSM6dkUzbpKye1pWLZMA8NWxz2ZpQ17CeZZD4O5p10mHZVLaP5Qi
E3pYUZTX38okhSFCH8jgS0UkHCPjeTYOYUk2H8R1QA6BwSAX5KMGn6OvtGNd1FcpigrEHOqbbb7K
XZOsx5CO/eLEXDyYJWZWgTd5KiTuEWA5xPu2pLCWRmoB3c8D6hIf6v642KADEis9ELkKgHznyTFj
WGR5DGWNrnCbzea+idsQ4mpgbjQnAkQPOiQ10s6DnILl5kAuK+kLWbStBKR0rOwdIk8CnhJq6TFc
SIl4zAwADk8dmRIp9WM7bSWiilNZglAIx90jW2bY4+DuxE3m7NuTGwmfLXdC9ZfTcJQDelWVmnvF
WJwXhEGJ9AoRosldY/HM/taejws0i4gWqI1uXIcVlkJwM9s2JJwhdviJZj1mJLmopoNa4aGNaVo6
NDpgLUHkiFZq2T7VUftuwi06gIwdZ1shXh48t7jH6QZSjMiNvw/KqT8a2gqIEUaTIX+sstlelSWl
36bVqVOhodIzG40D+S9mWr6ibtE2KkITnIrN1g/CGt6CRpWPt4hvsUOeqMIZT6nyp7w1M4JU0nnf
B9+KiWZ4JSapc4dRdNon2BRpahYNvX5Oilwwqx2QEW7FjGpLY/bcWJ2FXAeSo653wTrLH+qUCm8T
GvQ3i6lHC1FCNBlHg2YhWi6tTG8WM25BxMXeCR6XRIUxyY9mm/xwAhpME+OzxJfWidp/xoUsUK/x
xlbjq4YwpI2UOi+hBY9LUeBtB+mTVgzFPhxKKil+tbJtS8NyEfrogQCDq7H53jYaxttSo35QSbQI
quRhCFA4VNpjrtIRn2wJhH51XXRV42W2/4m3TA/yN7/l5IvZffmaTylON8imW9PO3nKZIMNKVEcC
R6e7kVsD8hY0U2TuvkjmzKtU+3Vs6cQnT13mop+nZRoKQRIoGtVsNkGjPvkUHHacJ+4s7akR2b59
KjUbp+Auli/EXY+KRFUt4zirgCl5MesyR9TSqp0wPud7p4YsFybyyvFlazVXnXGtoO3QM7DBcS4T
F5AC9LNWg5EY3P3j3+jgWJNJY3q5M6tePam7yqpb2lF8vXLtDmMSrRRTPmWh9qpvHVH7aqJSUJ2u
dZsYoaCJTcyg1d5RcuNkGpg5UfdCPuzKFVi1yi3ZQ5ta61rRpHBNtHq78snj8tS6poUhN2tNxURt
j4JokqjVVp6cjxFwZISl5zwHqDDkQPZXDii90gqOmpzsKzyyG1zi60Ukm4Rk/DVqvqsnsGnltIsz
CJuK49+kPjGiRVQ9q0pIR8TBYKZNwCMjhi9hX39YNR08ijtwQ0epBKoQt+so7ec9iXm7OCh3oTbQ
f5IxEZFRoaAQmU9jPYjwh6ReGdWq0Xpkz2UzrvEJcT6a0y3BJagSHCgsqVPhMOvo+s1oHAsQnFZE
gsScS9LZbMTjMc5AIgNVNB62hFjL/Ob7JClwZgHxomIKgtLtKtDnabtEExZjWp/JiKbEgMoPO8sD
VQEDtspfI5mR2XA38mOGRoAiJLT928FUq3uzpNVpAVNLCa0gwLhe15q0EaeyjdYWNyPZSI95x9Ml
zyRBMtozB8E/BwfU1/XtXEzkvSSHcO6JmE+C01zGorpIPXnszrIM00XqSFnu+jejBVmaajMXlIS2
WcTXUtETaSW3CjgrZ94WQY3AuxvWRcvHX0axto5aExYPFXBddka3mpoE+rWsPqfFjRHegeAebobA
fq1EAnozZ92aYiyAoo3iWC+pg8cMOmG9hoBPsskE2cOyrZdYdQIc6RQYw8xUbvGsq7dZOGx1OLNh
lNnbshweqiEWrED9R8qtajEhKk1smQA/RmRU5DpSNYDopYoxrRorN/cxaIFV80NKWv3YIeaJW38L
fV7ZB522znN6RXOkF+8F9U93aMmMiszY2Y24ml0j8SENpg2tDEmoQ/wS53uArMapuIQ86Gqm7sxS
IIqqk63yxkRxRc53A6NJQajjDF4jB8PbJNOwtqcnu8j29tjpa2DRq9ps+J4aM1St0jpayCrxm30X
SMesmfMXMBH4EBOCTvXi1KYKQdFSAy4gsikAJdq0dqzQfLfcGmmXNdOCUgnSU9Eu1Ekl4lGmK9JY
aY1HZEx1lG8yg4lU1plot1Vt91LUGbRwGp4k7OBH/s6Hfl9o/RnuU4goObvVhX0hRV/WqICEewpX
Xqk8EonMOC+IdynIvHHKW34K08eMgxW+UrjNAfRWFTWRQD9bs3ozQwDdkT+g0K0WBoLRuYFEuitm
bd13xM6nvu17Vg4bEUTDJ819pQrM8zza5qrL1ZOEvdE2k3pTtDWhPyEdYb97g+HEWCp5mSiASlb8
brbN4IW6tu+pbbe85FVikp4TZM2tUoB6U4fAWKU2dkMZgtzWl/aEblduEakRAwfy6amFJSu1Lp7b
6TvMOOQ8uXk9VU697XM1JN2kelTVkQwi6yUv/ftCTVX6nf0HWWzWxpqzeueMT2ChttaIek+bfKyg
EtqtLvQS0eit923HLzjScsqQSrZCQEw/EQeeOxDB7BKGFPFzajeEVtIXUkYZHVd73ZcB+S2hucnt
NCf8GuQ4XGgoGKVnGA2FzfSpqsprS9NBsuG8lJUAYWAfXek52sgxV/OjQhhO6NifRfc+NOoj1xvU
RGQ6mEb3o1T7fTWPfF8jsu+aea6pwEs/rC4dNkEG6WvIaHebzskpgiMoepAvw13DcKzQYODn0Xyn
qNEd9l3fNeWAtrjxbc5fy67NVpHPMKhXTb6HwxW2gbuQHh+A5EcChHDc2fleVtOATyN+rmQDJmpP
0xx29z6Pe/yVPgzTNqs3hGiqQkgzhQGfrTIfue6XZz+5Vox9FSTxlVlqH4OS3IHrlLeA1rmTM6KT
j/uGeCvzVm31AY5gxXm40mBcMX6S5yFCTr8f47zazaTf4liTuHEi+WELcncEe4YQyldIOMAXDXU8
QvWIF39KSYXwba1aaTLBPVHQowB0KtgaaMRGmYFkYMMtT4uzZgzDvlZuh4TxeM3//H/ZO48lx5Et
2/7Kszd+aAMcDuGDnlCToWWKCSwyIxJaa3z9W0BUFaPi1q26PW+zTBhBkAgqAO7n7L22VZlET2YO
4fWoDuzcgqIlXqcSGos/z6qsjmZIAY3DDoO9U+P99ZlyEx23wV1OVkRQf3Vy/wbauPByj5I3g5gq
4E0PqdzpZDFsGn1KtipR36VZiCvc4dOE+z7N6ZIlyU02lM8i9X24XNqwrnyLMzmlAa6Yb612GM3Z
9J15ag/EcJXBWUPOINH/KO0+8PRqB5nX3WuqIsXDAfOK3/UxLuePlHOh7Ybr2gPvpQb6bhnoeljH
ALuJtMs1fIpDwpi4rStQdUDJhrbCihuKFz+jOG8a4iabZmFqbFyUmvWU2OaVXrk/0a/fOVHhUFfl
LCETkaB++RkZiDAx2X+zJPINPUhjBlYzMo1adsZ4V6+AuU3ZoU0yiMD+mhROJB7SznfMzVB8yO6a
kyMNKhgfhgspsLlOMvrN2lhAH/7VjuE3gJMwa4XxrChR0/GnHdf/LJqkAF96UCZKPEjI0KAzf71t
ojC/8Pp5UGJIiTEq+UnC6yUpiD9zJIdmyxQxT3J/k7fHFvL/Wmk0QhWnP2GYFw6MCiP/1Sf1+Khp
jDl0ASSkJjK6YcSd2hXtuvynNcdr0Na81WzdpAJgbY0abW9AQgneb3tvD5O1cucMwZZsLCDbc0oB
6ofKc4NNGIUwM0J0RjqiTY+UFESqCLXdmCG8k0J/MWmfbeMp3jdN0Oy7YUBLpqo7zfafMjN0SQDM
t3Uc3xdZ8Wba7ZtgLiKJFNvqQJnH791Q4/mKHA76/nvSug8hXvdOi69F1PEaIEMjhFTeWrO/O4zg
dbqdq2xwkC562tekng61ZOKQOBmouPKBHTNsijiB1W78Va9R9cQ1ffuhQu7qMshrchJUmgYwWN58
C5M+I3ZyPBGWKEBjqYypLmNo/9KOHQce0ogWTviEQaBViPqCrmmSb4oA3kpEAP2om8E6L5tgLTm7
ax2TS6hFyBH8PlvrjLAtBVyCINMI8AJy8WkqHnWfhrOdkktgROQogFFcJ950Pf9PYSHRiGwHRC7k
9cS7xvpGBZGf6xCShlEU5CqgVW8nRG/B11xDAKE0RLpu6aK8p/uMwJ8Kd8yIgcOBYQEq1wRFS5E6
HP7zBxkXQLEvu2Liw3BQ/5gAOCzh1Ws9LsA11kjcKT2uNCW+y4nuKDFtIQK54qR6vWQX6lcSxA9F
uCuC5I1Mi4tysBCHmIIoFDI1LB1SU9Yhh7GtiZZuqh8Z2z9HuQNh13tSpj3CTnYfMwaRa7Py0AXm
3p1WciEj9W1tMS1ac4TflJP76pHGu57uVadmSczJG3OGG32Gij5yEffFdNNDDQuLTCS924Muunxd
U3jk4vgzNEIPrwuCP+nAd61jwVye6wSwswFCNJ+b1yNwi3MXnKbnrUFwj9TdSmbkxQDotLSt3dSa
ZDBH6PR6K0CBVattYaZIvezihxK8YS0I7735iIRCkW5VEV2Qy2MS0BRQPhFckKLnwpfPSWfE+0GV
l0Wv/ez7mmts8z0M8EoXziFvuivyGtfxeMU5pGu1BwtEDtLm9HH0bwpbboe0Qe7dKR7WH0TrXVeD
R8Gu33mxa36PY8avO9TY/S+GFoFW3lsRihXXIlIe2z6BIQOodRqmm1ozmYdcVEA5RpMPkFH+02BA
b5yNmy4XSq56qGSweoHOwTPScBKdPM50ZMYgVY2RRuSjQfD8L8ZV3XWmRtClnn9IYi8+pcgkSo22
dFUfcJZeCgLGV0neDSCPpiezHB68OrxpXKlvAjt4K6Tc23Dt4NhY91ZSPstA3kWodqz2mVT7m1qf
DWTI9xhTOENyIZ34oTE5WjpG/UEq7tOKFDsn32aph6rUdy4Ufg7apmkWcWFIvG8esxsa6JSqhgsr
Q1oXNG9G1TNr0RHCmukRlfKBlKMbfT7WzPytrLIvucNcYoLBYXXNzykHXRoZAg+TsG+bti62HViS
KhNPnvGg2RLpX679qpvxyvVdYBgargd+PcMmIXQQnunwM56KgzM5aCcNuoWV9jIQKrtyahTiIjV/
MGBb9yR5Qf7yv5Z2eBzb0GES3aIn68JboEJ2ZP8SHfqZPKZWZvgvgaluPWacYV7ckIL1S9PSh3x+
z1rfPNk5eXotJ3KXGCTDMTBQ8E1B5Jf0phMYp5l7JdTKGIhP6GTzasjhCEAvvy70q4GQLSCJSBYZ
pq4z8kl2VaaMnUMkzZp58A6yTU9CGIUz6vvMQJJhRtPBmKnHkBJi5CKiZiRZ4kWyMNCIsOmo6jfa
0dfUQ8hcwSx1rtLRs+YZ0wHaGrq7CU1+6XVrjPHtcajQXhV1sfP1WL/xs2LdOemcUpNvrMYr1y4h
AwM6VNQkgis9ipYhrdjeNvUumYxv+ahDwypioGYFtFYHYW4oYqrpen3h2cgfGWJTwpz6n2mDtLNr
4y2Al4yKJHNzO8VMk4cRo1edOd11L6E874Cooo0nKXGnh/LZtRjRaJ1ur4eC4IFYASnVph9JMWjb
kZ/RKuzgLxtMJXZuR2BgWIJnmeIvdVS5G62+L72E9O40SB4G/cSJyN4mNTSjufp0KPP8e96kT6rK
810w5q+Sse5au0vs4IrwIz7prApJXeoGhKXVaxP46OyILyWqeAiAmMXOlccgn7HW9DKkagCGk8hr
OfFDKN3xNp3kRHSfv9FwZV4VOMCaysc+MnINmU2AjYtYMmaK0UJfdKBq7vPCDjHk+D2JQ8Z4qA5J
OjTX4dRQSzPMVUD+N/YUUIC9JDCNYBQj+WUGebpRTSbXyUihsmFoyfsG8Fc3HW8TJg7pPd1GTRJ0
XP4o9NbbTDKxdwYR8asUaPqoKY8ZyPDYB2DFclIP6BNNW4/+x5ZzHBLEjOcVfb/xM7Sbk90VmyFS
wyZ1rQclUkJzsE8EUQTlNxsvGCVz+hpbua+d6gf+xdeCssyJENATmp3bJDMibMZdsSs8naBT2+63
XuT8gPy0rR3Xe4ZFfg1a7MdA7eeizDGF0Berd0OvrfAjcnHE3cjpHoWwW9XRVckYyUbzdKIS/xLF
I7JmMbRrJo7TZe2mb9FoJVsSUfOVcJkRSI9oI61I7mrNkFczcERSvt4RIYLIgF9vMyTFfV9xcA+2
eQy7sr/WteDZy7QQnNbw0kRleVmB3sKTWRQbOVjpxkFLbWq6fhP0I6kKc7FStmsI82aD0U0X6OqS
ilGcGWGJGUfzJiydbJ8J0iyhGgyH1ikZ7gdk5pCZsI4iOd6P+Y3WBfk60ov2Lsz0rV6JI5cJsG/6
Mcjwr2XVr8rX+ku+vNe+jIieyieaGQp8kaFdOjoyMwcANj2RfR0zxHe0crpqa+upF2Z+Q3haRliz
ZOIM+Wav67QTUj8GqENgxdoNapQ/XcURelO6SXPyEtSeNE5xqVERxSWKJlovX512vPeJWCvG4KqZ
7K86V49Ytl9jbbD2Zc83Sg+fmfbQkOf1VhK4cgcO+Ynpsoej+Fc30aAEXYRFOcSyw5R+0OP+5Gtt
vh1DdDba1N7L3L+ldNTvORWuLK1xH7JO83bW5D7CzQ9IM8j7u7oP38I4OzTMkQB8c4nv4/y5DwGi
5xyShMu8ZLHp7udu4Sbs54xDXX0N7fzRaLLmxpv9ebAPV605+l99UntXOvbnqccXwayuowmGBtML
wy8FXYKdP37xp/gC5ZC3mgrnW2uY93UUoAgmKc5MRm/btxZy4QgjJ2NDP8MVFWblXWTqoBPCdL5O
dIgWSKXHAOQ01DETKyLx2e0lOXH1yYnjYAvQIVg7RnA19OPBsnx36xZ1iYZ6ireJ47kbI4XfFFu7
oilBAiY9iRsTx2R5bZ00qbAWeGXFT5A5JwkTl8VVTFvivpYAsx1K4PY8mwziYTP5+G1c2BrrNKjf
pMbrDOBn5V1E5qOOgcigGtq5088UXlfcusHB9PKLTJVfZW/iq/Sor6T2Ltdii3NiHeBJtG+tnvQC
xnfTRhiRTSPPQG4bMyoPgMaDs5rgBMI/HFep7v3yciPdOvTsDALNqNfF196U/mRyFezhjO4cW70M
hTDpzuSCUmK7ifwwOjrVW9J3yFjDELuEQL9uatK5trzbKjXlpV5m93HMBC8mV34+9G5c1X73Ccrq
6lFfj5r7pUy7lzzog8uYbvdGRXQ7RR7vTD6tLi3xHmUFxZ1G76iX5zcx0+YtKjKIdLa+MQEWdWYz
HgsSQFZdx+ivl8OjY32Pg+k6TGWyo/2GVtKSxKcGkCWzcueokaxO3bIPfkpb2qzrmb/ZH5uJzKek
yB9a0vGKtj8Q2CVXFBYJcCk4CaSUZ6J2rtvPLLY5VH5HnHCzsYcs3nwDH59/CTrJs2s8rDqwpJB0
6OtUJ2CxaeQmqrIWca/Nlb4vCbTKL1Ojh2cf5vUxINVwI8L+HraefYwfG4K9tlEJVaQH2AgYddg1
etByotLE3Qjwzh7VU5xg6UXYIjaljhFIQ84jyB7Eyxj+ZNiArt9F6i8c8y4uAefDU0MebTACKeDU
ryInvY+1nsG9pcp1P6E/py2WrKo8fvUlxqWs0e6bpCEXjGHcrRMnRMl3BsXGCChaAmtT2jdTWECT
mJx7K+VqoPAQSyaEnLTbdScdB/u++Jn1DNSHAeqfJ4T/JW5uqvaXx9j8bhKZuq61afsucUX0MMZA
+1rR8nO7AzX2YIISODQeZbneN+ubVjd+pOOIpy3WbuoWshsj/kvN4PLcJU0ALp94hjIjV68vnyuw
KIYPjLLPDFiS8b4SzmWCGDps1VscvPROTLoaR1Mhie3Cxb11cqKee8aArdFLTLi4AznTMviPUgcw
orUNZKw2TR65BBjWyYWrG7v2SzQVvzCzM0RuiFeqzG/KyrNX005PVrptxyq/igInWvVmu3cmo9xX
GqeXAmHthAeq0IZgN1kOkyKPoXc/rvikXA4AbwUdhjHXpNubLnepSGNgSHpMbR6nn2Yg49oa6vVY
o5MITcTyI86MpsPvBvrqKtZqyvCjinfhiCWVNOxdNKSEi8TtymXiQHtjIHTA145J0SIbxWvQtlZ8
2Q5fq6yujzpjo3WjYeqyA/0yTnN/nabU9Qo4pJtCus1F3xHuVfa4150RHbXWwE5Opzu7j8cNitwf
jDa0VVW9EEgBDK6fu0IZhhA99Od596yPlnvYsVz8RiO9M+fxjU3ukF5X4bboI+faplwOWpcJdkes
4uAh8tW6Zl/KrYjtA721nxH60q1TGdE68vA7kP27MchIWytXnJxaHntJJ5g/X++KLLnHmHg7dXF3
02oUKaTD10ka4w/alVegBaO3ydGPzPG4mPlb0k5myERb349jcKkXNXwOy/kR1YgAWpfQVVTi15Zs
ufZN+BR9YK1RbO50SkVXXDVW9NqaGxt/EzxuDum4vKpC/qbgXFHr7oYigYVfpc1vRUDpxAk1c0uC
DsxfrzjQdadpLKhqZ4OXUufB521k31SU3Vh5mm9qjB1RE10mgxE/OEDJyY27XBaaFqWXljO7fRGt
BgW/hRoNB4NYMIjINzfkHNJDD6P2VOVM5sNUhHSO3Pxicry1SLDIOYX9PcwderfBZN5Ck+CsSV8R
1QCdCNK7L5rB+uo3Ge5VwqSiwL/JrCj9kiZ81w3N98wGM+43FjqSudNp0K8SnS2eYmiw401Fi/Ck
XAZco3JjzszYmyiaZBetba9UWD6a7eiAGCUwk0od4NyTVlP0ci2xLy3bXPddju2019aoT/AFOzF2
H4E5fGiI/siHG0LC831cAxVXZr8tGQYyiHsbsom+JXXMvm27ranoHtikQCOJtvJtYUwEo40MUCoq
RJKgGHQpZCpmKdlYXXSN2PE+1lOq1lOnMUwmbFZvJMUv+JCHYujg0c+dwxwnWRGDOLPFUdVeeb0s
dAfSBOllnWWGR1kQE5qbgb4vBk6z1OQwLauo+jJHShJMk+11jypOiYu1zVzvutVr83ZIWnEZzGhW
k5Kr2QXMT72mX7nOBO/eVJdmylQgyypCNqFqDjaeHsZOQ0MHZPQPbpbhrERPMPrTBVimZ7+0rEsR
hIBFaxTw4DRfiDgot2lSkO7rkoHrjcBySe75ktPYHJNYn30Rl8PAiSkvyqP2HEm0G4WGqp66c38I
ay7uwvQ4yEC57xMDN1VdQJocGHn7Pb5kQ3XTvZk07tqYzEu/jZ0HlU4/XfJ2hHwuTIa1RJrpWdGv
RrtNL6PGPbU2348Zq31op+mJsD8i/uYcSbfcKjMtsfUnuAuH4pcZh69Oqbu7UrfrbeFUcmuFo0MF
RXIITHmxn/g15cL6kaQKoU0aUcVEfqZrzmVdIUXJfOdIpvy3LAypLjXqCvK5/4ANzYgyTBNzEHOb
PJVG3V8j/hJRvhWWf0MnhBldBn8AVTGukmRuwxJd7GdrLiQUC3NysB0xrOs0OhSCL71mtrBKOhpq
YcVTWp/EysHeNZN/29Igo3w3YpWvS+SBGWwGrmLXVQ8bNmjrC38SO49i4arVAXgDFuJE3EDMpNyd
YKrZa6OT7KCe8Eol1bd0PNIGpFnN8ICot5D4oXs/9KadCkN50LPW2Ghj9s12H02D1pDeERGdWPRr
ZqAHdXUFrdjM0u9pIphtUwMiLOqeKb93bCK6MYZC4FB5Yl14VXXvuDpzpfpItQW+QNTzmQnr1OeK
UjztCObILeNbfbyZAoIaouQurzNmShAgAuR8eyVNKtx9TTLdyKTXRu/nAh61SW5PIn3cGEnzzY5d
7aBbjB/aULsprb5ZeRbn3SmlbKa79jaX5P50du+s3WK6k0Mdbk3TQ4WZd2RGW8TuppO6SNvQO8wl
74GsvH3YyFc1MrdPVHYgd8rYZ7IiGyMZT1FmPMdGBJV9puMTCDhyHmIhZxB5Ywegdie9q1eDR8PU
GOrNwhtbFosaA2kCWWmJPtCEDtAYVWaE9UegUjox46DhE+YMWAPmU6jDsqYEimBjb5w3LduXRT2U
/q7R3CdeOi3fJYpADRmlT6O+XUj8y10+5Wio2f0hmqVtZGM8BYlDCG8y0aTinEEhPm52jDq3U66I
zQ5qQrNYoClEABJZ+O57kxnf2HYnKtwASubFc9Lwft1ZfZZpWISrttlFnY31f75LKWD7/6ul/k+i
aGZBGbLcf6+lvn7r/8/V2xD+zD+qqX972h80RxP6oiTqhdAX25Y6sMTfaY4L6NF0JGYeyWDbZtPv
euoZ2SjxIPEsR7nuLP/9PY7G+C8TpbXtmqhIaJpJ93+ip3YVyuw/wRzJtpGGxYXEsgxbWfKToLqk
CDv1dH4u6zJcYz/zaJsV7bQna4CMDRsn1KIvDgBsQ2fngFtBYFxT34XpENZM92iKyzTQtqZ1mfcz
Nj6w+/cF/URYXUzit1o6fj9D1VRGbDB/Bd1v5qrO2C43F/LacmtZxA61VS3GLFnPIVX57OIr8NiV
advvlsNrWRh1/fsRWCgsXWH66s5eMTUzq5YFaqCPq21qMoacwZVLmNXZkfHBsNFMmKmyFC4z2mSU
fX/4Lc6ry635WAu8cTqEM4vLnxdLls55YbUwkFppXSxnoDPbdcGz9prFcAhxz3J/4Vk43KnYE+Ax
YtzrsoDle75Fl+f3iUGOodeZYDXlfLp6v+m0iLLj4d4qZieZOaeRvQeRSexly2oUItQ2Qu1XpaEP
ufCRpK+m2uk2o6VFAxWwfJMAHlxZHlXPonttCAsHW99vqE1jpVXpFcHkN1Wk+7ux7vYMW5DjaIQw
0Ilt9snQPRJAsDc8gFaGm4IhMYKZWn+NasHaj065RQNBfQpLfwN0jvzsC6ah1QXT73zfGcaLF8db
x2Q6U/Uzbh4RzUqLpxTE75SEaBqi2Yd5ji2J7PIpmRqCfiEGyOfl+/OxMu3iWrpVcytzUtkMukU0
cdrIo04/Ejmp229NnpEz+ecgCOx9vwUNfAiHKHr6Euf15THn1WUP5/vgsZuY9LCoVmNbwIn5fYc4
Wv9uN583L7v1RcDoc7n5vp1wpSmq3kMrlr9pLXv99BqW1f/5fWSzW+s4A55/3sGn5IVlw3Jfl8w5
apZi5LT79KfeP4LzR/Jp87I6ZBHSpLZmkjV/A/hri32F3fBMp1yokGeC5Tto8ry+bK4gLHPxXjIa
5sX7g87PlMwOxsYJ1qj3oSTMh+1543n1fN/5z7/TMM+POf/l82PO9zEwaOB4Ign5q32dH3fen+a3
alfF6vJ81/mp5/vO7+18X1yLm8qe03EWTKewnScC2cG6LUl1s6myqPNK37azUISUSkyPn28KFz+w
RuM2alEgi8VSiZYK4t9MtdTmfZz39ml12Ve8GCSXLWrxDS4PpwIgqQAl73/vr5633Pf+5GU/ywt5
38N5fbm1PPLTfSQ/CmwNen4kwIExkPddbvsUU3pDg+UUqgRzyrIeJihF1p9vWuPsZE/m0+jnTUV7
SM0Qig4et9CZTxZjhnA2DOmU1fM5f3GtE2KP/vLDg/zlocs2fUbknx+6rLa2NHZjbF1HswclmReL
v3pZ1MZMIDe0qt1NY3233Lc8brmFwgFryHl9efJ59bybfrZkL6uBbqmVykD3YDfpTmlWdrPx5LeF
latuXbpTRu/5jw1NbW3CGANJazDr5wz9cfFX9zUxuACiPhf//oKYXG6J+ehbbsVLKtyyBaESDOXO
2A9NjFJ38cGPYK53RhZef37w+/OWe7XlZ02FYheJJEAezfhhWbQdvTTCyEDH0XY72fPFbVmEYj4p
zqvLBgN/C+kr+Re9Grojvaj6tCyEo9P1zSIgCoirvyIXtCgoTwBwalOj3FX228GFvSkN1DdOz8nJ
avUW1C7n8PNiuS/IrR96Rj6UnM1Gg+NNp25eZBbvN+vqY+0XZCbNuUzLLRS4q07mgBNnl1A/LyiE
jnu7tUkZSnvKZ52odr4EyePhTB8jACvLd758v4vvHuENP5jlznb57VgzRpXSZOIjQPFMQQhmZgMQ
Ay2MC2X+iJYPBiT2QRpINb1Jlyc1O4KWW4FV/XaLqXy+JSo0XKV44ynSzLgAsVAH3gEEA3wEEeRQ
byWsNHcsa4pG9cYa5NQ/8EGBtDc1Ks0FwAEL9d+0xU/nb8MUH08czIEjNKgQXIbqlKQtuU+uRsa5
61AJhN3pDlq/reZRnVxGb+hFyB+c15vzncv6smVZkAfHOK9Alro2cwqs7+vn7R8etOxkWU8Ik9kJ
0Vy9/52JkSHOA3qvk2Y+uEaPi0Sbxd76PL1bgKzLYgjxLhS9eTDSA9Fc1lHM25cFmuzfbtXLxHFZ
X550fkyj6fOUctnnHw8/P6ay4dWISUdBPJNml8VEfioX/nmdXxnG/YU/+5fbR9vXV8TbRZtPj1ke
/R/ctzzk/a8sTyFD59VXPlm3f7yc5db5rXZDT797TBX9Cj6I5dM6v91Pq8sbjbW9Nd2dveJnN/f5
vsURv5i/DYJmzWqw+cHO9nVSgLianR+43Ho3o5+fc978bixH2k9vc74CLosPRvRPxvPz5vOjz/dR
is3XZmLu0PvSDp8hCcviA0jhw81l05mI8PmR9cJg+PfbP+zp80M/rL/f/LDvQcBhtGaW9bLrf9m+
PJTOVX6sjdcPf+Ovb/71Xzq/6Hg0Hkc0ZLsPr2C5eX7Ih10sWz6vL3d+ePr79g8vx0z2sobpAuJc
fFgkf6ymebSVJRrV5RHn+89PcKQO+nJKvp/v8mSDecVKyGJcbi5b2sQ13v9EPjIvxJG3MD6WxYL8
ILCc3JdI4lhabp45IO9ckPMjl1tBEhi4lmbAeVMwWV7utNt5srzc/LA7MVPCRY8Hbr3cXLa//6Vl
PaqmxwnH3q5useVuz0//vM/zS1r2vmzm676nFUFkUorsp6vE83KsnH/jy6r0bSM7OAugwe4i2mrn
R+kp9lMvZBTC5RTg/EJECJYRUD+Pdc4LN0NXqrIWlNpQSi5FymjIr0HpvSy0bk4MXG6mU2xRgpw3
qbeqhc47qDlrYEGQyHl4NszDufNqOuwQyVium+3HOTOzdoPvDHaoIIymtnXr9g3VzCs9x3WSl/sh
Rn5sGQ8+ifGnvCUaIVilF2E9Grhd5fdglGq7zK1jdpOrC9WY6fYT5uA8pZ9mDIH0ucxobRaBIxXY
lX0GuEFsnmyTizlOabxVUcXssN330n5KeC+WNVzUstnpOkMvfjtGBVXMpck6aRZ95fjmPHddShEL
NiIdED6Xs1ZP9cSw/G/B7j8p2BlkFZJV8u8Ldpd5G9bhS4Yd/z2M+vj63//3t2f9Tj9w/4uMZ6Go
bbvSAYDADn+r15EsrcMf4B+gA+MdjfB7vY4inwBNoMhfEY4iSuqPep1ghwqPqXKEUOAR1P8wPvoT
GACHqCmFScnOsQzpWIJ0mOLny32Y+YAEjP8XjlXPwM2ojgw90Q0EsKjdanwsJxRaxL+ubWFrWxhE
aj9Ww9oa0n7HaL2gqLTRA/RNQSx2o0ObSNnxpYuFbJ+VV0PTWneVlz5RWafL2hubHPckhosGdlXj
unuvKE16nsExNfjJS1q96FRPtqi+JbJMd3UFoj2koLdpK9wR1Rf3pg7KeO9UELRr6JRF/jWxw2mX
RYBmaXIcow5H4mBhWNI853JSfUskHyKbAnR2XLbYF1qdWhNUY1XxIsr0pUxke7Bl9ViVNbjLuVCW
641ad4CYGMILMvegKZdoGo1Ma6Fnd/qxxSSZ0FHbOq2JCl0bd6gFGhQ2yUuRsoOqGCEejekOJ1RO
HEA5XBgu5mSm1Mrtb6qxJnw0B3ynOPuEHZV8e8DA9i0wqmKjHM1fywhotIuiexfn2AtSpJrr3jD9
jY+YQUm72qUG4qUMyeeKfiUwO9ALru8QXunK78wVzcOHX/RfsCOMf/2BSAkzwuJXwm8OxdmffyDR
6FZd3hXFsTDVo94YgH3nReLWKOrtulj5I1TUKWlvOMNhmYAVOIXObx/m37+WT7VlfqsksM9JQZS9
XcfQP0EsBInsWD5jAse1CnlLkX0zjbWsgEm2t75InzSVvYUy+adPYD4EPuQTzX/WwZVL1BGcEEN8
zieaWtuYqEInx1oLETlBBOeHPYsPgjmfuREV15Yo3ESYtFdFBbRcq/ts7/XNibdhHxFUPv/95zAn
2P/LK5KU64l85/yh60BVPh60kS5qKhB1cpQBHwSGf7muVSOI0G72Qw79XWthW9hoTrd2FF/0WTJh
GsfXGk0gBExbrLHJv3UD8HbbJhNIkbSw7Mr24BqYQuBRih7+/kWb84v6/DFaMFtcabjSdtxP357P
EUBgZ8SLVtW046oKVtmFcdFpeDIj28CoYcGw78tvtoEArPQ5DkMPhTwNj3xbidfSHjPMeA19Pi2/
s5eOAcVb6ODlIOi3k3csYnzJZfSjyQu8TKKOT8TFA1bWxh+kOVyjeeKDEOHroJF/7lmEyViBuKfV
3GyxGz7+wzueD41P71jNEVn47XWinWit/OlrGmI/CdJYD49Z0x9NjYZtVYaIDfqnwJ3EpalcgGs4
3HQhoxPGQ1IJNGiiyWSH6MaQ2xQmipOuSxHkoQ/TKwsFgrkJAaesxKAeO8T06GGuWw8ZqV1wElAF
PvQs8V5UYaAga8v4RGi3vsus9qXMh+lQacztc1K0S89Zh77E/ej90/HCxenT27Z0eHIMkR3F0vl0
xqCx4GCKN+FfVOoxV/RXNDHdVF7yQ2u9dl/+ysZ8kwlDYzA1YtEk0nBbbZ3ap2tdwwDAsdSg6Acb
TbTnP3wlf/XaDGLQQP64dMk+835IYEnMpoLNUY4HvYrJPUjyrzmy5k1Z24+FhgSFcdZ2uRyIDqel
DcMj85EomEnbrfsOjv18mLfie01EppzGeNvgv+VnWW/arnTXeQNP3JiqX5bU3VUmHic1EspzAUn9
tvSN6qCJXt/muEA3SFVva7xfG80PcQoXUCij8HsoPfvq79+28a+nMAubk0GQm20rBw3pn3+JiDL7
0LeL6DjRkNsggbqV9aTWAIjKNSiSu6w0NzJr9n1jXiiPlWnEeWiUwX2UyvSQhTh8/+ElfbquSGXx
Mmgf6wxl5vy5Ty9JAtw0OgKdjoGnZrT0dKMHttxXaXbMgC0dA6qoB7/TL4RyCZNwquvQQQ5Up8Y/
vZL5MPxwmC6vxDLoG0rX0SVtyz9/OBE+Ca3SOEybEAS6fK0D4E8ziGYXRn2/FpyHYgy1IBaB6cLa
zPOgODRpMZzGPoEM3jhPiSuQFmGe21nC2ua2+IfXaM5t0395jabtKpsrH2eT+dP8MExroYdWdj5w
Kqmta9UY6lSRJCMVRGXh1t9x2U6+nl44YekdiuCH003FyuqFfm2FEGiVfI0jKpNu8RpbKnoYDNxl
Vb/qIje9FVriM1HDcgI+Mdu6UwqiVmhPbRsA+RxFfZVAcdy4FcJfp/jHT//TZWH+9A3lck03bHrW
+ucjshuNOCxhKR11OYJDBycc0LC8CF3X3zQ13UmzwVsrEP82Bi3lPAEB7Jkjiss6p/7nEB7FFDSO
tH84ZqxPo435hQma6bZtughr6Kn/+SPvULnkk+eExz5Se6dBSFhHecS1fny0dNxwQwSoJYyne9cz
jfkDBMPNcidxAAu0TRMwrVWFCWNTDxjoAadu8sJ0jlKMxmFK6t2E8NZ2+uRG71KUyh1IrI7cqJUL
jiPEzvhozrqqdoq0lzwF2W52NY6T5nWIZbGVk9FSh2gveykwLlrpXVvmwW7MUZjh/EQ3J4JxrWih
XwZu8+pBR7qI2/Y6EzEK2Y7vsYkPpVU0L+5EiLM48VGDqgiSg6K/0Spf7Wmb4pTOMREtrW2PF3L3
9ycB5y9OAlglmR45zJCUbn9SCzBc9SC6atqB6MHq0HdYRMs0wD7KG09ay7410+7OU7a3dr0ug5Pg
Jjt4YMXONnDVG77Y408h+yMeiJWX5sYKUtw1rr4ZO+bXVZ695aYsd0yMv3iJqg8cz+7aV5W1EQwz
4a714dFtJGqv2FPoyoqboqvkt8J7hNIFZ0NckkGW7KpJfSVHzWb+LcKVmXnecezM/DTVkmEHDN5E
I0jFw1lEhvdFj3wNSfmvvnZoAfQEDfjkt6Lsn2PfMEsJjuWXoEYmlfQjkBLmCyYJCH6t/EMTo9AJ
NZRY/v8n7DyWI0eCLftFMEMgIGeZWlLL2sDIEpABFdBfPwdZZq/79WJm0WnNIpnMRAIID/d7zw0b
dP91yxS8JPaEwf1mwLDuRKjCi3K65xXDj2/K3WyU6cmeR8wyTvBXq/Nz/D/R7/Lh7w3m3+Q48Z/1
kovAJxlbmuzcqFXd/35AZlC0pc45SkbSdkDa9H0WFiZqyA5hpyD/0iGZaaDHUfuYL8yxeHFzRLGo
AB5jRyB19SwEymW+lpmtSeUgyOn/fQrd7s7/+85IcCmXpwfTlsf/bgoSw+IkMjSiy6UWrof+Gehw
tC1N1nYcgquBywyTGrCckKjavKH+ieryx5RQJnsEi4F9JW1i9hjZzGzA/j+vju39f+7bvul5vsXW
wQFbuMAU/33fnnztaHvEWe43lr1P8MCsow73NyTTXWgRjIQNdzobdjudC5VINO5kRqQW+fPLohdj
M/l/vyD5d0f/nwMmsbaZoNBMyUv7T1WaNxVkptoKD6PMrY0jNfzykbJL+MeiL4wPvrWD4lBcogS8
gqp+B7lVfcnyE8UfowIpm58dQkDDiNVhmP34bJe/KWe6c+gNQCZxHe/iRD6Eah63Q1z7O0hUXNc9
VwVECtC+SFM7WnV93G77bIweGi9hS8VVfeSjvKaj/lVWZXolGbo6gOB9CC1MKDqCfOdxJHdxFPnr
Oejl3m2S7yaN48voYOfKyqbfBilVsBOQfZB6Dx0VxikOeJ09Anj0HD/NCW0e2l/mUbYcg0NdROcu
56mw7uudg4l6hTDlKXBn/4hPZcChherCChWxNWk4MCuax33c6z983DCbkavvIPH8kk0FpihveFMK
BfziSy1gCB1MSW8Wz965jBKx8WI7fbH8Tw52fJXF8BSadrjziOHbRG1GLDMbaBY5X0DpgNEX5tHw
FqL27DQCd+KLNsnejUjLsqrmzIL6wyCr6lGOzFI8WhLOPOVrNcQOiHU6F5jEkr0o809PGOM5yTvy
AhJFPatCMhF7+1MhUqXWI9M78DYV1tcrDBnyI7Clr2pWX+LvXFasLh9XQRzG+7IJ3Y/ZQshv7Zu4
n46tsv6AarSeujz98uZpoA9EhJIPchBx8rKGEDnrAjHYfHATvFPCCK6QAI56aMO7fLHVtAXayXQc
+CTJiQM4bGF0UiR4kmuKvjdgnkro9dpGxfhQWQqSiF0cQgs7KLsba99aXNVz0RnH2SYvQRohruvS
e4sEPoqpKu70MOLNcyV+ehP/hOm4n3475+s0KsrTlAQYjwf/Z2zjZAVfll3oAS1EOGIPFOLXF7bN
aueiYeY3J1CPBoHuJEImBNGURKw0w6/BwxgZGa7AzVUBDwTYt9FYlmleXG1HR5vEwys8AtoMpuHV
niGzUFRFSKE6EqNEu9I0H7Y9hDO8SO7ZDjRtoUFDGNPe3rKbq5nmMS4yEj+tNNt1bmFshGgz3HGo
6O1KjQc3sR8t2ROuVYzUqR3i7bkElpSOmErzUEW0xOuHuVv+hOtdvLw0H81anOOebWNrkfC3FN1N
EYKD6uZNLRSuYxc6WVaIPVsc61jmlSKhXGwjA/dg1TjUiMjEto0HxxxiEmRKO38PmRBvtQZukPVB
8pDn2B5mzfIl/bcSvfpjIwxEzVkOObM0+2sgJvEmQy7I2Hq1jGh8sxaVuq1vsO9xoQ6QdzP2kbUr
Xb3Pwii84NViP+Zj0pY1+9rxuS8m90oNVKWKxCXDIUZttO8DgBxXU/3sTSg9sx06mzELcH4sLzrR
wb3Icd7FJV51jUtu7bJL3mWSOX4fR/UmiKEFVbBtZBzdWdNPF+fOhGXrmvWzsbLTUhFthP7eSAvn
YgLaZDMoon0y9y82cKsYvMylHyEMmQZLeWBicNUInIHKXXoxXkN3aLdWEZuPxthtxPLG4UoNe9H7
zdZOu/HNr9oMf+78mgnrQv1oHMDwNPe+xYvL0Ha/x+38hlcoQDYXiOvs16iuzf4I0sTZq2GWb5UH
Ysco4/7cS3a5rIZJnOVrLqtdpZ3i4soGf3mS2e+FFbkbKVOyriwcxaWhzc+a6RYhf+6DxsG8Z+vO
cfLpTwgk5kmG8l4Ia9FC+z/LQZLtGdko7FIS1mj6PDWAY59dA8BLM6XWWTjpD6C5WBC4XCkl7yYv
2VJosPWv5w+74dZTd9jqc5xqTfhb9XQN2DX+sspa72pHdkepjf4egh2HUAWPPZIIzj684Gyz2eEU
0aELRrEpJnuJDDw4XvyihrG5N8uy3djgo9iPAznKhqsX3vNR5iRCQMILYDGWpiA3A4sPDJZe3tEm
+RAUMspp9WmIk/iqivwMvXM/5/WjE3MNlo3ErRI4I/d63a+bVOtTPmB9Trq9bIavoiQTBvDCNUsr
a8PAq97hNzslWQrUwJnubs86anBiZuKHxJ4NzRZUS7yzxQ97bLhXDU6xjnPyhKaGGLXCrK4zGaTy
xhBGu2iArztVFioImxMaTA3OCTEQyRef5zRtHgEPERilYfSKUAB07J8b5aa7PJL1WgWNu5tEiv20
dPEPN+I+ph3udX63ZkqRn4a5JXpMkrkpgtI8RNA+GEwNW2PIKb9dwDS5m5+npAKiSNMVmQnAkqKe
rkPZvMLwpYaW/UfefbWK5g07Frlq/OxujLFCpg0fcAIEeVAOGepN3qDi8aDv5CSogf69LxvnUrhu
ehli1VCuDbggJN4bGDasaiyCtSrlc4wHxBZnIwDmZtYNiZDldiiUf9E9eGLpHex68d7O+TGPrY85
8MQl9kwiX0nY9lpiZxQloAxYoyti4dlGdu0hKLJz5b8EMbuHYGpPhIGKlZ2w3Jqm60C/8btlC0pW
WkXwl1RdcyaJAbEF8ahhbAlStSukHVDeVkPmCVAI/ivQNpzacXEN7Pg0K5pcXVp1sL0gs2ThdJ4H
3eyNPt2aGUbPPnVc9jHdunSj8T63iwBsEhjO/o9uzfQhm42n3GaWqBUzlAn+4yYnBqny+uzUaAcf
+zjD3krnow17eu8xw1kxTYl3viKvSJjEoWA9evOT4cdA+pQivB4xFS1iopT80HnOloEH9/EjV4G/
SgIqQ6cJX0lQaTCPFJ530Hi11lZki4ultr6fPCcdbUYuOc2imwAUhLHAWGfey6Hau1n7ZUIfGFmJ
x0ndG/S/V+z8aDsBpTPyejf5wG1GWKyTdt+iYS4Xj69Dzyx89GpSdRXEDbclPimElbOaxmjXtdWd
9DrGNNROu0bY69R2nimp8dG6w6UDsRbBOtxN/dzRhsm/yQcruu8qAmGMJQ0ylfyMPMA/Y5gffDt7
aWiNrEyj++gGoDo9y8BxwBK16lscpRhiABpPLtnFIWWbhWrWrJKNmr19lsCCNee05vZWBCQ6duGW
qYBzkJaZYB3fmiOUmZ7I4+p9ANLBepoBmspZmpFovwzzhwXtbZtFXbKxZdlDALSXHEzVbod6+oVI
CPxo7v4SdvWWDk3MwE1DijDSneFTTgABQQ9YbnPf/Ezg29YZ2Ke80Zi2He7vmKsIOimRq44EuY6E
HA3Gh90uDODpi709Jq3a38ea7XY+Hv3Cwhye4RWEG9isQqlfYzZwlBXelp8ju8soN1FcfQsX/par
9GpikaMBE1/7gpZd6pLsAsdI1zFT8DQ4FYELKZnB3ZJwl47GfVZsA9z6a5zHK89TyTrDvoVsN3PW
owLYGcIz6slWTNt8ILESoXdK55/szfheRvsRQurUkMLExqmLsfMuzaCgsr6SrrrWk5GvW3zVjZH/
tGBgBNFlcm1ysSYklsIkiIrK7Q5RSMty3Zjo6r8zH4C2p54rtzkg+Hxt6TesZtoamzpgk27jwspQ
yBXKPAQRN76Atgw55lwu0B5+Zq21UUNBbwKcArlkK3qJYiMhRmrQL0c3i8Tmhy5V8aj84BBzKyBg
DzJeunQDzd4iWbiKn6tmAnISOs2VESCXRE3G1DQ3PyiOWLJ7J9u4cfDqJiZLpyj2N0HjP6pQH07X
OoHmjaMepentG7cfuX359+GmUv6rK7397xD2W+CdX7efc28BD7cfDBgfsvQtP3P7eqrNZLkLnW9f
/f1BEE3BLhjNy98v//Wnll8bMj+aMTGSdilID4VcmO6rWvFR/O9nttrKmrf/ftpJWxsa8US9LW/j
n9fw9zf//rF/PUsUEOI6Y9IqrT5BjbzoSUzomxTyKdCh/3kL/3l9tyf/19Pcvr79zH8O3O3f/nVo
/j7P8rRRV7wGmmbURIinw3bdbk11dLTu75kKH/oUdcDgjV9BDrm6j7r9CDcPqgTRyUbjYZPv6ezP
Jtg9hzvaLoXgBoCvHx6kT4GfquFDxd0uzpKvPiuueUMbVFdIXFS7a+xMbpo2fhva0eVU7/yt2WYt
oWdRuxVj/x4RQX71QJHW5hDCnokLljbCcRKFk7fIKgJRZf9gzllDaWWoYxPG6F+q4lIye3e96uL6
Sj3I4Di6foYtny0YGxACuGNcxa5l/tFxED2l5ncz4CKwssQ/FA0ZxGFgjzv/SDARBck4fxEJ9JiN
8RYD6FqYxJq7kAhqun0b6XM3TfPxCmtjOOYCvG8zmCQGyMcGsc7GCYFq++OlhZ9aJbl5KPvZW9dT
zlbKb7s9GPh9bLs4r3NAh9O49hw8mdrGe+obD6ADalokJHVKhFJDhVgnkIfIMYynaNuwY1tHpR2u
awO+XQ04krR3g+lmB4rCBopjPie0ujfN7P30+85at4Sfw9JowTAcXU6VlWf9yqnZ8GexGoGSEk5V
A7TOI0ZupG1PINkJICdJq+iaK40J6p4eGJsy7tRYB/eGTwDTcKWv8WWKfl+a3SbK8DsqzT4oHpyJ
+NHXVIb+JQ7ULmk4ejKYPisRPGD+avdNKujkKmPXD223oVRswPymCT3a7LGCB7LyosA7jOH0YOfc
UO08OkPX3vUuVpnCyUG7D8yx5LvVA19yewqRmngzXi3tdJnqS8OO+t6HMxbVd54ZwkCdpAPWCYLU
WPr1PlT2eIo0OId5SvndAKwn3dekGgmYnczXDO8paUhGcpjJbIiLmknOElWW5dNK0HsIxeDvi6aC
XjQ1R7+j5REzyZwgD3oFACrVsQYiyiIdwIQneqsXXcPtYVuQcJZDRdg4c5QcKpH8ggJd7JQpf4VT
Gu/HaWEFt65/F2N6FD2vGJ0J3BOPbHRcMw+8NX1VTBMK5sp3RgoZLvF+6xyBixEi4baSTqxTx+kO
XZxuYV0UFUbo0AB6IOv6KJIR2Aonll9H6bM3/rJNbR75pXjVjrCt1QLLKd0fPaiicwMqYH7G5ktu
H6b4PpH6OpG+2icN4W5kRtrW/OVg6FsVyXCfF+ELGrBfTJHsxoM06y18eeMUxuRP1yoPD73nG5B5
0a1WESSIIHQk0I2g2rLYfYwdQQ7+gpoEsECMRFvfyxSAEZ0jWK0ZCfei3MYNEwHT8ViIG2IAp7o5
W3YJtWD+9k1aZ6SISYWIoQGQsjNz7x0GMk5eQGesm/aL1tnjMh6YumFk1XaTnUz0S6aji4NmXcYh
XVPjoZnRtcQKai4hatUqnzA6mOYIUDzqCT/U0zoHvs9HW4lDXTs/oPlz07BhqgqHWAEvQTNiDSAD
ZNV+gEE+t57A0yznX2a6uH2nZ/BX++RPF+IqgSF26rsAu5Un/nACDuthzKkhUvtNeLhkqfNBTtgQ
OAxv2gXSAgc5Twck7ZyASFFwbKzBjhAUiqd6VU+C9pyVq23+TY0xtlFyBllEikEOP6/FObsMnyOr
eQoKwo25YbzljlS7LHkLiFmuLBSG0NNSUt/FFXDJHn3iybIDuqh2f3Sm5MWAao8Vhp6qV0Or8A1b
7Rtw0cPWRWi9yJSWMEaLQEwlibRU/UtK20LW6R9l+I8+9Bcy+uwRKK29TZ60qutdTngThXb+qDJ1
nRzL3DIskB6CXCmtrW7bi4rq92ACupUuUKluUC8VovB9qiCYEJiAQCts3e04Vwu/NyfzfqaewWvW
2DQTRLt1BX8mm3T5gGItuhrmXWICdqw00wk5fIXIJqDrCeJNuonR9Ry9pZn926qncKeX1tM8u7ip
KSkgkHtPso13niRkF/yNQ6DbRXMFxI3xrQkcWQ3eh9EUbFjg7F37FnOV47x5ojuZNehvs17D2ey5
+U3HSBsPZp3Ue1+Av8gWfOPsIaf3mJ3FYdPtjcJ/i5f4j9pUny6FXt0SI2J1HiU8CLHNMLov80y2
YwjuU3OFZjPAcdcg0TspbVDPA/tZxZy0TMeDmfYbN8fhn3ThV2wD2slk20PILa9J5/zoaODuAtwo
q8nb0xT96EWbnLPA+u0SBgLKKl7PJZvEJAzWukoJvB7oC/sJZ2YcOKD1LXS9CPKqg7J2bsF+w08m
wh06Tdi0d4L+B+AB8/+GMr/2oaBmmGsuw4KpFUMJ5r1unyyXnkZt5y+62xmuQQw6d0+2qqAp8r45
5qklzk28bPG0tk5t2b5UAft6v8tgnFcOUAy3N/eJTcXPUnUyNST6NJnYDzYJAKvC2xhmnx+cNvoT
Ap5AqOLtKUW4LQ9MtmcNsjZqF9Ya3cTV0qEa7FABFmbhNOPpPKbqUEb9sSr6lQ37kBunCxZmU2QI
8cDnvoJVyNaFRWQiEJcHy55gpPY0hSXYRWyVV5vb9wDNkYiZbO1FEjs+/oV+LA+NG7RbR4FWyCAj
9MtFilUw3/IXMY6B6A+ihH6bWtl+dMjSWHFgUwhDeHO3/gT+BIeas4XqPm5oVjSMYYA3d8Oljn4X
SW5v5sbzt6lVwUnxs6cUMMe+E8TCgyaaS1n8oi+e16RLILOoILHkyTvxA++dDcQMKALFkajPxkJu
LKpjODvUQFA1HKgx9+CKVjXg8zMX0S+nhCs2LBrgqTBH+F3WnTGoGBxgza2htz4iQSDxKZqVfWC3
Q6NOVz+UHsetVVZ3SeCkd7XnHvHH9Cuq+WGnPZIw3Jrw8fSAZjw9bdi4QS1UJrhQMIhTrAKyTqen
MdyjnjO2umn2btr0bGcArSU/YFFBINom1cThEWTYAxZ7Um3QbxrZVeu8st/qYACQp9/qmHF2Hbvv
YA6tnTHfd3YIqRhLjBlTktgKb4wdnM1IPkAl4ggMHgkB8b3L5b9m4H6XOj0Z804dklJCv1Pr97Bz
R+5sHmA/GxDVyNJYsx/jHAEv0o7z1tGI1jxR9CcRXcqxfWFOkK59I1BQFdOnWTy0jVokmyieahKs
sJaEG1BquNKg0s1Gc0EfaG/7safkCoAbOm59F5pVfHXU8NSJnt5nST+Sybsw7sGCPKvFd3Vj59C6
pSldJG60TSu6KX//sSM/uG4QB1leyWCJrJ2VMoyKJbaSr5HFjKqLDGOldWoxkYHz1M5lsensEjE8
LOf04MbetpwD83R78CJjRH5H6ZS20F+WBzecy01Mkh8aLixk3vIAeebkzaY8QJQnoqkjkKCEswZE
3zoNOUHrbVuJTTvo5Dy4r20SMycw8vkTde42k513EFkwnqqxQYEmy0uIt/h0ezCWWJvb/7Fc4QKh
IUSK6WJbQB431ukpW/xx/zKE3QxiYojafQlX3l6McxFtKUxuyzv852vZKQ/wFKmjwNdkd3YWA3Vf
tZLOD04Yd0kGLpIlUlQOEGtWrR+9W1kewq/YTmkFg2QxoRUyxt7/z59P6L5peLh/nX20rFPCwIsZ
+P1sPNsdAB39yaAZ5MX/OP/GEcXbaGHSnyVGuXWrDWjd2UKxLpy1W7H/iDyz2uYC4AD5bpjRbboR
TT+RlUIc8UomxbqAbbBA/Lt1YZLhPd389P84mDIyf0/z3S3uWNlwSVczjOikCpNjEHrTnnbQ4e83
l/07HySDwvF79iVxKOli9a9bGfE+Fe+EYffjzQN5e0hZKjYjbSsMRDAObmY+BcQete9d6io0qFVL
iqymb4nfrTmNywNUMCQzjMvbQ5MCKWwnC/My1fZg+NYnmUbt0U+yA1puIKFZ9FW7NcyFgvO3bdWu
m7By3h7oZ29E51EqD7W3nkif+GvFuH3z5sTIFztG41dMUtoAZlHH0DM2yOuRS2/N68c3nVeMcmow
8ksHx4orisvX0pUTrTTQ5Nn0yR0QdtwKARQimj4HVOhZyAVIVgFE+ycq+ee5Hx5z/5yF5hskbKaZ
YU+X13yb2deukKw+WKN8F5Z4c/pEr1twu8Q2PIVJv5vmEWa51R2piX+XEXXzj8jpPogFcFD18dRO
Udx7xvCIAvNNE6yAXOd1dKlAvP7L7AP+tqjbjVF/e7b9hfjycWxcNpuVOa7RLB2VX5wNmvxrf6Bl
bllQ/MCQ4jKVXL82eON+MaXc7CmlN12gFbKpW/7pnwdNP4qhQxcfi6ld3f499+p6b6Ts2Zfv/edH
k5sL+faUt2+bXettm9F+/8/P9Td7zO0fbz83a8cH729fy0wxFSoU6P9J5mtGDX+A7VztHLVLHSQf
gLiTTUO3SVVLkg8VwMpTQXvqG3PjG2eVhv656QxkpzlQZcC1a+aCj4b270NgxYgsgDLXsgXlxwei
SJBI+vDJlsskDEhFlAXsYSG2OZJvaZ/RRp+QkDC2lffMJSfMPx38r/sKyHkxDlunbK6Cm8fFBTM4
JPnGz+LNFPTpE5TZlIqe4qYos/REENl51Gq8c0hzWzdL7y7KC+YYVftdI/Pcl0g+a0sdaCRYAJPq
F7b9HjVdvXccgPhOa+4sNMob8jLnrduJZ5HWI3zNiKI7ZC32qTEmluu9dO9kQ+hNXOuHkSAkUoXJ
swutY+PE4PB9klBSfzzEbFkoFVFcx4jM93Qi2eu34o9HoOEpA8auMyZJqUw/qrGkRWPPW481fxre
TeH3J4DYXyLJ2x20l58696+eqx+hCD24bfTLdgrzTNbdJopgrsf965BZezPTDqQqAGomxe+k963j
90e2s6+q8S1mwwzqhJp+ldp/qy0Z7eplEKBL746r4zUJYvQGImpXSvo7v43h4A0fSGZ4i+XRlhZ7
iTh+IcHtwXMQOTHvn3Os8irjOmuHateX9cDMZe72SL5+G7/YZw0L9+VFuBHJIgn5kngnXnCctERM
4xUmlA6WR+T9qcoBbu4MaUsjW2vkiTmmCgx0wQ3s2Wx+ttmsKMcSe6HepWv/9AqiiZZUvTVztQn3
E5MkprGjx+uRYbJoqYil6hgiYfyu9kmjHmj1UuWyOZfxdjCsQ6e7S0ES+s4x4LiTJb22zeTBkOKH
J+OHIeofUsQATs6GcrBjCOwhoU5DUNO6zjaOYW7BO7LT3NaZeyZv/X6WDK8ylCSW07FPtsaXSDAE
Lpr4lyFni+6CcQZWgzCpu45q/LTBza1iOTwQTvkIk+GOaNAnc+jf47z/KOIYWuF4SOnZO2kFUGtS
P3wP/Rko55XE88wZW17Kovji089wh0SPEP9/UmvNpA3GR2vKLtzoTeZKv1xdXjp3+D0K+3fHSJ4b
9NeYI2jTDgkeSfcwF6oBbqZJCHOti6emb6X9P3DaKIgdTDONydUpHqT+hQbmuxfuD+sFWHxKe4cb
5VyXPyfT5ejHv0c/o3lGEsca9OtdrOQn+BVaARYzC92/TYE1sidKEQv4EZdoS4eC/AIE7p+cl8k2
NT2a7KW8myLzrfXdeJOiE6YPb+7q5XnQi5AEJiDRTWN2ln5DNDauB800kdYJWfUhKRtodRYZIL5W
l/gMs7CY3eIXyK35Ij3JkJ4XnmnIxNBDX9K6rfbFXDDqr89x1362uVkw+n9PfFgyHcuqEpg+vT4k
VgD+ftZUq9Zw7uNR1ntRWLRBa3oUaMgF0IfNIMY72YNzQ2CQTl2275v64o4MNthc38eRdRonst2w
Ddn1a0OT142cSzvRu/KWe5blEFIZxkczJmCemRStNfvnYCLDsdJ6M/ki3lhRR+1rdi++Tp8GPaxI
xhFjtcQulUxADFq/OHm4W3ECQvan/afqg9H4B67SRSd8TAf92EnjKwz8J44wYalYgKf+YYLeMakK
dyRhUuQHGl17Tw7hqYycQ2nR+RqsbamGNxpM0jP/IH4uuoAJgZc9leX03LfzezUA+g9EfoK6fCGT
pVsZfDy9g/5R0MASyU+EIVkuH2WGRcVrg2/hmHqd9CQ/xYPc6cREUeP066pI9L6QJSpXjZTkK0JL
twr68Mc8mP1W8DpyrsrYeHCgWGcmqWA188pOftOaOM8OFiU7rH6Sf/Ju09dJK+2yy/hddcjQGjdk
duU5JGLqtzhxX5la0ETr6CCTkwLZB/xDL/xHAKb7rv4MzRC4n2femcq4pgKcYRK8jRGjUCaFCOLI
uXBmiobizWhws5VB9TOKU1qBVbjkh9W73g/FTtPYx8PL9tTWHwyT7PWQ+tUBqwI2r75H12aZVA/j
dLSs/lfYsn/JuvmhcYlSCGNlkkxv0iwv/pi0RVlc+0dg2FyUqAmmtIZfF7/M+qeRYDvqsoazpW3P
og85iRD073L1rBqBcaxG1FbGJImCa1yn4JinyEuuSdC8RwX5bTBLyRujm7pilvwtGAqALJjJ2lIk
scXcS2yDQQTCBLUxcLptZoPjmRJ1gBqUFuhsyUs502c1PZL0+ti8CxYZvVmFp8h37vzRtZ/rCdRv
hlKvRF4hUOORIZsyp3C3vEt0P0t7Cez+z5Ci5lzPmkM84BXpwmE/d1F9kGzEtl6WELwhI0HkG/L1
0mV/SZq0YPys/2RiOOQBsicijrm/Wla18dAyruYGaRU5yu0pIaJjN/pVTSJn8BL6efXcphktFBsk
FeVmsg06qP1OmyXnwpkea+Z5l8BuvYub1NYOb0mMUMwpL0IF1SYS1jWw8u+o9+ZLiI/iODITGwKv
vnTLg18mICwEHy/ePRcCAEXINObncqRFblZzQXwHG8QsWzpLS25nk0P3WWyYU67Egf7ZvZuinrs9
+B2UdkttVO0E+8zxplOiJZog2vqRC1hh6lhEhd0p5Aia/hhLyd3tQUwo94wApbk9P/gM7uGwDosr
EdEn6Q/BZUHO7yDf4CxM4fL3qH6turQvI4shAMgOVG05Ek7RafOZWrV/9iAbmvOz70Dvyk3HOsMB
sYj4ZfrVq6F5acWodrgiqBLT1Nr7Kadc1DrGoyxfo64E9Ll84UZi2ollhl8acL1tByS7xeW1sS0U
3ZnW8108x6yrLtVMZcJGDVoOj2sV9iXui9/abpM99BL3AnnuNRZNcnCZ0AEI06A4YsQ/XijvAm9E
NteRqepm2CJyOsFr2xvs7TxY7d4iMnPVpkT54FO3KS0Nhuuq5dl6BsNzyZR/Mum5tMHd6O8HWU3P
PMvGSlviwGom3SlMb1g1JTK8fly7g8tz7sHXi0s0scSRN4mY0TIICc1GA2dex5Yhhus6deYB8trR
CLAYxZQTeSrSczf2LFiEHQb1UzvLmEagIC6DnjkmOoYYs0Ewp9Nt/Jja3e1Q3iGPaTdcZja31PBg
jOnMSVoDiIm2bc3KlGh+WcJcczlk+8qlEW9U9BW1bv3N0KO+QDyAiRKiS4KgUktNreidotx+AEt/
FDT+qKAMIKPWm2/iELgZervKTtZmpEGKs/ODeo0/jwV0a/vpVtjRRMpyc43G2rvG6Zjv57a5r2b7
MmsyEkev+cx641dgDzZaUtJhokXeUpLDpBUHAr0OW9cwO+cF5mOKQAXohTvM3H3b03Q39wWJMD3s
+AB8S6kjwtWp4WTJsllgakk8Y+s0UbL11RQtMNY/WTg0h5ZuHhKn8c5Lw/Py3+yw+qYe+R91UL/H
iMQYa8bNAPE7tF6qKZnu/cFg98n9XwKnH6f4E5jpU6mN1SiiECFLhsJrAnOQUKbYzM6gr3Ortkuo
tAig1vBXCW9quwXpH33nKSDkQMJMSqZyvqbJz7xwgiNjNxqoroYl00wV4XfIMJMQS7HhOtesqBd0
P5bsKKAJ1mQnGq8kfsgURDK0BO6gJjMy9x2XTPrQRsNHHVJ+xF13KCI2bPOQXoJUq22v7PM0dotl
mjCRgJLJFbCNo0xGVDNtfJAjO+tUQdyBp7ez6iE8STfnqjTz9kkK65BCS8iCmBocxfXIaPUcpvFD
5/TGMWQm3UaCMNykwKcUi7NOR39T+hECrLxXW0WPcDnHQYtJWsNzkNXnqRW7GuDRZhr9Y9xVzdHE
fJU6NsOefn7MRf4Q18o9EN0NTNwTyaVwKoNUTO+e9fDVHKtPLiECOgy0nv7cBEdPRIRt0cmzrPLN
YgoFJKn9LtJ0OAGMeEJVvLhNxsuUEkbSJT67YOoLXQxvDQnOszugOmHmMbo0Z10ykmOiq9ZuyoRk
nn/UfdPRVnQu2sQ+YFfsqMgiRpcEVRsrZXri/Ero5VUPDilNY91h/vEq3OeFfexmpDTRY1H1Nv5x
5+xDQgZ7BJBydt5zFBHS6X0cJj2G7sL+FrMwdkXm00NnIrFNxmoTBu33zRp/O2KqaPttltzHGJNC
jS10fq2cg0mex6ryvbPm0G6KptSb0qZEzAWxORmVFQpz3J9AyugD06TwbVCdgfPYk4C8vlkobmY/
c2ids8sJvgYj2a28/0vdefU4jnRb9r/MO3uCJmiAO9+DRPlU+soyL0RlVRa9Cbog+etnUd1f93Rj
3AXmZYCGkFmdRimREXHO2XttKZejRNF/3zjPt69q+xaFZoCnFUwBYu+KM8iYdCigEhXwpkcpxTRC
BMs/eNoNDtgwOBVkPrnIXR0GMIuUU2VXTzA3US7CkZww9ABx3LUOgIJKVrOkV/ubNVPExns8l6/U
+szMluTI7OWSmzmHTdw0df6e6BhapEszuFvMXS7T98pBxIqkhajJ1Wtvjs5eawa4VYmEKeIOIPKI
unPpq0OyW1HN23JFCWAAx6SJTM9wJJ6Fb2ATsXkjG93VM5EXEQNOv8I8F3tfC5pxWyrMV7DR2OHt
hswSFZ0Km1ccXdS5xGi16XDADi6a2bR4ddTEr86xGtMzOTrN+DjYnLgI9hsZZaGWjNpm1wXRsLl9
pZdT0N6W1Fyqchs70ddsjF7jfmalY4aEfI1qdyDhWgfGL3skPq5UYKzHhQlNjoG6xRqCzoqgL4Pe
FXhnhUOny/JHs6EXZ+nK3pg+vwMCSZgkSCG0RUxnNt6l0v7uwX7hVN3e1wknagEVP7ZY5xPmx8gZ
uRfkg6Ed3iRLPisukpln5XfGK1k+wbbJ5q/9QC1G0i+7Vcqb7cCGSeaMg5GByqzrwvWVYRhJWIjP
4a6biF6YUHjQ4Dx4iAvtsvDDwUzeb/vJotak+eo0Z4+jJX+QqICiNuBbbu07eGEUhMn7xFlyqsYv
ycJ7Z9YGLPC6wg6NCAUK8xqz+OCYdnVwm6m8ZAHc7xYDQTf0075MKHJ9i+O8X2jjk5v001mbzlEJ
cb90bndt1dBfa2buZJ4VJy+vptN6BnYLrR7Jk6NwmJ2vQ6ydx5FjpJisFsNfsTNsa3zM+3XCs4TM
2qpQ6yk7VoP7tYuJhbg9GOPwLUmM+DwbjdwRAHoH3RGeF525MTQpQi6kbnxOtIF8lrzb6zyJ9Bgt
OMFZR58Zto+HxRLPjezdPWuJvNhDdEGMwnkIyFpDiX9UvvoWFKa1VZ35lJDbFPazsdMum+R6UYmV
6JAMzheDaNcw69fXj/baWc4405zovDg0Qfkr76aAHNo+OKw1/zz13gaBkzj1/tFTRXCgye9u0CIw
uFMiLLRoT4R8kEm5ym7NYbS3pgUdYeDd42AwbogH2Om1UrNaK951DGD6mtEfN2JMnGL6JRtRguYe
bgbOj08yb+69KcZStoQt7p6u9FCbtinXkjbua04ySBw4NBVu/uL0skKG84HDzg9dGwG2SbW+ISmC
nDjVzNu6BTWs3be+8VvKII5LMeqeqlNvLSfjrZpYg24LEe0VeO2BHZDZxnYcFQasIPt9qdZqdPCo
/VMC/xR3v8dcgtk9h1u1URMZECgjTqXH1J/O2kgu00MpQJboaFZHASWCkyJ6EQugL1NgznsBq/HQ
jZ9NA8N1xLHMgQvDUZ+Rcd9s+6I943pBbTuyqd5eJ9f9Ymi0aY6JZ97CMXR7wkReEkrOaUvo+NPC
QTDk6MpeDwPFhCOXMkTfJ1wCCFPMDyIvppB7MjRqBzfWgFjC1xGHVkCZiMagigzcqylAdjKVMnoG
LFiWyVKTI/fp+3Hg1MPQIWmYmXqnOmeMlzbJufWS99X833fFe1lxNSGkRextGkSxrbZzf3yJzf4N
nhIniRqSyh+XoGgZemd4vknzejXDMWfFygnf21ak9Kn7PJjZH/1TaiZfcNF3YaUxokGF4FjCF9W9
d5hLSekbtcTG5eJDYGCnW+aHYHRZe+/LZWZNdvWV1vW89cDBEIHbb2SMyAR9QLfmT/IKYHUxy2fq
+HsjxiDomQjm1vVq7PYjogg0+6zk3UzBl/PlTsuRD4MIrUorew+6+XprqWMjsTclVTwyiZoWXDaH
huPeeWufkqV92UfNSrnIy8fGG64pi8zGKN97c1DYiPlrGlHuFjLmlLMcy6hLQkn7nPBu3sff18RB
nw0z1/tAZ+/wM0losTHLkDGeWqN9KTIEFFIH22LibvfnB2qS5F4xhdqU9G0/j2OicIvU8b7wSNcq
8RwK7a/tjOEjpaFzVJMUj34tPqbpJQ5q6xuNChTP1bLcpY6bHaW9tNsYs3po0KCqBWFEtapPqbSG
qw03sxwp/gLTsa6EhxG6uaCzrsn5Dsiexc0LIaVCvom2n8u5AXmwUR6Jx7EuwrQl9cY3qndZmQA8
Cu7H9QppzeFHH8yfLKu6whS41zU4kKhd4+fZd0XrnOh9U+QMJmM9+sx6vXqkUCxSnBLFuhJMQc42
y6JiFwapIwV3nBP73xZY/16Bz9l18s/resh9gurAI0k6fU+86LXO1VO1OF/6OflZFO4x0RWrWiYH
MqxhHsOx5i31XhTHa1vTIbTTtbMPBpvwO24iNfGLuprG3iJXK2TZPMQNKYQofgiq5diB7xaI9kzz
TbAiBwUZiIV3vG3YEbWtsC6Y5shYjyXB8ww8huwyXqzWf2+Ef8qdAHegdSLjDXtW3/yIOp9rlotL
DPJ18pmTE0SPn7kKynlTKZZowoI2S8Xm649c2g6DFDa/7N3FTL2Jl+C43rtW1i37kqczGf7r1LPc
tSKDZWb0xJVwVhzW48RkR3tH4Vb264eo4WYQFW7pjla3jJ37Gh3e5vbM2xGXdubOZNsZL8PogJSb
sL9ximiW4N5avcHzwkZAEFi36QMWuQSv1eQRP8nlfwNR3W6XmDwZDBJXA+00vUXe3xgTwjAQPi4b
liWStnYYNt7c9Z+5H6bN2Nok1bCr1PhrwxLwR20G23l27oG88io4XssCRiRa6ixA4vh3MSO14ujq
h8WIVAjJUBsp3kmHiel8dXQ0hLfftX5txwIHHmlTx2Rj3cqdBsj+1rK5k4b0iiNq7dKz6SQVKbC+
3aOhoh1SGUxLXBbbZuCi8PE0FW7Lm1eyhw1l8W6V9rnNfexjKycrS6tj4dFRJDESgZ3Ln70E2byb
y4v04VMla21fGiRB1fKHbKhUopL9OaEF7SVNcCgM4e44+byNpE4aLcUdV/+mKLAM3Ky5PnBZLqC1
UzhVhJXFG9VRipcFRwSPRF0P+BHDHQwZhrZflCXTDfI2l128XdsVpOqSUKjWbZOLo8aTvhywaBi7
ReE+I2qTa+5bzTtHblLwqcNYAz3+iYimGCl7wNTUIVUH3d02ah1xMEmXDInjfXH08NavVVbRepd+
BKmbxmzTvmBcnujHDG93WCzpu7a46VvHPQxrPpObc6xVuDgwILXHGIk/GssFSckCAvF2PeobH6ke
HZ7tr9vajZeORoOJgn2qjyOBmpwbecsm237xVZPde7PzUZTvYMymL4xBxUycjKwQ4hdoenEynwim
mc/KbHPcz04QSrLYt8ga8oeM3gPZJg1NGNcDXVQGzMBr/4VxzrbSiRXyI/YYhZEH4b4zuYNOTlbs
dDB9yoc5CYM2R4Qzd4z4RZ9uaR4Smkfcj9BmdDUWVizLm199G00UNz9uDVLifRUsx7HrHk2e4yXz
ELLNsj05qVb7dn7o6Hgt6Jb8LHoLKrMlTa/do8NxD2OMa3Bp4GnAjDCJ+MNqGrT73h7YY2MOQJgb
aoIqq2U/qf4R7BGmljkvnk0b5U3N8o2RZkTUZw3ZtaOC39o08SpDVI8T1eLzgoBzQE/yO9Lnv/6N
UdD96z/4/EeNLS2Nk/4fn/7rtS757z/W7/nza/7+Hf+6pj+odetf/f/2qw4f9f338qP75xf97Sfz
2/94duH3/vvfPtnduIJPw0c7P390VP63ZwFrYf3K/9v/+QdM8HVuPv7bf/n+k1Ez7bm+ZTLyP3IG
LdNZWW3/azrhNa1oftb93+iEf3zXv+mEwW+Ob9tU73DVzL+liQTeb6xSIDl8V9gS+gNkgz/ohE7w
GzBDW3qOtOzAkh4EgT/SRBz7N5g+Npg0kBGSsBH5n0kT4df8HZ8gAqhrwvJ8z+L5kU7yD3yCneRB
2TuMuSuq3QSjK6631r5wezr2bu5YuS5u09sf0ZQw26XtUfi4DiPsQq8qs8r4l2faWv7E5Fwbnzhk
KP9NNwAAf8WzU9TfF8+mAwkFB11pRovzvNh0EDYT6u2VaOGjid3U01oT1Q0EnpeWdrsVCrrLb6lF
83GXdU2C84MFJz8mcUv/N/CLMfohk4E86cK1YuvSIGh5yA2EPmGkjcRjRm70jIHEMCXMBwJF5i6J
VOZG+MnMyWBQEYZ4dDnWwWJyPW/4S+I0FENRfRO+j7Cs9+Icj3hBCuU2cGVALwUXLoOzwujND4u5
aLftOoNyekpipHGJmnp3yyxooCueDh2hsqTQjsnDUDmEt+10Dxul47dlsyCfMpZViQO+kKn53Utg
lp4UkdvQPbpCeBtFxl12wqap20OU0A3SLkNZmwkwGGnPZH48W41BDlWUv4OpG2x6KQGesT4eS+z1
5Kha7REcVFEeyiWZpjXkNoi+ArPt0r2IOsBFHXJrNGKpSSKTnmxGaUEpxYbddA4ehyXx9Cdb+8p+
4QuD5qebTMmnONDFD0Ht0xG+q7AtZG1LXlIvHQT0s7T7b26yuvXsQFMHBITvEm1vv1amTLYpS2W8
UxkkLBytova3/FoLeYblPFVuwdZjClUrEF11leN3i7xPg9dEeg9Hp5+eyDYrUCMbGZosy5qFeW5b
/lQo96SP4PHurBuvp3ebRwpyyTDNJW8SFlzXwClArY7LDLTQzKgkWTr2OWOsHoNCGf4v6en10B8s
Om+YvxPMtSnroESYn7YeOvoxjVPUODFaqrC0gExvnaZZfJoe7uj12yHoEGDCF3B81CiaLnIDwxy0
hOhIK42pA+jopt2qRraY/N03zWi+ZE5jZQedS62uADtjtOBTPHlvlTQC6wjZ0vfPESuK7ZBs5g5k
4zLf413RuPtJTnP1gFR1VtnOxa11zpfY+NI4CPpHz7afzbaLd1SDctvljn5kTBjfcQdgyO2lfDAp
ekgU7Yv0Z+FY+avRdppITys5SEun7wpEEg4rS15Kwei07pxoF/hldbAaDkaewcu8+G6NFl1U7S4h
2OritKa6pjH4ZNJn7AeQRqQVp8b0WrQuaaEpgYilp7w79Nv5IYh0yTCPEV2kHAxTMtYvrkIw1vYS
JRSTmWM82NZJRLF8E7NCeJYEqbzvFvvDKfX8feiK9t4xRuepHnT0pHEGYLcwqyfk0DGvR8eQBHrI
k1/Hw/tIS/Y0iNR+ITMNv1HO/PnqI1miP6gwBE/a/ALkMT1SJhBDOXOrQPFYBx5pfcz9rOw2KM+i
Y5fG+dEI2hkUsRvfxXWU+htOudlzwQpJEGNWfasmJ9spqE6PnNu8Ax2YaAe5sN/Tqvd3yzy1R7rB
HUKnpnoKbFYXGsTt1eZSPIwGhYADeflxpJr5bqXzxI+qmzcG3P2jP2QDxTko1MIj8XfJ4uJEnCcZ
oInbb6VMyd+TPWwsmTjlPeluVUhuufhViqx6aYeyu4ckkAQMIoB+bgZRWghKF+MzY9HuSk5zwXBp
nrEFiSRvHpl3eU+IAPAR4QsOLRuBKUeTcVeODefL2nIYjo52t7ORaCKY4DYfzH56Xlw1kDMDLtSl
/yI2/dzgD4ktVOiFZoxa+jY0aMkctFTEnKcDQQRaIgkZ6FhxhQAUacWQvIxM5YgOlN19rZKac3bV
Ha20kaeozKeT1eDxc0CR7ZvEts8qJcGCKF2JFtuargZxFOxWFK1+Hw98L/CDKpLej1ZzWMaWAFzU
zuZ92TZrKwFqgfbRcdspkb2+h63Lb7Gg6rlJPkVdMV+TAXomIcAZuphpOvSZke2CmspB+mXPclQ4
8LQNMyyLFHlx6njXopz9N6DX2WHyM3npk0ld+xw7gLXo6SkqaffyGngsyYxLYCbUZPbhLAizxnSP
el6sXRARQThDUdzUFk4SUcI9xRSY7I3YrE7Kqknxc6OeI3MDfrKYiebJ0d0khdR7Mpa83RTTMBD1
CAHNHaMrOh70mbZnbdkQfFQ8AHGceIkOqiGFOXJEfu1n0J9FrNt7mXWAtTwES5VflwdfJBRQAM9D
o1zwEfp6Ohl56tAFHLLtkNlqh2ecd3yex3U+JI9VOeCRtG3zzhCeOJVDFnzGl+x+ylvfegAcjM8u
ib2DDvCaluQ4o4omz5jbm0W0J2QcqAmTcJnMe+XY/q/EEfHFTEWOEt5on30fG4WQAzpw3TmhOZoq
jMuFGfaC0qmcQbaUFDxnYqXbMBsH/eAbBWIbDED3JivHYYmyNWgc2tmCmfSQoXjbValHTqJYBjRq
SRbTn0mnYxrTNADhnGHdbborkHdKW9MewoTcB7ockR2i0uJyGEYM1DRBl0tcu8W64ZLxCf0iLIHb
7UAhLqch09HOXRDbe0wPQw9WAFoF7ozSqVa+McPjqQq4htOWYiDDUeGS8kyPH2Z5oiGeZKmuwUKU
EKRigSurIYuW7M04LKbI3ubZQjA6ELSMTjPOnqYVBaFFw/BMhC0DsHKpjotZuycUUP3ekBNvu1po
frcsM50dGEcv6OROBtHEpM4dDkvujsHGmfPue90S6pmJ0TlU9QTOrZgGjdtcNcnT6BbAPZBpkNjl
d+3nZljJD3pp7p0i08U+hw3qkWquAU0gweyi65Q6DMzothcYck3Xl8fJnPQC09oFGQSuxO1fyStp
kj3nyxa4SNvo69IzHd3aZsIhznVmrE3MRYd0nzmByYC0QkEuowa6NP1GcTd4vvMeLyOWwOp3rtf/
6yro/6v6Rv6f6puOqqNN/14U3b7pr/IGylmwZiFK16K2+Dd5Xf7mrVR116c++bOqEb/h3DEhUHro
jYVtUvD8OyPRXeMTLbESVIUPltf5z1Q1FmvwP8sa5OvsZxKdEHJD+U9mXcuoUg0qTs5WD3wF3WbD
uO1wy/QDXNKfqarlQebR4fbZ7cFNzF0rRHYUc96cRhM7Iekutwe/nlG63D4U6PDhcy/3eQqzyUkA
uvT0KzO//tYLCANBXFHbLzJM7PIDTeiW+D4oUwoxAcGi+7kMGMEJtDZpmd1F7LAMAsIRHfRDVALf
nOirwTxijNpim6sCUJyzCaMDTdLLCvI8NMtyGQYsti7QqhOeEkkZVerQrEMFwZ3euynDNihK3KdT
/oC80tUIsttg+SymMzAZzZm1uKtzvrmK3jkgu/CBI1iaGxxibOEdEil3UWVYp7m9tfwZl65puRt7
9X1YMpo2UdSM9CzZxfsYP3hyGluYylql7tZXwOuNNMAzl2/TLur3RcC5eoyng2lFD1OcILbO8Q21
rHIYkT5s6zXoUCdlc4XJ0oD12xEJuwFThyIESx0qGMVACgfa0oyf1sMrxgNoxr4174f60thNfqDJ
/cvNvOdcWdapz2GCjQ7MYNt7LJL40W8Aqa1QHuE2mGhUvYWqcjEp/A7+wkhsSR7igophJ7wav+Z8
qxWb0J11dNURiJLEiqNdprxHz/Bg0WDegIbZPXAUpBtl0uIdc56xt/B65FH+ulSEIqemHs90085l
/ZyZw/K9s2jpIA4O0uhURqLeEHjISaMtaGKLdSRZvDBKoL7mHE3soROqnll6EK8GyaCedqgf+g2A
2Ihdk7keaN+JHRc7zPQE7CU5FjCgGOQ5r0HZYjXqjZMz+tf1oMNZ0bt4nFYvsbQ/xqWkiohYh7XJ
22tI4zFFVFGCwkBfeJgEf11bFOORIAB3z/iNAPJ8zI6R41Vh3KAjJZV5PjEZSHd5az4tC5LHOrOS
V9/wdtWMtNxSMLVVQb+dDd54EGgD3ZwSV4rx6zTIOSR2FZMCRn3m/NVOkw2vSSymH1IB3CfFeFzz
jCuCjcEezGvOMcN2UJ637GNCkMc1DRmr5Fms+cg1kqtwnPqTYZmrH6R9duPM5k2DVtVzn/kt6IZS
yvm54bQ8+M7PIjLLb0l36pS8DA552DP8IZPYZmfNb/b813ipvpprrjPqMueYrFnPHZnPKJX2CD2O
gU0a9KrpP1ku2gwbRGeSlnuJ4ZD5bIh+jHdvTZXu13zpYE2aNmaCwxPAHynNhrRo7mtCqVGNoYhb
c6p1vR3bw0B4tU2ItSVdcKpkApaIJiD40XqENCsO/Rp+jeB4q9ZCtiEXu6IXu9XwepoCVcLgLLTF
g5MskvxqmemDNTX1ziEiz9b35fwJS9ZykE1bbg3/aJVG/GLz5dfMz+6F8L96ow84EOCDSZh3Taj3
tKZ7c5waL42FL53g73RNAHc73uO7FBvkNuXjjQ9+9hSnn6DqIdzJ22Qfl91TZA5hj0o+jhO9s/FE
MLcYKwLTDOqWEshGKR9hCS0P9FG/GGPyOXNydDpOPeOAZcjVRv6+5mc0sgZA6dIeAHq5FP7OinED
xBxTqNnF9xiCA9Jw6JE0LyLNiLsvf6HHPA90LaJ8ju4tHGFIDpGcyZyxVDt57raZFyTewvARImFe
UG1PhiASLFhbnJLpRd1m1oWnrz3wBblk3t4pzAv+6wc7xehQu01DGlv37pRGva+D4AMBxpeBnJmT
VaGCTa3mwZxtbPHTokJUx83B1i3zYCeDyi7tcE7dU5INBjXW/H0GC7FFmI5K0SO9oqzHnYCNZsf2
RY+xzU403dUp/AxV6X7v5yXy1vHYwU17bGEE2tExg8B1aHqkVN2MpqyJ5/s13Wh58yboQaj1TZjT
/k/NTKlm2N2Z0XCXIKtQHmJfRMI/1Zj+wFmeXaIRWlZtVCNayM9en/uEpBJcJv2JDxhiOHKlkaDQ
MtHd8YOQHTUGuvvGygmXQ9p9zIX+NZOQsDNz56q7YMaMwxghgzI5VgtBJ1OrTmwtTwKdcl3Ln55+
c9PiS+/l+YvGfLsJwE5vHY1QvhBIxQP4xFU2PkfSRQATQF+s7ODCAMzYOqb4lrZ32s+vWRWdRc2k
nfFIOyEFGSLzjCNm2zcgm4ooZshCR5VxD69SP44/Svk5LuP4RcC0Q9nAqlLeY5ywD4IJNpIm8WZ3
TOPbYuemCCNBWTaUVvOyQU7vL8S2zx6zWT0eZtoLoi4RvyQJCzNtyr6ZvL2HN8GZEPSkqWLaXatv
xjwvO7uw3G1Ah2wvgFdtiwhxe+JO6GGWLymdJbqHaWhqCfohG77VCGbg7OKXcH2IrG7soi1DSUkZ
se9WKaw9gaYrGGxLk2GPmXQlCCkcJoGZfqHmyy7SNX5KH9xhjgdg19JFBPwCuEIGSt2npGrgH4vS
q0ZJI/V4oq61H2tTl6cYC+bGUxbtOhftIDTd0G0spL0dohWHyscbM6IDG8BqJYeNQmFgj4E2HNhr
H6RKYCUzbytEDRjOKk63fOIpDpq7xmvhL8vuqNq42uZD4UJKEG+DGL/YqWAL6aqdsMk4mfIEQ0Fu
/0hmmAGtvDc6kgJ8Kz9UjVls8Wv1WBi8E+qVZ+imj5rLaCu7i1iH207aGT8YfdmONl4DkT1Qz8Wg
/vp70YdFv/TnAGLxLoESyE2zfMkbbl7HGgOofNmM5bf7wq4j99XcRjhD2cw8KRBYCAiV/ZLTeDTb
Dctm/AB4dtNRi0deV50NOhcbUZvnCuDWXhgVegYXTPbUfcNvTHwNdMZzK80PZkkXEpHRVRgqO0iS
KJRdm7h2fXEC34Enu6wZ2JOns/XwXT+aAkikIYtPk1k2pNvnJt4TEd23GhddH1D9et6CGSmDWV9y
Vtii3zDtLzxLrGcBDq4UEOZbJ+lhecHBoUdwGGD6uAC8KfgF/mVs+2duL/QrAteurJeTgKWylezW
YVeWrGC+feeUqA5xH7ELNrGxHdKcE6m28icGf/BCK+gAbrDPS3NfLmhmWtjvh4qJa2fKYzfaQGWk
eZ8FqXURgOJCTRZA6wf10SXKc0GceWWezvWJB0YL7EeugMBfl2djLKmWNSlEbN5cGXYfKgveEDjo
iqPZ0R5Fcgnshab6gCKyNawPFLcdXnv3m9M7KlytQ1OV65OKpzAGh7DJtDPvm7zes+ckxJcALrBp
+FEBL0ik4fvF69JZeAGExu7Bbpxvk8W1kjpEYoM3DMsc5Ipf9LvZ68bXXiRo1WnZkZ/Np2qEBjKi
B2aTR0kmg+AxGziczlKeem4OYIVDtc2K+gVRBdwdL13utFjX7yKAbINy8UA7ilazrp+VjaAUz/Y+
h4bzVsbdeXIRsUnVzxyOO2LPRHXNmKaHhBd2W0whSj1BlWzCovKS1ddHkA9lSueq7OJW3qNJjbGN
gFEQAM/JL2PlLps04iKs30aUwNclSh/sEqOR4XRswoZzMTXixFD5XX30taV3xHAZ8BABs0W4III6
yu4WK39HCgXCMkHD4E70eYvAujhm795xEHkI6MruTAzDoRvMSEiKvZ8O6uqSzvrQKeRQrtrlHf7N
AEuz6417ao7uM9ZHTtUlUExasqdW1C+0IaKdmWB87XV16elr3OkcDnaXtwfH44fjJbd865mAgK9d
GpysxPs6kyexBQRpw4eUqM6wf2aaZXRCpxAHmb0fmyRc7DThmV5bY8nvhckfArxqK+OFy6zrIA19
S4icPkO7y9BAbCgcvrRIew+dxbZq9ePqi/mBBdJBUl1eWtpQKMGYXAM02gKvds+ObI7xOem86JDE
4w+Gfv7VZGPfksaOjc2JXoxs/MmcSO0nmRJUbTyPwPXeEumWhzT52RmT2A+qne6WJbsUhnWxZnSD
KE3z4WsgS1rDyYOgF3T1FA6kEV4BZ1emIC2mELV8YbYtv88Zw/spr37FO1AsV95zsPrCxEyqloem
97inE1QR1mghdJqWNFyC/QABsfLA/wuNkgwh4al1oUb5A8iGBVkRyKMfZJhxzDKQOEQuK6Mau09x
06FhWr073KRJ1QZI07iOluDZSzCFxnAtM8xHR+VBAncg3Tt+92wIBMjBFDjfywy5HTCyNDOqnxAf
tu6I7Ih+lOKEi75pKbmTqYF3sQaBOk93cZw+0L8tXnuX2eIg+fsbwpvPSKWKrWEhHDZseF2V4KzM
67K1uLvx+DUQCgGn4WHZSoQpD42rX4YUbAflfnwQYryL8gkkBMqR7Yxjmo7VV7spHydhDXejM1r7
FCPYpuycbVFX68GK2C4sStyO5rKLRTptSCJ4QjGmwRoUbyVW771LcT85lrtv5dzvKm88TWPj7lNH
gmgq8fG6rvW5t9N8l0Ran4yCPKLA/NH5PsATr/yV5WqftFl6NcfxwaLY5pSZk9qUWd1pjMbXIDch
RTr9EiY5e/xk08TnXHBXWcAGilKRFmBHHC3r+No03UcDFmwHYGYnCw/0KC92RpjSDuEwOQ/000mY
a9RVoV7AGvrGXAz3FuvAfnJce48Oyrz67abtBfz5NZatrwxoV56zCxwBJSf93CIi3S6GgzRVWC9J
73J2HHFowVcPF8/jrGNwxPIQcsU8N9628aNLzU/dFDsnD1dCG19EhBGmbyhhiMAk8TtBO8Ri0gSD
PJCK9uzMDhCuWe0107YdPYieuIgZD9lU1Rdka2cPF8NG5HC80hoLhZGDr2tI9HJl9cmq04/F4seV
9kx5bHPzTyBO/ey7ZZE11Ef9Xay5tmmCqo0o8YPQm3Rw3vHjOX+7swfUg8Ob8sh4FSh1CTRCl9go
8dmlP5CQfxCNc7OVqoVa95oy+tvh7x+2szk8Vq5lnZUwrDPrlAdYcP18GWr7fPvo9oDjMxqq4ey7
xPPNxhOpFFkYGIl5vj0oqcxzvT7cPmXxNrfC0jC5ysI6N+tDUmiH7ahN7l0XMwCiWMmpLXgkUyM6
3X5btz6F20Nj46AmA++vJyF6gROcuK/dX0nat4/+Z592GvJRZXQnb32CgsHyufO+E4llnm6f3P6Z
TNxpl4/th2jNKlw1XVDPFg5O65O9fWSP6UPBMX8/0OUGaLb+XwM4JZd9fGLwb53LeLB+f5HgaztI
n2FnOUPmn91+QKmOeIJRQPLImIH+TG/hOjNEfxxa3BksPIgpebh9BOr4j49oJze3r+g5AFg7qwXf
72rcuJxmewTrQDvsLoYoLGqNkXJE1rpkejjb6/dNU0cBytvkRAGCpxHX5F9J7owlzxPzZYxdf/7j
yI7CVYJAl1r3EW+rPkfCGzlG8hHSJPSnf/5bxWn9SJbZ1p0ife5d84+Hwhjbfe6nr/A0aLd55nOM
mOBM94+shESbwNPHNLSmNSD8zwezEORnrw8q6HUIta4j4sZNAVMjieuNvDneICi3LHOPMzoXNLYD
p4WOAtKiwiVXDb9/ij3VDINBqc2NDHPLgc+5E0+mi1w/1megUNVBJekdQGJ9JtQFm9D6736dM1/H
04Ut0V+ghffVegKGoHIOPEp49O4D13PeM7krica43hLeyaEpumOTZsPZ8EC9aa2XbRc3f8S43z4q
rIlod+a5+3qqnm7/xO/PzkGwzQTmZgChNoiANa62qURCF0/bm3k2G4yp3tlGBo+bORm2ZQel6K+H
G5oIL+RKSVj/z6O9/gQTWug5XX+gWp8FdhHMOrfPW2OGZFN4Lbq7+rWWXHdMLUqQnmkYeyyTngY1
ICiTqorJrB9PUB77t0CDUU4DxmIJkbgj0hcEzpq+yOL+sBTdWS+zTzo3rtHYEXqCpdqI5mmz5KAQ
JeP3rQbtvh1l9NX36qc4aQ+jGOV+yMwXZQefCVHWjEb3RgrosVbZI9J4KCvwV65JTzZw6bo/MzA/
gaV2U5lAcpP+2yzjOztzIFdwWietQgd7CBdligje5z4uR7p0DF/vC1w9e2Zo4qgR78AN1T7K8cgK
Xf+MpTbb1TbZJHisN5iHgpz0h34gJAKtBDCztnipG99motf/4kg3nAbJqdTI3+Doq42L6nQrDv+d
u/NYjhzZtuyv9A/gGrSYhhbUTMoJjMmshHRo5fj6t+CsqkhLy9tmz6xHPQGB0IyAcD9n77WHXDob
uBw0yZZyOZ0BUAbhgCrI62/Tkpf1Nb+kSlmikdYKHDtjtkubwl3lIy1uUGJTb/3oLPxaXcB8Ykl+
SE3tzdbZL0rpAonDZWABxt4MI9JQN3A/tPy5FXginMbVVkHOhMtEmde7mbYrR+/YBqlz8gGw47pv
3GuvaI5ZOqD9G66HpkS3iEEP1Qi6qbyt+7sWH36rWU81dE8EtvDwR+0F/Nk3jQ4anetlllkMe3jF
5I4MK0BnxbZ8Q6DTYc/zdvlJFM0LNOr+RO2e2oZm4sgz3nqLq6rnmnCvCrwF0fgM5qr5hvti5Zrj
PgvAKgU5jcQ6zO+nyPE2bZHuHI/rWx0Y0xY44OsAVYUhJgWozv2gYZN/d4f+rfAmfWUshoPZS1bV
rOGhHvkx8NBMQOuK73zhL2aebv18Ab2YsM6tch8N5o9BDI8JaGoNAW8UhXeEfcnN1FP3DAxn3wUU
QChLrCZ3SvaNFzLSB4xl095gJFMGW8rvt8V4CPXJ3ThDqO+t0kNDYhMN1kRNvEfJ8RdKChhDDMjp
LSzVteF+rrX5YJjZeq57ZnZ65a1IabmSNnAHqw2emCFMCNaZYnaMEZL2nVrBO54hexMtvdGRCiOt
EC4lcVLeSeSIVDla/WBBfDFl/DQ0sC5ar6FQRX113RbxWRh3iC8xwWO1Gq8Zgr/Nlt/tUCIAtiB8
oXPrjTuV47WFT2brmAOBu9ccWuxd5C8CHUHl7jhvNpImjEsPpUB2OlnTs24IexcN3Tvg1HyjOTrU
HI/drE1jKhcpA59Sw2lSvEX8MMzDnU0ZxfYuhc+4JgdkR6jEEVcHLE5Jg9WolyaUCL/NyMfQ6Pvl
zvAQnaHPuubgWi2tjNxT3mJybgbhkYpAbkueIIPx6OQ/2HeVoPltoY1bSluokk0LnqT/EWFiuArL
oWB6jt7crMqVk4KH6in1SVeLznX6Lm0fCGtFpIQBGDVK0ITFuXFvhPorAarvFLaLVRjhtwOmX/lG
dObcuiUFZs8gbhs3gDW1iald7EJgi0Eg91x7906X1CtpNt9iGitMTX5oGn/DGD3ZMGHE7PN60+qW
u/Nz7dOxCT7xgF0142KnnoxnktxmoBBBtmFs9M0dR6j4GU5ZoPj91iO4bifCiVj4gfpzwGmY8TQ6
bgrdKzfGYYDNPC/kqYpduECdeacf2nrblux5YVU7xxLL9JrUn4+iLZ+KKd9kHtF7WQ3oNPJrkuFs
iGeZM2wS7DWIvALgn1G6LYAXWhGX02TkDN7HA5AgeUVs8A0nLBOpOpMb0+p5b0qTTC5v4vwZIBeQ
taZ+NucUpog14BuFMNQayfwMhaLcdKFJZW12jo3p3pTSokRr7iqrkYccw68NbQOfZUOuEgADA9Ak
9RCBVD+5HoCuM+lCTImOwovl9wit0j4NQRjkg/uNgeeLHlsaZaxpj+phPJVxs4U3OqxyEV0nGE22
evDSQxVeO10OInUan7FiUk32TvpoMRmpAmPvSe9xtA1kUvreNiWCfPoxTPiciqly+VHmw0tN5wCL
WQbZdPhIytFkXms8tBNo4s7UEAWEzVqU0Xg16P0toLi/KAbag7uOF8j4YFMXo2+J0xft1jFdblN3
qEWy0M5xQxYnpFXP1DVTFOOMUtSirhmc9px0fRFTFpPkoSSufQP3aQXA70EI9HORs27q8QQdFKJ2
ychALUIsUV9rEtYIxDYjAeQaGptKSchXSWXSWuk16IihHe0RIOGLQi2S6HDDqEnSprPDDe1PxIu0
/CK7nE+e3U6HPMyuRc6FJwgqTOVcxnFa4u0tRth6VW4fM12XjPCT6TQFY83plawUxZDjItkyQmEQ
66Ilx39SHtXt9ZybWJUaJvX+fU35fjv3tCeT7GEEabvTLRHgUg8YWCPax7t4qsyeSqEAb4AeKj16
PgMht63BAOCIwnwBJMfUwf1JPQfVNvv5eTZ6cbajkYoI06uIkBOI4uDs0OWXgCtdejOo99KtjTr3
5C4LtaYWY5ozpVKrRR+VJxjciAnPRUJhaMosg/6wAXfGrk4SeAOIEQZw0kj6LdWyH5G+oBU1lzyj
Ev2x2mSqV61cDfqBHKl/LD+ZB5Xh69dCYT/u7bS5qievJgssIOWhSbMNyEBJwT7J1gGTv3WyvJU9
FdTOI3BKfB1oXe51kWh7y3bFIQ1hfUqGhZeFVTBUbM2EUq5aVfdItyanjvlClsXiHHcA/4ciuSni
6i1b9kmpo4xZZ0lzrQHC3/1yW4drlrw3AjMlMz+c1tEOGxQNVfZuY3mqWqMf3R374nlMXevEmdM6
iSHiSMBotOgb7CCBnLcsjGV2ABAZwA7pYJvAEtRmlllEUDGfUGtqAd7VXGi51aZdSJjmoO3TxcKZ
pA2sXOp5AGX3RdhGJ5g31PIsyEdmRa4kZT2G9XYXRpgqGvaxZaivFh6w6p0ZeTdimdZ1if9XKamS
clk/kmaUgP1lGM4QrkjYd8pl7O9Frce0ZaJsEEHtpGEH43JamJcgSb214SIUMwsIgJcF0YH5wYiY
wiquJN8r9r8Eh8rAjgMGsP5aBP+uWQsk1QKghFc+9ndT0t9kVtidvtQifb3NM7c6bGQ8e/iGkb0c
OtcmgY/DSyyzxcBBDSkj6rjqh4gWBGU+S9QcbeOBj6V9TeWjG2niMySvShiKflM459oyzh0tIAqU
YgL/5jjihDGHempQHWKvo/MWVeWw76V96EFBnEQVPoRBUOzU+4xCQLkcneWUh+zKJuZnvCc7hnaO
h3AYwySFX7vjww72wYdtPqqJkOYQwJOVry2Ey5O17Bp64jBuDYCop75VnJYL/Kle7lWbdtF0GG66
Y7dM5gYesQktWAPjbHOitBa1SBATxs20kBlIi+IQwCj+/4GisNV/d035kM4pILdlFuo5fnXKswi4
qdqekLJDQ4E5bQ1lf/ZyzLAVZQUlwZmKKc6/Vstl/2xaqznQPdiojx7Xr9LNm6P6pGVOcXhtmd01
FisCV+Cs0kZR+zMqvrkOdhFvUurSAq1/UK8uexR+X6+utvUs+XpvWlX1SS3MduKDXrYH9LDrwp7v
tT57jyO8BWPs79tBQnExl72LPcQART9rh3BaTi7LbY3t1iuPLsRG/ce214PuVN9DqrWvs21AqkCQ
rC9fT3xVIMbBQdm7pw7wTjlm1texqT7iIOseyyGGPLQgjC2F/z2U5RP5yhR0ahnt3aWUsmyFMvmB
axSv9EKGDWkfQqQI27XhDRwqy8dSx4vaVIt5uQOsA4jNgJq7+uST1GpEnuYVssGbyM5Rl/DrQvta
fhWJfNOC5M4kcBj74yBEdnItDnnR0w+v5CtXMA2josgBUjT3cNLzunq0et86BFl/YxQG04coXBXM
aTYTtRbMis01puA7RhAUIzlzmdA6Nvgd4bfUkVxZLuXr2og5BrWTWfKtmtXwWVHXxPEtHvzKfE07
9w2/x01dGZjHtMzeB1UBAMdxrvJ0nvcVeGm6ed3JqcozOJE3BxH6pnb0Bw2X1Qr9OqPAGI1BK96J
SgGGMJDTlAM/LJA/UinRV4PlZ/s6sZ96ebbq8LrMmU6azohXuL9BD/lOyCvnWfsabnyxIifik3J8
+wC0xRwgzzVTLB/yUD90jMf8qAY7I4ujV2vdBv8O+vjcvaZMf4epDJP9veEh1qxsMgYmN7mdckbG
SMUhoUt7a5lMjBmkMlDpxmPVlJ8ckSQMawzKTIg3XJkB5EBObtZ+i/yBbgHhdLUDmQk7vSzq/nup
3zleaH/Cf5e0JpYWT8kYdUCB6o/6c2RrtwGFi21qZOjmx+6nETCur+PhfqpbCyOuFuzUwUjRuT8s
ro2paPT9SFylOosEjZnOa7VKPKl5rOURGQLnNYgqt0YOvZVwiIBcRTTEyqD1/1rF+f+hl83zid/+
v3jZyqL7KH5zsqnn/C31NHT7P7ppuZ6tEz9o6TZBxn+rPdF0/kd3DMPTLVS3pqHzThcnm07+vK6b
6HkdG5nCv5pP2/6P5dpO4KEFdRzXtY3/lebTMn5LUtYhTboGR7tlOT5Z82hI/8+vScDVXGZmyHTx
FowZAiRGI3rGblsg3ocerh/novR2aW6dRQ8WIx+Sdx9/G/0h10BnQBJYHZ97Si87tBQpkV0//WVG
jG3mzfS7B7tqyIAbMF3KwUHORToWQwOOitqjr17ei9GhyWmCACpPvv4tk913Iku2JbFxWyOJ5Spr
rLc4mz4LE0CKLbpbMub0+xhdFXq/VaZlPjqV3l85LuWL3J6YRtkW02EisLK7ep6fNQcsqyQPp/zJ
OJpxXrNv/KXF0dNDxkU272v02cRa5/uIpzFbojRCsfwVPR8Jip78AXsqxQ3mr/3Gjg5gG1a6Dflb
BvIUDR/TrGf3oiu3fdDQYmHQe+WZ3hl1FuOMOTQxx5C+ig4PslaQ/Kh7/1wMOYY8R8cntQGYpe91
v9yXE4VWBDNbYbcZYcTlhH0oXNVO5p5ADiX7OOBUZBs2uiL+c3vq+6uUwlK0CN80tJhRhTW8H7Ot
6dCbT015BzO3ID7lFvzOxqwygpuhCqwTK3gEDsLou9HvOsC4q14ruvWcxeXKrR6ZazVbzYAcSfji
K74oXDVm/mH0iMdo9kY71Eb0SCtkaqHv74jsecOWQEdotspt0esnMyjHq6qOd4aP58GgEyVIICbv
lnlexDcASI3e6OS9G/nw4M42qCTIXowEuCoxzqFfOM/xugQNUY9xc078nMadBtVM+PaGCnncBfZB
YlPYEiH17FWLKdATwSbOzQ9mRdPBIk2C+R0Y7oywHD0vw0PuQCtBMXRD9ikgl3ncTAkjSjSJiFUm
39gnHlpEV78WM0qlKGVGmnnvBRgmoJSRsxpkh3DlJiZ4B/ZR9YH5M91oXDqQOZB7sFis3Wp2d5N1
ZZnuSYsA1AZNOoLt4bKSmz/JW62Osehf9YRKaDMx6fMdazuVGFWsxqQv70bnzj205WeGC5PEEhM9
QFwWewyv8krXvaX0Y94HZYZRCTTiQxw/h3GQn9HlIuFMuGZqXbzRUmGsEI6gJSU/Y0oelnxhlzSh
2v506n0Rk9mkNwtVvNhFBty4Doeg4PgmFo7eOrKBhbgDVvtIZOcLsxkSsAh/E4kTrhsiKWGFeB+i
CX/QttTXOiww1Dk0c5mctXJKVrZ0/iLx99rSC147HanT1n2/mpKRXZ0ssfXQGnQQmYzsDAgnQ1BV
B5IYN/D1ILnAcjCYbhnpa4147uhVFqDREYdhX3SMXdA02wJxXUIrkTgSgoxwzmz6nGhyGgTox+g8
1w3gAh+FG1qAEmKv9K0dZ2CSWZwffOMAITuSSLKR/hbSCMPnt+3QTWgRYxVgaODstw0JNiHheDgu
zXOWjB+0zXZl208HpwefM7vEEmFORo+dCGqxQzkekfK+VkF8g0ez2cSLVGygsbhKsiVQKYeI5Bfz
JijBeeU05yXuxZ1uF9O+CtCVQhDdBVrAwCt/jfDHrcdisvZ1H96SSoh9c9s3rTxOBnQQm34dDrKd
aWsfviUesjz+cIrkthAW4CsPU80YIgpigHef9lixnpKETFgD91NK2XaiiU+Fa1+PbbnT3cTfmzFs
I9mHh8aW67GaaM7RP8gb4G1mRk2fWVzRDySM0EdD+ATIsjkl9GROeRC3J2Zb+T6I9PPlJvUIeDW6
SctLPefrvuWJv2yj+iOgYqYimfragBmTwpFao6d0N2vuDwuTQRpbxl4N89UkG9cCA+1lYK8WWeOK
LTSPnx2VB+L+vHbayyVF2aaTRCgVw87J4Vjwx+i2nduja6K1G0LIM3W8oB7xOhF3YZIx62k38RIT
M4MmSZjCoQMUxcmnXQHSc1lVi7ZqKI7zL63V1FItQC+IE/5gksuX6aZaYOuDbxcjVSCEjjEnl9GR
eTdtKc6E6dw8WISQVoAwdpE5fysBcjBh929mQHZxm+QHafe3Oqjvk1pUDlxmO4qPfSsQhTWAZxBg
s19lJxQud/AyX7pQ3NPz75CMMEdAm+B3fnC00J0QolRF4tBk5rYjXviUOAashS56nNyy0NfqNvTc
/JpUdI5j9yToDZAzAca+lYdIACw1C8ojk//RMbvrsK6dsQ3+LCWJLJpPQzz12ltnmRSpIoIyiuje
DRUEcAuWVpQHNTHyzM9gcMODJ8td5EakeXcxSfBQHE5qESyRHz01QVIYllWj4/TYRCTh1pb0IETn
27pz9ZU3BVzAM+GtKrvkjKvyHNVcvluKkbias5N9D5v80dbFgIvgFLu4BhM3Rj5t6FcIXxBresO7
bujlTnTuEfiEIGvMOIiC+A0xttgSbeoAQ5ih/lV7gIUfft3ZA+ixpTqk3umy+O02CNgNBR647GLs
hE7qGGUWAYAFgAVmYvUtNQk6aJHUf12KLGpNTRp/u40rY7NDQ/kw2JRF1WJG/I4UmtpmOpfQoih1
0uqkv1HZoztVexGMxFdS0kmWyolaQJ136FSZr0U25Wp3mDUO38i2qm2tmz9NCQdIAqHVi3A/+jKJ
v8cA27Up9sniXXbvadm9fSS9p8umyIZCHNQ9sO2bmbTcpapSu3TU5qEh7tQjE/bvR6j7Gs3e2UMb
p+uWIszllYZiAFlnYoBQr2Ytx5xa+3qZr7dYPoFa++Vt1HYv+ic85Oyn/z5EramX+fo4l7e6PEbd
VlJuJCrDj/Yi9d5/u/O/bqo7fnvNr4/69Xbq/q8b1Hf2y7/xy6p6FHKWmRHIlE1XeaOVX1/n5aV/
efgf/5M/3//Hh/7pQ3vChqHp9wj1GZjXxEyeMWTH51IapBvXYKvDZm4O6o6QTj+q/+UxIlrcSOWy
qrYd8cRBwiEfO49eS5JyNCMl8HMfxPufV9uKIR4a3sWGjkXHoMW6saZFI+AtZWXNzCkOqqeqbbUw
4mJYeDibyRgMiu65322qFgioXZ8BrvFP4IKEhgf/WOcyurWHAVlG7oqdu9TlpKp/2VyIEHVVt56o
T3HKDg3Em1172eXU5pTo7LmXbXWjtuz5au23p5Rj3h2GjmHRUuZTCwQs5deameGfslPGAZARkOMu
LwKqBiGnWh3CmBwT9fZC3apWf7kV6fBr4TAgcVuSjCR8k61f1m8L95xiMzWePtXyYzdUVAVSn0iK
KTOfgP1+RKbLPGg5GtWiW9ZSBsPweIN0a8r8e0HqDhJOzn3zdM4AK6zaoD+QKFRS0KaWDLKq8qtu
Ey/pbst3Y3U/aLiLo3pBJqbi66VDgI2+7R3dZPwxjzBKBZUS9X+EmfsYLioCwF6cENRt6mvg3Osd
ed7l85nLFXNAxrW6fIsVcuyMxjAVVHpIziZ0IDErdQ4jJfLtdGtbzchcvh5iLz9wY+Wv1WQ4Wx30
5PwV5aQDg99LEIAytB6mBoO5Y0ybDs8dHJHpMC1FfzgXgJATI0KmiT1yoz5lkHU3jZVRk1s+gvpc
oZtMx84kTKPoGL1Z918P/PenVZtF33+mlkxWmDkozJQphVT1Lv1yhVKRwBDx+dfUdqbq2oY4gI6X
kMjaUd8aAiWFdLpivO51zz4oMZG/jH1GpL/0i+TPKhYwk5dfVf0SrXrpfzfVHYlv/ZUPkvF40Gww
WeFMrsk9THEW5MyyQgw2XEsrvjL1y6jdOtIhYTpML8LS/tpl1X1qgQb770Pl8kt+7dDL4aP+9d82
1ePUbere//pSHWByxh7X6pBT+5r6MGpTqPLWZVutfd04w7ZGQ+vlX79XpPXuQZ/JclyOafW2zDU5
ktXqpA61r1V1fKtPw8jvnwMwU290+chRVfhAauwrLei/QQDg+FmOjVgLtXmrDhPKJiVGLWm/l01R
7RFqZzhiYnzs6uFfq+BIxAk4p9MzpuiWE4PaU9XaZXG5Tc5IF6RhbgmXpa35zzlJ/U9q0Q0Gl3y1
imSE8ala/fr01TzdOun1VHb5bmC9LeW8c6dAMDjO6Vm69ndffRC7OaH11o/qyw6WE5dau3z3l9u8
EshWETna6vJg9ZaXzctz1drlZ7zccXm9356bFE89gWCcw/hq1IkT1khTHNS2OvL4xrMOzBr3f334
GdjNYuTUwXX880tf9q2APA5Nox6rvnic05JDid8g7oFSELzFafjPq+olvk5VE7blg1/lm3wZvKXL
Qi7jKbWp1tRtl011mwqN+189Tj14DD9HoykA0v9zGFG0Z7e9HDPA1tn+2pnVrYFZ9DM6nH+eoNa+
HqVWf99WT/p61V8e9fsb/P4sjbyCded+M2YC4dRpRl1G1Jp67p9uuzxE3WuqUaBavSzU73HZVGvq
ef/1VSvD5xu4PEU98Le3+tNtv73qb+8ULSf8Sd82S5tGHbMdlQRrqBFqLMf6ZTGDyEIfuOwDlxvV
2uW2+at9uDymVnl5X49Up1v14peH/nKPWkXGMKwM+g9fe7Q7F4jrLgfKL9tfq+q4+uVWta0er46z
v58ZeOsJMUefzQYlPQbH9SdWNtfU7bscVAWTp27nkC+9xwNDFNH4lE0FubhtT4J2SWsFmZZ3T12Y
PO+5r5+qrD3aNVbAmSbxW2EXBxey4pNphMHdYJb1hmDcxyyFbFU2U4BLIouPJFpNuus8FFNK69vC
5k83p7qaJWA5L+rSo7DFFRosyo3USdCcoPzxB1HvR49q3YCpV1PnuN//4a/TyVzIVb9MqhZLA15+
vjR1eVUX1suC5Ph/rra/XHLV6p8e/ttt6tKtbvt6hz897+sdxiy4clucDzFTPw5NtfDVsXvZxsfO
JIbS+SJfXI7fZXtcTlBfN/7x/t+e7jod2a+uV620bjmpqacL3yvSW/XIAcrYzpzqe3WHVIfgn1dB
ikRrJy8/jaRxAZPjuWgBHeTkunPZtBe7T0ya2VWvVfzQJVoI2zskxSvOInuXtGAsi9Y7jdgO18yj
aGZ39nNbJXcGkSf+FNxYBZojP63efc3amq1waBA6D2jDPiszdNYJp+dtwtD/MBpoT9sZTa6dkLY4
FzPsVFqTGw3dFIAG8HC1I5DxpYTJ1NQZ953Wn5t3N4odBBCMDGGSdbzFXZTrmAZGnJu5LBusRGjH
xhjESoL8OcDTuzac7EyYvDhwiX/NXHOGwe45G00Ln92+f4viSVtHuTA3Dr3MiTobVT64LhAp4eX6
SwU+lM0q8FwOjAl0NyC8mwE4z0ED503JkMx5SKXE0lC0kBVrNEUR4YzzPmrht9otycCFXf7QjODW
BrzMVLmD/K79FNokt4I0a+i+fPLcec4ht6w8CnN1RSbNEKcQM4foADNhTZkAzVz40rv1vY+vzk+T
Gqwf3+qQJ2vzuxUU4HBlN6+DWt85qbPzmhCaqyh+SL86Ohq45TKeph2T5H4rs+KuLvXglnnfpxfE
xC+XHuz0EkXw0hY1RuRROYaMtUdvvi0qMEOU12Y33ZkhaH+SVIGOY31h2kblvI3BfBUAzxsbcciA
HnDSm91YZgw/aSJAIhQ7o4qrzeitYI1rAEYoWxh2s7Ew/q20wnpEjO2fHVnbG9L0Nk3dPgUz8CDP
iwJCXILHdOrkeqGT3adO/xrHUKEQfXwr8ecCwDC+IaUKsHpCIOQERW4NWFKSWAvybwnIrPAULX3p
c9E487YYDGfdj/beD+oPKZxyU82ZidzM9rFSivbKMxCruVrx1vs3+GwlaK4OAHmmUSg3vCchjQ9m
n8wqcbvvinY4TCHJgCOWu3VYUGbqtXItjOG7O+YA/Gz8BbnmXtXWCMMeM/Ny9od6wlmPehMd33Ve
EBMv8+Kq6aN9bBv9sRs7gvWOdBe1rVYlb8hIp11GgbXum4O4tbsIXbZLryIwGkS07Q+BG5zQWPeb
jZNthgnhVeQQSEv/nlYTeLOBSMrCIZnHLY0Nu5xx00lq5fRbcCeM52BO/McxN6488gRXoV0h2I6u
pgao2OhwXSnpsPVmGe1l/xcpXcVdNmY/fMKtktavtmlT0pzr3BtJkoWJL8zs9e+zW5jXnCkyKggI
lbkMvWWT7BEdcPpv6vo1J1tli/QJThKU6aFNj84iBMn6+GPu0J0FVn4KSuTSZFG+ljuzREeWue27
O9JKSOVrNHpyNXfmlTua75rfB9uS7FOC2bZ6+yCrT6Jq4vtUJwexqoppF7UNxaZYWw9W01x5IMxQ
P41vJrB8nHuAmJMkYpf2Po0QyPCgiezWdXAouFaz9UqjIrPI+yYjWywYxXJbhhNuOWmug5Yzhqmz
z6YQ8Iell5hXArxUFfwQlNrENO6rUM5XeVzce3V2phyLitw7ZnjCMiN/CRKuhsPKLxp2P63RHn1g
tVRKD6VJ3bNwnL1tZfemj7mkSW64/LkO8TAuQRQRv+NW1o+l3pifiOuqoXwZUVpgXY8Jc8/DdZvz
RWpGfh5TzAsNb7eJ5LPpDC/BKLRdLiVZUJz8GWDeCUecR5w3W0ubYTBUBG/5Nj4Ao+ao7W3L4kM7
z4NT6qc6fAFossEFt0X99rwQ0whfIcQnnM2z3+CtttPw3gyTbdmQ5OX3XbuBeHVu8qVIrmt8CaVx
7ffJAX/YdGNPWrhJ7JYrhOS6JCKEfDQA5BXjGSySzU+7tN1DDZy4A7Q2h5W/H6xMMIO3qdPOxbFr
moTraw/4zWZG6Jp2T0OTozwCsU3WohwRVbk7SeTcdVh1NdbsxtpVNG2SoGoOCfxT8gUWTmaCWjru
R/rZFHZBh6acXcidoLdGxIgfvFUdPVOzoRUU6dFPLeo+oWjNAFXuh9FCCV4OggMKiI2dIYxHdlc4
cXRtzeaTo1fkb8osO/eadbLkB9BN7YYcSHaXOL8Gao1RSKQD2cAUVBwkuUjt97A39xQKUMKIIVwP
gEvxprVnP/JQbVPvf+H8eHYDEa0jnR21kDa2PE5WpqFVW4s0RCrzm06UyZ64MrHJrCDdW1n8nhrl
DSwmrBjtmPGS5Uwkj3ltasPd3KXnoOH01ofud2bMexL+BKjKa5ri5tpJXUTjGVcjLYyuTdes4K/7
pJgvGSjNHK/6waBb5U73TuLEe2S2/FvlfLCKIjifjIpe8MTheNa1p5xEWwImMaoHIYJAK3nR29Hf
5h9hSFdfm/E+TyiNUS72h0Q+D4CJ1gOevjxLACy55FJbexpzGUqyHcUjC529vAoIYlzXfkBM2tK9
mfp3utscoCEvVMIhOYQQUh1hPGUy7u6jsAGiVJp7Px6Pfc43BJVo1wSE9wJaxdMebpvqapza4CFK
ovHY2KsygTpgugXJomSjjaIsSUMaD6kuTxkd5RzXQxoBbXGTgdO4lW24Qp1MOK/rMWc8PjjZtjCT
Ek+lmLZhYnDqm5PHHk7pSgqX0XRNprosAlCvGoRSUyOUvq3rp9C48+b8JhsBynjvVjBna2kNlLbw
H1kxzm7dnZbCj+PQi0orlHly2W0JsusTAs8HE2Jhdra1VzlmHrnrI0d9rjV4fNs3vF7A0q35G5K1
u6TFI18AAUBdDumJa9e+MFG2j77zhj8Cs1N1HrUcNfGEEdWaRH5IhhGaY3wwvKI+dmlD7pyXzVzk
jiHSLDr7cX8MXLlxgogBcxJ7COfv4h5JOuOmKog2llHNDxjMqQznS/Yc0aA3nhZONyGs8CCj+WSm
DPcb+UGljeR2J/5RFTNOOcKu6NfyTSyxdMfSw5NSJji8SamsrEdUEv6qTRwN3gkXVND2MJJAHNTV
fOKqRCe4rzkEE7kKRfs6oL7A21K9+c5wBOkEB7n1N0EQ/xQye0Npgi+WusRVU3QPiO+DXewMsPki
/3sssm+OCDPc7ylITw9TS5vjZ48M5zH2XgiTxers4S9o8srdGlVyJZxrT3v3IqIvkp65g9TO2jiP
V6j233WpEZ9TMm6JQK0bnE2B/cYPydCevXIG5BESOZvhQk4kJ+XarPONNDy6viPhq+Sg5ITOWRZk
ZLj1vvR/NrVrrCvhWutgqLlCyesBGUDW1MRO4ZnYNw4s2EWinvXVMdHuAtOt12hDKRsSHmQSgsTk
FCMF7IEjiHvniskFcwYxUF0+TfxUh9wv7Z32WowmA/UyKM9mQjNdkKOGcecx4ezg+UfO6E+CDANg
b/KsN3fZpAekgY6fc2//hLEGFAYJEOpoojjsa8KY0w0sMxwTQ7Cr03LjLs6G0gmgaoXhjd4O5iqq
8c4y7E7od85JP+7J/mo2BFG7qyjRk62wljMQJz+rHe/6aToRQp4yqiIAkFCyDV8k+30wMgjP9L02
9cPK6vTDlAr7HjQOohcaoWR8afEbfBOIpFFz0xWY86e40RCKGjuABeQYVtVNxwTa8AnrzZJpZ3fL
1GSs16n034UwaRBaGRAW16/Z+/2nGJ+TZAQwhdVD6sl9adhoXRFrkqJUUYxt003ujlc5iI2ItuQm
dc1npOs/vDnKIT2lTBa8MN9VjiWI8Ej3TBte6xIDVo/mICe7D9c2+EmffPKVMdeHoGj2U4+SIPAQ
dUvwdHP/hPTWOxXpXa9bywjdjdd+IT4K4V15JMss4BsE/EtKbG84RHxMYFYIQ8p79sLRhOsHOu9x
6v1Px3fG19IPXuqGhOrWyn8kqeZuwt5AbeNh9rXYv3L7pskc85kEhZcWZQ8NUmPbRS5gtsIkLtEq
1lrXQoKZ0CWFdXQwivS56mzx2KLwBhwr1tOM2ClNtKciBTBGxvkqLKUgAYcqemHML+Dw6q0+5bvY
57d0nZQ9h7yZqIEmFE59vHMZDzQSOb6PMG1dUuMjwHjQrJvRGgkuxsO1r+QwrAr4oxjxMLjlxj7y
AnlwZ4JOcsyYjQvGA34tw9lpIlUanuLGa1IyRKJ7k+vNDqM+fZicSy62C6YZK53yJmIVYzXPZrQr
HTLVkghAFPpPHw7QwJAj9rLtSLUz5+p/akZ5GLOq49AHuCA7is+5f5XpNbSsvnNeBNOlFObQmmxb
f+0Qb4+Jilcf8Kz5eicOVuLohACioGlwzbopxDjcHTZu/Oa2S7HX5Uw+OJPlWP1hyDu7WOTgZIVE
OzuP+WqOZ2JZ4IKSEdnuRcJZUwh5IInkXrheuY2D6chBTbhJiM437bzbgoyPnT9ZGkkc+tqrmuE+
FTjbQsRbsWfTOWlQp4HHTAGjdRxw7IE7XCdQ7ArHOGHvi3ehzJ/1FOyEyUVrjF2N0PaY7gjU1FNT
Pkxj++wnD7HdYdaExNNHGUmO6NSL1D3yazQRmcphutaCiB/P9mfCWicEVn3NAe3htij1nLyI4Dmu
2nhL3/veMCNyJnqyfzw8s47xP+ydx3LkSrtdX0Whed6ASQCJgSblLYss2uYEwXYJ7/3Ta4Hn170h
xQ2ZuQaH0X2a7C6DQn5m77XxrXTQg/m4mChrrQw5XUAxY9YWCFkNvCb8S14mKUliAuUVJX+iwf3J
/n6/PMRj7HafDlMuoB7paz0OTMOm9uC0eg8Ch7TQgKiRofuwAjBHnn+JkNM7MHJJ4HPOf6tKJCfy
3HkGnrpbtCArW8cl9OGM6kiTQDjzlpZOv6OvwB7ahA8k1s4rZ+wxcnYzGry64xjoXmer+8hMbT0U
vHq3dq4fjJF4JyyVOD2cvIHFluY7v7afyRlgB+t6emO2ywxiunVVUe8a0F+bqBpL2GGmJhsyJnzU
bFf/X1v8nbbx8n/IyUBza/7vtMUPRd2G/2X9VRMt+79IjP/50X9JjD3n3wi8QGGsXMezLJCy/y4x
VoiFrSU/wzCli7TXRkf8L4mx7f6boxRB2Y4ybIsf46f+B1bW/je+1VRw2xChmhhu/l8kxrZpEf9R
Fumki/z4+7/9Vwd1s6TE8D1gt7BPIMv+zxJjLxmrjJ1sfCCwTe4Rqbw6isQtUDrbHE/cU2x74ZMm
CDUn0XJvtBrxLoHKdyKxMQdnc3dysnKdDLl7L0Xlwzq0ciSHIr8s1PHFO+M89gEoALIr3U7vtM7j
54Jg+VUaDdml6cry3a6vPu7kJDLmT6AgOalTQ/VgtXl5TuZ8iZZuplUbmd5T5RMFBx45e/ZISUgQ
LGGLY32sLGDyiAets1NEtFl9i4axInrRCitnV47AKdkcjb9aX1xDZRIGm7nIMwlqOMxjkO17cxo+
jLomRSgaf0R44QWf+G1Zp+0e/kPxPk0W403sPkc7RVEFp+N1nFxSY8VUXjvoa69NpgANoq3esJ1f
Ig3N8DWnCsicdJ9mc3bGYvMwzU8TARjHXlVfvufnmxjcmFlxFqLiVJfYncM9OXO7YXFPteaDTavl
lyFTCDckj4h8Rj+79CqZzg0IgoAX681oayynrn2MfSRrbmZvhdOjn3PlH0GPBihKHg1EdhDFiTVL
0pETtKfxKMNDPg93Mj38rWc9D8jtImYmu9wwmx2crGIvikvcdP6bcY6fOBTyR92NH8QdDAwN054o
qZhyvu6KAzD8Qfc7zHMgSswcakhvPsqxv8OyNh8wWpOxlKWYOnkKlnsRKiVUIqm2LVzGdVsb2WFq
FcYeD8xuJ+v4DdH4RkZz/igUznoJTuRQyt98jqpDQsmHWM01bpEPbw3a4EuTiIDJDzY4FTY3ZWXW
2oOgffRLhsMkmiLltMjrdHhzdi3pgZIosp3rG/UxHel5NONCSmBCUQWE5QPyRPgTANthhIm/RWP8
hAfJsaor+8kQqMqhDJlW7l8ciJzHkb90sVDapC25+mRbpC2qiDq/JwdhJ4KYJY6rIKNhNnq02Vwz
9coaggPTzxrI0aVcvnhzew6SPjqEeVeC9km57sF7kWl7olUpTp5/n5E/XFU0WjjunQzErgTVK+Pn
JCoZ92MZUwFpqkM8nZQMIGAsZ3yl6LztaUl1Bl+EmRVaXwbpkoeRbn0jCrYknoGUktP4GDOp32Rk
M59Eb/D2Z8AQisjb4PACe1pMb6hSBI6pAI9ANFeLX5r3lM40DuJ5T/ZYsbJJXNjRgtA1gVl9Gca8
O481aaxBmx7rikmVA98QJme6YQyGYp+ByezV9WGa70PUnquq9B49I4NwYS5PfyIAIreL+jCKat60
UrV7ggf8bRm0EX2WKzeNWSbbqU/UGf4Qrm1ZPxI6+Oxq0rUD275aWr2xpC4QRoYbMuHZQrm6+MgK
/Nk1TKucO/CVz84753/Encv0dlh1nubRmo6G53BxR/E5D8C328LGs58X6cZh1rLv2qTcxDHdcWf0
88qYCJ4N0oQPGtk4q5rgn82QjtaDDSrzGtPagOv4lBLndaGKGMLAuhlfBYTKVkbdtbBiczXVhFQu
cGxh2O0pJN6THnx+y8ccPRRhkJ5JPngzjP0JGsOH8jEdzLmXrWIHkkwQbAqXGIRKieJHBBBtMjyo
F3Z5hTySP5DRNt7LyKQH8crw4k0UjpUigU8qWMdu7rhrKbLu1nq19UQG5s2q2pwIcw8YcoKIvJhR
xGu3f6h8UhlV5f0EP7utCueoy/hND3omMb1U23xTYDU/Tg2cD5qK6Nh7HkmrmedviSeMQL6FEShZ
QcFfip9OXAzPcWDditTZydDurrhh4NlgSNhyDhUXt7af8ql7N+iZn8w/yOytW8nVvw2NyHigvY0J
dfCWbrdf3AvkpqDwJBeLyBEclMRDVN6XJuv8zQ7A5pLqQj6eTUtICs8BeVa7GuJsvLjsdXaT4fg7
mgemU8b4OIewz2NnkDePPepk4K+hn3gtvG1jBczXTU9tLDPud0bb/Y3xheyEgaw0aYrw4uQVh4cx
R4cskdO5UslHGpnPOhoF6fC0MUmavNTTr7IPbl1oqddYiI/M685l6dFGJ254Six4DFYIH9cC1rfN
MvaJ3LxreKzYZol9TeZh+iSv5nNy+U4MieEOMAXMYofNitYTdsqojQ4+VzycBL9+8sXRlvZvXVBY
4753DrOhHzFvMBFMVPgcT4mFoxdDgpHgQ6j5L48FPA97k0ED25il359lY4WHqMo/gtCp1ih9UUon
QOV6NWf7cRbxvg9KaOt1bO3d0DqQKly8dOjr13mTjXvXLPybsvuDYYJ88WqShpjJGAT50EIRbqVg
l7twGCHdLqTWYaNYrzBGyvXDIDAZJoX7iU8Lo4JrvQ5mMZ6i2HyciZBYgvycO5QeNnnDjq1Jf2oD
aIedYzl7TuoSO6rwN0O1iGmnr6xLzLfJPBt97r9N6XCnMPqa8zBfV0jUtzKB89f7IUxdo2sucyW2
xIx/hZJmvBDDR9mcwJD6G5fF37rxS8DU0jz/c5B4hFWHZIqsgcuicaxq41A3nIld11rUACDKGeWU
21A2GVlN9OCz9WVVhvOUDAbgHqOyL1ZikwRRcVKHiIdZSebqULcdjaIZQlxa5i7guNW2Y7JNrNNU
H1K7Kc61xRSpyDSa+mQ6GUGqDnzcV3kw/HJTXJhzcK7GIAZli42krhITd4LeeGgJsXbCJx9q/9Q4
yNA9mzAxadzb9mFsSg3tEror8r9jmbQslgpx7kfo4fh1IPSSI/JE+PjZ5wZ0KQK7W5PcAkKzJi2s
z8OTWxmwJZELrthN/qnmiqpAEDrbDU9VxpVd6ma8a6N7bhvhkNXKSBEpObJT9qKKlkx4RXvJ4s8U
x8qR+dfv2nDoofyg3YaLN4YF9hWiIyu5psYb6yRguSajgGWm0mDP+8z4W2efAya+nUUGZDlgsXIT
y3iIUq79okTOFJKMveOdRr+pfyimntwaC0Atdiv0cZhjaGjEWfaF6m5kGlA8xsOFNGaTTTYW4KZ2
8D2pSq3q3govrlP86eoxgNJlMm1qWchKmQMhVzVoLfE+wBLBFPQMlbJ4jvffZURiFO56Nu9xlps7
o6pAtyRd/tFXW1hEehQzoYzJLw+XLDRfBqKy9K7k80UbuM/1PpyZN3j+j9y5i1AONxnIL0eG3T6b
D4aCmmWYcUMPDSSqbb2zSlOwvK55AX7XyjQ/o0P8azt2eIFhwAoLNuhaehHzx6jFEZFnCUDSctNB
ed/iYyaqoI7bR6Cy4yhptjFjPVKzZpeMV5FJ8jhDBNfpIUTuvzYEFsHeZvZGPM1bZjWEkiXEZmaF
A9bdA9I69kZ7TogUBaFGJnJa6MOkplfZdMwBreCFiWFEoq0R7Z14uOEtW0Ik5mNedqTdtHzmWx6R
a4kX8AlWoOoPr4LyRjRwH1e3UuZQZ4Yn34qqYwIMAgDTwUgAkPjmZJwc61QsFXYVu/gKho58cEaE
jAX68Z7J8i2UPgtOpzyieuHsZOidECjARHy6FhH7ST2OjwW454559rEZpX0UaGuID+k3tqAIr4eC
FUKTkNWZ5r/znCM3EHZ0SfKJPckEUChsPfnQqr7jtHPBZE0YwVFjEAQeCg/S0VyswZmElybp37M6
lsfvYojHuwKsoPBS4geMiL2nC0D4qst1MMz+xUsYkXUYufe1VT57Y0BiqhmR9xSmT8Co4it/fkpd
ZRJhULAXTSy2c85cb8l3YDwHb3L9XZQNzMcuMawaXhKrIiM49s/GkH3GRbvgiPP0UnVxdexz9qke
29yLM+Sg0Cd36xPktFVuNW2JU7EP3QiRyV1yDyvNPzWmznNtK/BRxYQWidNy65CSZKFxGe62P5kP
kCRW338Y9SrkYRHNlpUT/A1E1L6T3bUv+OxyOw5doz0W5EzjXwVXXVFs7zonJ7+EQTtVpX8UNoVv
F1FTi9peqyhDxJ9xVVZC4tm0rQPoiWvuL1wKtvIb7FtbxvDAybpPzI5cdvQBK9cxoNyNfz1Vqg3k
6QTadvKL6Bc+kHYJg6Is+agkLLNyyUBXNxDJh7mO9r6P4YzjfplFZbiy+qOloQZFTcvcpzRjFiBV
GBxsYXEJEO+AqDH+iBOFrLtRKUcstwHeum2TvsUuMFsI8c6mnVV9JDpyPYegldpiGA5ujfHUsvSD
P+T5i4l2BtAiVrAF/U3BCCmRez1AvfAsyeXODLffF62h9mlgI5mhXGlHGhYjLb0DSIOXuUnIqU2w
hToe6IHOJ2zbey7dpgN6MnMXTbqMA5wNDb6heu8J8t7SeHr348p8CFovXadNQObsclnWFrkgg43f
J0mu5VS+R6Hvcvkho1C5HZ3LfPrRZKxle0lMSVwEgK2aEYT7zPi1ipKPjmCdVe+70SbpZmZyyr06
lshPDioU3nHsz6kb65McmeJasjqalfPbVDUmU/YU60KTM5lHqWD3g5Evxsq/mXrELni+vhvuSE2w
rdrseSI+Zz305t+C+mXbx7gyF6Tx5JS83aAAnUqqS0vzuQ4byZPLKnXo3Mi/gKWmsM2AsA6T0Lu6
8thnJTlrn4QM+SLM7N1kKTJXanVomjI/SNOHz+gZ3iEpF76a6V4TMyquQtowjKhWZBQYO1N24Mga
51dkj+uAJMmtNWhi1IK2Prh732xYfi8gq5b79i6Q1ZfrTL+aGbWuHR3mZvSvZZ9EBK/k/rUKxLEc
k+ZQj7G96Tx7vJsWCj4PZ9l5Khva8pabcIlvOrdmUq2C/pPOlW8glvQ0q/YdX5Z7JDOjfayLxzwa
9pzi7S3gPNpLRjls6XhdGFrtcVPac+pf5gHYKthBZp9Aspgrsxsx9OgTWjv/UTGKhLEaYSiUNGGs
Xi6pJcwXl0jKS6TmFMdvWa3ZdzNeNXHTBvXRdizs5WyvsITqcO8qtrUqa4DBPYwk+F2swUuPEYye
au3lC1fLY2oPcmohdHP4FU0W7bMgjvZCsv9JGjJjJqLiYeeXO0G2WZuFwVtoNvvOKJMdwdNkcNpU
OyTXwHKaCROC3oKz74GOoCU2GlN1mWpjq6K5XLeTItwaKMDaXI7AsbaAx/nxK/nc44WZ/9hPyWGe
6scpa6czoCsIq0Hzwno+a+x27YU+O0Zj3Mdtrh7b0biXgJ2Z57wl2G5WBnG7xw76LjVRxk01RBri
g0t+J4alNIHScVxilEfIvi0aQIJRbRF2Q5uZ4XQ8ilk9mVljPhbqs1/yTEBeP5YmKq+mRYcz498Q
HAdHGATrupNnRBriMDH4X2dIA3ZJyZDKkwASzSE6Tua1ox2+RsnwkbaieasUbKQ+/9kKET3LNPoI
4j476yD8/D6xYnIUgib3tqZZ5btiFq89gxhkqjX5ldxf7Nq+JtaMk7Zr+z03OevIbYWS/cnWbfoW
2nbI+m0z2FjvC+I6SmjKbDp66zYYEiI44tl9wUXe7gYD2pFbIA73TRMeIAZtVD4sBLmoOasfrOXZ
kvBk0DXL6OjHA6if0KuO0bT3Ruo9PZjsc4IWQqWmnMP+xKzJ1H/d2ZseU/KwDFs095ES0JrumdOV
P1habVQbMzuyE81aJWU2JYuzk8d/Y1kbVxb8WycLocgy4j3GJngWHwnPvm0MkMVb6XfqWBH+0bh4
7oJqn4WDODbRnJyjkS2bTvx2p8fKu+ZFIQ6V6p4Lf+Dx14kBhKY+OJad7/vQDxgisnSVyOauOEAt
9qgAr/Q0IqofpfzZsbqq5LF0hubDbDCbmEw1gV7ON5mN5CyxHqJd9jYKxsnVKH6rsd2PYzWt66Yl
KN7wfxCE2O4V85k1xZ5eIZisH5vMvBtzAu4V9+sjlc3wWH0qORe7wa6rTY0zRwZBccky4eCHZ0vT
GO9h39qfZLsG4B/Pke3g3nUD3L+ePscqBe7rDze3kUcGubDvY8W+OuI+zykuUIEKhjGZ8SRiyGpl
5PUPg9kf43Rgmguq5jnvqr0PEYO7Jjy6PuCahc0K+Wlo7k5UM8xU2KTjPPS2c2wBD5CE43hG/tYk
T6MLnS52wNHaIegn4eU3KQumkcMLSaneTQ5HzQz9gj5ybZlDcHAaRAMNmGyKb4mOzwX33WdjvM2U
Cpg3EoaQ5R7/SAzVdAwEK8ghGQGManGIBLV1DnlilycB4Qj9EKysxXbulL3JOpyJRT+zdMsGL9uL
CMMPA/2WzaXIdlXN7rKMCn/v8VGfC2blXhY+Yja9FzbdOAvmh471+BveovnI+fwwSPULKZiPAtz0
n0vJhGBkNqHk4+DiVzFN4S8jZ+JXMpdQE+KAhQqq5xACgKC4uw46eW9S2l5ul9E6Y87wxHxkXYwF
y9B5zLDlw3vTmphJMIwH1CgbwYKAne0EJnWBFEQVwZuD9YNsbeaFnbvt0jZ6RyV9QNz1Vjm/elzi
y4RDbXrD+OsmBA2QLYX9W1M5h6N/9FwUlUVZQfoeKGybPH2Kx+LZnVtvT/U1HtMJgOHI1lsTinDw
EZ2uwr5oLkEqBBB7i4lrZbnHXlj+uuvMk6PZoYFhAu7fx/VB9KsalTb1EWdFvEC3iYT62Zd40YYS
XU4/mY9jhiVPifxLCWsVzoneR7hPOHGAf6LbY8iwOJBHDwBlba2TlPPIxS1WaW8gz8178BYid1+v
R9b4sIoYGyfpXRBlYSf+eDKXL8bvEalwkyXTwVooVZAjnonw7nZtEHwKFEJbCSQt7nDZUNzP8DGZ
uAq+SeSxcYKseZgyZawhN8bQ6I0bFYi9+2ZMe40kELZDRNQ0ojg4oN7cluPLA92LlBJUeRT7VP5u
d+s0VTXuYpTJCDhsGW2/KdffgOsR5YLiZWN2C87Aq8NH2gokwA6EwEw+GNp3dkbsPjSQhPfDXD0B
SqbhJQtuJTJdbL8fZ9K7M88XFawN9mqNGI4k4uLV64prLKGPj5ULCV8RgxuiP8hBTq3NCOkvsrlw
/Qvk2rfRrjrBvBz26H2O38Dz7y+acj0pQCwBf6KIHBICU/SWwO1g5/TJe1Gnv8uiIJy20Zdv4PU3
ANt20r+YqeZtp7uGtlh5zGmAWoRtQhLF5O0HDBqk4HCK4uEXySWu/R9z8PHt5rAQHR4KdIeE4ILk
X77oBGeGDkl9R0pXwgpQDZit8V9Oln8saFYMLZr9y0b4EwRBp0j2QddfoLnVJ0imA9kFw8829GtI
BMmzRx20ptxrYHovewlZHKWh1jonJjHVPR2hafJO54gISfdZuVHubBqW/i50NaaD0CW53k/4YC4T
6/89pa49omPIJyRZIHNGKxm2EaiAncj9n7pKfxdy3rel9zLH6R8EgzujAP1ezSwyOCVdrpXjtLjU
TVuHO5Lc3r4Z75YkEWzqp08HLfyq9AHr9OkeONpjA8blOMFdmZVlLlATsUAgSRjSIFCqCVdxlb8a
9iw3nWGA9CUs7qTGR3z1HIGFc+0WF6Ur42yHRv9cQG9bm3E575lPcPFo/dbL3not5tZchYl3cLgJ
QBrzuh1UwWA3l9Orn9qAPpYdydwU9dnOl3/r4WJGk/GAIjn5oVBco4YByOc14lSazksoIMoawoMI
nKPEHUZ3a0QtrBvlSNYYep+IgXs2VH3wfFZI9wgxIZAbRJsLBD2fkPGxPqGXIRxQQgjiIij11nSg
NHYFagFY3IDWqn+8oxMMix2t5v2f63LhvU/MGVfYEF5l1F/By75k/m+nfauj8C4mKG14f748nySb
uva7VZ67N5URpjt3yd/RmDbSx4ziCsFdmAwjiEGEkiyPv2kIoCXYsWWvI+0DgVPWSfDDITwJBo68
x27eesthjNCzWEQuC2JQMkPcIdPYuL8oU3zX3voNRIZIyAsOhDsTR6LwwAkK6X8pq/w0Fgp+np/7
hALYfR6bx1mPn6yjuRV4JQ3O0H+IvHxvfqnwgVQjZMDBBWAPkL1uaaqt19poniW56uBwSLXr78Sz
kFc/okEKaYmYBeEJ2UCQI5sl81+TOtwGAsUW33ryCD4d7Dg5OAsGFPHWcBhmsc7GB11V9pHtRnfK
vkNT3VwypOvYCHVUvDMTsqrahzkTbZbMa7eNEOtchnaB9JjoPp2peFLJaK4tNknkE6EW3dCwGqss
gbCrNbO7MGH6ru+JBYqxy82FuZ+Q776yiN3pp+hZM36ifNFovDh2UHeSaGL3rI5n31hGGsbJcxCI
Y2/YNt34+9uGlh/KEFFzXTMyEKieglBvyskmbn4mzrF2/L2mISKAczjYkK67UEt0Wdx7vo2QRixP
XVWOTNEsopGFvdZWunNjUF89oXQrAmhok2xE8KFoljhCaubMGmjyGX0xH1gLN6ap9P1r5HofFMQa
nnR1I4ZwYZN+Y0od8wAV1NhHJnjYNJh+sJmgxYhVtHYmzWcjMOIzOxTiDAsDZWM2SCCs8D3gI1/6
QAI6zUxmeJ2B3rUA1oKaKKsoq0dP6pU7ju+Z6fc7W01v5fJjgW448CrenUY8USFASkiDG/Kl1fdx
9/3lO1FBRjEZBY56rMjTGq2Q5xeQhVXLsjqhgHuuHIdbbAAIsixCnO5Sb7nXVfQqFn0hcFc0TO3y
aKuA1z3UMx/tPLuhWqjWWUDRV3SasEn+Cl+fSvAwJVlqAKr4oCfF9KWGcqsj9mgtwr5/TunlkX//
aki/SO0hJKQZLXwb4oMFZrE28uxtfLLzFJA7uTEl2Ulk2p1LyhnGsyrAXtSgNa/J1IIyknl3zqth
W7fV3S9iSXSenk+O0bEEME1ygDLv6pNJve7j/t3ysi9MNiPafaA8IqX8zSxL0iHbP7/zQpytb3N7
tnOWakr6G0F5ekoKU50CDxR6jfdCWiY5a+bw5jicGdzOi9WMCxixGU6HGmEcyVuVRAlHkIWTLoHe
fsDRlYLmCZGHnlLT+ltJ5yhRp6/G2d5/n9sMsLqjaL5sQ7wAeb6Fy5Wi7OCsNW4CU94bdDh7j6Ap
xNjJzLSMLYLXo4VCvLvHt4CXkeVk6WLAqN6mPtZc3vVD0o5nm4nQWRIHN9m1vNs1fo8YdBvF7njh
nYRp7w8vuh9uVLZPdGskMqLV22a+SxpjlP91TG4Q9Mob35DOGl33u+KTVHUlSuR+ug6yPLTvZPBY
R4SqHsRqHHeu7vOtNP4gLKV6KiJUnnkZ7KOeYR6K2OeaFhA4QlPfmIiSx0LL0qhDYEFL89NyPA3d
uE/TirvgMpizvULvkpcqxnaQh+ET94mAsSJjDIfNNuwBsyRWFDVZc+yIhiU3TK5Q+6kVw9vsschg
gQlkejUMT/Khm/SgzciDdTXJtSXIoskc42ioZpfrhnFBpn5EcCuPhrnYS6dbz0rkXEeKaQKKmy4a
bi04PoDRu7TuvoI4/2nwFq9cNU1rx+waMs7ZPw999UnMz6eI16mNdM4oST824p+5iYSlmIi0tJUY
juN3wJ5pwpqlsyZZBPBIfy+s4UjHY3JKrmLf6HcysolSZluz8RMwSsHk9RsqZ3JF5HQwu9+GKQ4N
acxHu0QLQxRUThjDYxzz4hHCWe/NzItXuopfPBa2h2bqDkkfmJg7/wRFINi0EeVLL7mu3ZSgyeJv
XQTph58zXmkydNRh8unvKx9DZkwFeRhkLnez7fzxy8bdxk3jrQiuY3ofnKMQ6p87jwqtfnm0CbTc
8gTgibkMyCRIU4bL1oYFaLJufUxdCNUJn5buGxfBWs4MhMKGSMpuEQYAbHSWzXzgZ7doSPXBau9G
j3RH1DAokogCDxvoMnU29JdNwbqsU34R/uEDkcvZbXurOdLTPm0VN9wAaXhi1Nh29cAHPDv6jjuw
ISLmOpgGzaTpua5jfUSCBRI8kc1DF/eP2mtIFLRWmW/+ZnzvPKrOy2ilru1stptelyT9Rozruoah
e5reTBpsh7iVTaP1nhtUfFBF6axppT+y7limxu+gRrmq7THeR76PJskgYDBw8n3AYIi7FVWKgaR6
hjgRrgLfW7C+03kcawoQPGSirhtSxlBt2RLZmCWLDbYlgskUxMPW8dqDZXt/+uu8HbG7rWpIXqtJ
SnNduOQ1uPMG7wULtF0Qy0+rfrE9uz52AxqFCAfPsr9C+YP6A1uam61MhlwF3CMiiZ8QV6idRxgK
C2UkDJk6JFJwHCVbho90UA5RJGxlaOM7lo4tslmLbE2R5PI8Eo39DUdB3B57qT67RvHhkf+RuR0R
My6RpD0LErJr6DossvxsbhpCsmxqkuynP8CrNZYH5sCjW1UTwQl5IHHzVdUCHfytmAdXxlk4Y77V
YfKSlpV5ngow35Wgv+sTrLGCIpljzkMygxysxjoZruO47ja5ru50eRzSRooPLoLrCb05jUiClik6
oLoxt86SupcN+TqasycMk/HGjvqfXu08z23drxnzb8oyPgY3V9m44WzWRswd10QdHQ2ik5Uc61PR
kLM6GQTJdrmPUsbaxcHA9tBBsyztZjcmvHYkH99FrX3MWDEkZdKwCxfwUVDuYymgHZn50SH7BOuo
lZA2ZE2oss1frH7ttVt69qaJwRDP1vhoxHG2Ge90OPXJIV4LjUm0Q2r8WUWIxougahl6jR9ucdU+
VkOvlD/TwQaMP3jEEUZ8zrOi/4H4B5h5S4ZLnPpnFsFin9bZVvEjO6K+73UOmRRfNjKk5W+Bli53
VVEyakPl1BYY7nBVEDpXPrlZ/hgTdXFif+Nu8Cj/LYwQFGbuXm3lE3HUsY6gV93YVsjBm+DQsHR4
SwZiEoIWUinyvCztLzpXcAYlzpCcq7WsymFjiIJFM3sLUgg5fxmkrMoh22qhf9TWU97m82uZ7Weu
KCJm9GqwLHMXxUW5bjzOIiczmPV6A/mjhn9BN2Zv2IkDVJ+tVZ+7H3lK3JNqOoQu47MmvnBnOBaJ
eQ2JAUa2XA2NxxY+xWsWoLQb2nlrGPFL55rvivVRJkmhDpCJKrNAOB6/4qqad0g0aNO5PhCR2c2T
HarwzJrqOiA8XFUpviofCKRyg3coOMGmayHc6jE6u6BRiHQND8sUv21chDGdhppD/T+LejMTAb3K
JoLHQcImW3RZj1WZ3gJvbHamyWWjZB0g7qvErsoicPZD+FCX04/4Ab/FL4LDWAiU+WvZVmx5e/8z
Ii5qFwKpysJ0QgZnLmPI7JzOtBZ5T6TRogbriewkZEHb8baszu0i/bc4l31WYdTz0RsJzzGFB+mc
qWbOaTgEruXLJxEc5nLvg/fzTaGrjK5vz6X7SiJDezSWyv0bZ/795Z/fLunLLtnem28+upgqKKBE
SPyDxreX2dP3l2/m3X/89v/i/2WgWlYtjefsp9gAFIPbb4x1Hxve2hgXGrjbmTtVq2eDljApggm1
ESk2S45bvMD+v38V/vuvvn/7n/2/72/5j5/4z75FypFmIXII0JJmwp2mwqPX1OEt9GO11QAb10bR
osybgnkjGsYzIcHNeVi/ykH+1p2ub1EckQYGInYl8annisjl0jXynUSOvHb5LnCB/qq1I3CceJjM
8qSsnoHgxNq1a5kWYtu7cOXtucXiDp2oSTo/HG+DqDC1ZnKTOxMif4vg8oYxh8OqdiW76Kz5c4yK
eBLNdt3NB4ZtweenmZj+VaZ/uWeO68LgNtc1eOTcqt07EhqgZX7pGIPBRLrEBr6CI8yYu6TtUUJ1
K4bvpCAG1g/FreMYuBvgo58AGh4nHXh7QpFpHa2D6IafVuma5wCuqtmyBHVJoUwJAuHludV+bDMz
BIDQA2ldWS4G4KWidAPx1mV/jcbPngfzR2tOfxiukhprBK/Q2l2G6hNurLY8FUmCq2ZEVzPXllzX
ap8QTbILFiLzMBa/5ym+UrtwDBrNG3po5tIzt4JJpQ+UC6AaEV7ixk8ASnT3LIAjIu6oiOwNT+p1
qN09XXrEdxj12rKiXw0DChDtuLNGv88OVq1ecoHFpB0GWKkdMZj0yzebBD3VDc9jRuFgOCCTh8wH
dlEueVtanzEy2vtonp2TbVcAMDrlnGShXlJhdtS8dHREUbTLuGjceOOkdmNdP6RdJ06V75Fg27kD
i+HflcMHF+SlPheNLU7FGDPIetJMYCuvrc/FeLPYVQO733b1NuWg2cCdDYGL+STEjtkTYSDPoa8a
1utWv6l73CDCHL2Tm1XFSk0Z8UoOaNv/zt55LDmOZVv2V9p63CiDusDFoCeUoNPdSddiAovw8IDW
Gl/fC2BVelRk1st+8zehgZqEvPecvdeOaLfEIeVUYsv3MWdBfh21dPw8e6fCdes4+gFXzJwanG+b
OO1dc57jdTmQgqJriJ+p0Eo4OetC81P9aNrTCxNFTPcOUe04bV2gF1dFEaP5HjR3+f9adTIsmxLK
oN7SLcdqNlrMvNMXcuvPYjDOUY/uLXg2PVRAUi1UZAkUlilK37cR4x3YbN+WD8JnaFj8J8BPJxLO
lV1DzaALKstFtzECpqUW69ga2NBRekA6CeYhxccFrt+53Sj2Bim1NK10uuo5TF/Cz5LbKIvg8bV8
b0dNH9SGT5iQgosRlyo7DuNhNK7M/mNi+7zurQqYC5o2wQYSa+VYMHxLyEQjTlYK7aUZBAF4jvet
LjRC/6x9k9hvU5a8DlWHpnHIXWAKb0BwPLrYUfvQGcEK4mxA1CaJdoKWmWmYSJ6TklKR96qVrUpQ
fURxPxzf4qIY6fhTj+rIJ9l6ETGpkvDsh1yUn2pq76sgju5bhAwrtbTgtiT7PjbD+yyY6d4T8UzS
dm6UhPE60wec+yqmYiEhxsSRqypesFNgE5OHbTmHIQtVjEpUXXrzGii54rZhRcexcigJlQRm1cFJ
azWmM98sPYmvs+lbhr5oLO37gVKOT8exQNSxq8fgLplnUT0cESpT6BYknQf6jtGGhtqjTKhzJG1k
r+u565AXzneCjelwGW221WQyXunz7tcISvVOzWr3wcKAj26PgU4Kkh9T3VIZka49xhl7L6tvA9+i
b1VEL1FRGCunj7INboryarIbrmLpCHgWTyrnP81K15GPDri14A4TapdgXllPEBaZ0pDeoqKZobfT
v3UOaVDGHMqy3DgF1j/grv4WasVNpnXkDdKJkAaioKQ8ZMkUXXkN/ElfLe46jdTyOeRluWkLBCpC
VYi8kN4zuE9rhe+A0A5B4BLGbeAQ2LKkg9S5bKcjQ6Y8nq8gcbMxdf8xI+SOLCsUBR0F6yurVYlL
nW8mEAMb0cy5VzMAUNPD56ngtelsiMUp2h71bJ70VD/0MMadOr8HBQATq/mcZkGkcKTEjB6az2YF
Kpddw3WIjzlEXXUj0Te9FQUdvAKhWeYNL9Xcwc4lKZsqyA/kUsGhk4V66mrU73ZrUgwMlWf0iilx
6GdExkCnFbNndhGbu762aq6aGOKwlGJ5l1kLNqoNjpPyc6Rez0zCPFp1aJ2chpZ2NmnVJzwRiCii
m1PdNa4qxmvf0igmJatdiV6Gp9gsr6mfJ3sUGRnjsvYm5deDKs/vQX5/H2rjwSfI403J86Nj98Nn
aoQ3zrkXU/BWpfS0J0VgDfYL1Mkyqjd07Z71YIQRL/pdF1HBH7EMTAFNVEcvwle9dd6MXlQ/xvrF
DnJoLerZbwBShHUvNmZm/PRsxKhR7pPXUslo63U6c8MMwZaBF2WjBX5Azdv7jCcTHTWEnmBEBujn
U3Yz2khEK21yHogRYQ/OK/mu9YemqM+NKu6J7mxJ0/TjQw14X6blEzUqGlfJ7BZIZ4zs+E1EZ3MI
g0dI0ZTRQ4F/T7YcGZzZ7JJg5oRQaOGhpmwao90xygYG5CMqiXNC4tHIFZ5aoy+usZRa5X2PbNR0
jO4DpDQse/q9j3B7roAScxRl99bYNtceed3lqEFIDDUPrQDCrrEkA9xUNUxRbEco28XBl9Rg9fET
jAsh5tE+j3vzp14GRLEi+WbyTox3z4pyWkDmrdS0A6fCdm+isHjA88U8F0/Tp/BdbVIKd2KEC0Js
ao9+IHDMtNq5Eki1h4q2om1Z13qb78e8L2+6AIQ80QXBPtYDSsCU226kpd41yKWRL9fZjV8Ckqwi
iqldpUrO6a32VutTuMNGbl/Zc5tiuUmZE17FL33QFDcZpLObtAqtrSyorl7uUsjf1w24JoOxymhO
/Vk2wWsw4vECz2VwQtXvcVqKjeF06KnKsNgmSjnbRMhKw8C/9giT4nw3xFsxNNU69ixiouz61ban
+NoX8zovqNyYsWZel7HyJFrd2VIHyLZN8FMjGIdL5PhMO4gU52lCD2milha0g1uPdhND1mJVFzEi
12S6qgPh3XboAYykvwqDMT7Lh96KkRDNIbEybxFIODBtqkzb1qCsV5g3GBLrJrWkAtNMzsnYVdJM
bqUHOvgXn+P54gz8X5j3znmYNTUOQfXPhkGBn1HHNqjbmAexLf6aSdIGXhIWTRi5hNth4plq/aZr
1KtQb5w7VteOML7wKjYBseLJr7aWOQJBUen8TxmmFIZSiNmTEZh6KaPnrpYMcOeA7DAOFRf5Spqu
pZXCyi+Mf1qhDNLJ1nkFTdQvapdg1ehqZAiPYiCxHpvEqfF+tNrRiNHh5xrpub6mTlvqSYELJuIt
IbL3pnbK6KC3xqnwJgLi/7iRKdwkcqQefa2kr2UyTupQwKmjTWDp1NbFtlC1+9Z2vL9Zjab482qU
hka/y7Slwar8LdoF57RGj6Hx3aa3fxSkbr+1VdStY4PcUkw3FhWOLnydXouRDJLJTgzQyoNxj9pR
IAdJ8kNrJsY9/df6ZJvTDs0CBhYzxf5CsfuBAxczTms/qmOtHGKnWqEv8c9DHFnwyZN6m1vWRwI3
jZznMLjTsSEiuQjekypBU4SB/1kLh2wDzYfCqRnYEBFq75ZA3YMcxvKIJPTc6Pj0zBqKCH1nxme1
9ixN+uf/9e5mYLv93Z/qEEQriNvBJmvbs3/149t9SDX6//5v7f9kRuvlAboAt9U9CFwEfVlevS/6
nL9LjgpDSeJ+URw1x05Fykq4aMQ+sO+NNjxQHr71Mke9DuhQ2GNSuYuBLRJN6QpfOFvgBv76hyhS
/yS35TCNT+kQ3hLFMGwITDU2ipe+KVHUPSi9CfXjb/YBvvcv/5zFH7SQC5N+8NufG3GxZt2E7B2G
xwF5KeVT6GRG+I79HQukn5PPZrIh6F6ZO6Osh1WhhMp3WWpcu3IGwWBKXDDWcOskzVb6p1ARxlZ9
qhxCR+wqpdTNbgUPLke8Qsf25Bt28stSLIJbWzea27GNspWix81HxynSUsfsxWq8akfq29ySwJWr
3U55nW18X7XfvCKFEEk3LhvUZ7WJ3kK9C58Y3bT7BAeMa9qtfp8gBCcepEOI2Y8WEnXlhaqPBeKM
/JQ2CknzYM4B38HR1iV9E3dMrINlbDRsaUc9OFcS5FLpa/KBi94V0nKC/cokuC4cK7hlMssJARjM
uooG71iX2UtXW91nR7PLM5v3vB1HNO5IQXVx33ToGGJbgK4UjflQUMvfF+lAkAQT6o2iYSRNS+R8
dttZr+WQn7RqEp+cWl2qn97Rmnk9Vuh5q6aV/mPkmcm21QQUNRVpGF1A8FsU8GNMhlGw47pd7SYF
i0q/q6eifsP2hnC8PnDs4t/tneZaj+ZMnY7LUV8Vr5ltOSsHkQJaLPMqCkTqNkY17uFMK24X6TbK
qsbYJgwzwD9rb39zhP35TCRsWxO24ehE1Wi/H2E0eELFwJPrOhRMXRXpskFp88buXpJOP8MvIRvZ
r6wtxUT9mGjwHIIw9l0k9Mz4Zd9sq7nnGKr691RQ5zXp3e1tlT65OoLtScdxMznYO8hSyjbtrKqf
GrmyG3hQ6UgNsq7k1sgd6vde8IawDdEG1VEAW9ON2vDKRPbCTelV/s3fnq9Tl8vbv4zvqClwvVmG
aRuaqv12YlEEodqtbgfuZOcngNX6SR9Df20lSnjri/aYZjrZ1X72mOsOMnlCeB+Z0ZyUvmWCWdXt
uTbxWHa2TvdH+DeKl1hzsdJAJoNnuehQf/tph3JwFkJOwzcN99/KUHAA+lH0xEFUbBx6YkCObi3S
QPVcuJSj410yePSn7VJsEj0Vu1Lsa/pfm4l21t+sAs3686aHSGAKx8LvQfVRgzPw68nV7tQCR3AZ
uACVutOY+PKmrQz6ZfqrZTfN3QSS8ar0ww/bRLthhsVLH0IfsUEcWrZKQS51irckPoG+fkjGGBVz
qhuPqe2bsEOAEnEROYqygmEXvnnIFM5d330vB1V19RI0TKSY6rMRkdtOupJQ6gi/ypifGsNDvk8b
O8iT54zG22kKqxcIboQAetARa6VqHxwbEkdWPLZUhDZlOhRu2+bnpFD7U0UL+Xrwx3cJegiZabqr
ixF1uLCe6zESp0Y3zRPny9fEDFWyLYC/dE3Y3KMfMq5hDdzqZSuYGqbYQ3rlpsVVtJ58U2wJ1y5O
Na2aTTPqN4u2hHP2oU6Y8nfqQNDZWE73hdDuJfTbY1tW94bRyGtghmiGmQwWzoTiGL0kwNH+qOQF
npMmC/eyFbgpJrlvJ+fYgDO7mno15JQn74TWxkByGhi8jW9uewVBKjZFvzBRoNuFvNZFrSBaQv4y
IC3bUf/4YY+OusVNDZhZltm6bxPvnKTaiYpDso+6pNoWhB7u68yvyGXGOK9qabkZpI34DojVLtSB
jqph6yI5Rb4XMi/3JordQvOJDwn66Iimm8hwhaK5CKS31UpN35sACavkmcEV47+Eip4SYHyuvwut
oPI1jUi5pu5NtY16PwWIUHBGMvZrMTgWGSSFLmLeAJbuZ5noZ3SbNxqSrVOfUhw1cZhKhDmrkmnX
uUoASFr2nNA1UnAJRy2mtZ6hBbRRW4yh+ojPPL9LgiFc9xbvDDyLsfokn1GKrQybeR8KU+s6bUca
PIWnPP3XZxZNJxzw91OLrdumpUlTMy3H/G2IHGgKhaHOVvZ0UweC2SPtlNiet0bRra/GyfzRMYm+
z4rIAwdWJ9vCNok2DrT3LrN96AkU7pQIrkTuOMO5VvTg0Dpc1tLAeRSODN0KZAF4ml5zDcN6aWAM
DcWY3ohc1KdmVJDulR28tyBpbh1PWTtC5kzwzkMQB+e53XfHgBRvhabD+M1Q/Xo056WqR3vZNc0q
bTre51NOGews4SpkxDdWjvihE3276bFK3wjwfKsg1zQ6w/k32uZUqmV+0wZBgbqf/ZE0I/tWT5py
bVhhvQv6KlqNGtbtdGxe0l63z30cbg3cZrNPb5eShkxk74c91ofQQX2rKWdd/075onOVnG55Hu0m
BhG3NiNcriQ9OFM4FNvJijaw00iIho2HUtIS9KU8EIaWf26yCMkNUzBac+MB7oXYLD54YR8Ni7Je
4hWTm1KxATbXO8/YaG/isYROYd5lE9AFBt7EnQkHO2Bjly72eejRPjkfJjbs1VRmxinOGJojTLpG
h7nWlILBBkavKkEZ02NNOlqZr+6Qsc+itlkJgbgavYt4jHDeUPmS6YYso2QdkVbgOjIub0P0IBPY
CjLDMeOhkoz8KP1wYoQBzszprjz9COVt2ix77P9EiP495meed/3nCNEL5mfzLc6bf88RNaz5jf+E
/DjgeixwPLauEfhHJCjng3/liM4Ro6YlHVUXkuxRlSvsv+WIghkxqeSpAq7eH5AfU/wDoRUwHt7G
5JCZwX8H8qPZxr/niAJdtk3DxoDELySTBl79v1/nTUciVRls/dqAJPmvkDZE+MbMQ504Tdn6Xp+l
kkuQ9CVT+uv+8mCjArnq0IleMqnHCgktVLOrLjW1A9pF4l6Saj7H9SMcLJPIoS2yb1Iw7Dkqo5ph
e0OgINiiErrc9L0E/BIanXOgLLU0Kv2KYbx7icWaO5pC947GUAb71k/9A/i/FWrKe9LAfNyP6XOC
pSkYjXsVsribdbdDoU3I1UKkBtR3ve4Uo5UEE0pnHLf+U+1Pj6nat9d9nx6UXt86AIfoqcbFLoIJ
RM0K6atvyrse6ofpBWgKic1cxVzJSwcGoQeiiXGJ6TaalgLnLXEe4UWiEVx+GJykaK3Z58JgAiHj
+7r070a1eUlEaW90wQjCgI8MK8Ff2yk2M0I+ieUU3nWZ1RjIQuenNWzSKsWtBBeDB2j1Z0VzAxFk
BujfmI2ALz2JlzIdT6im7jQmiaKwSMLo07ussDeZ7gEzUu8tNAFwfN87R3C1M3WAF36/wpqCXJoP
bIL6hfEIYSeokciNR6+T1qu4n41IvjPCISrwlghsbGXemas+u8/RGJBsrFXM2VZmZFwHTfZezHoD
uthAXa3E41oyHYOweiukfMQd/6CV1VnW9hNmtedaEhng95HrpBacJ4/1zrnMLu90pVopSCdik9y+
AVQpV4lN4Jc/ygbZTW5kP/B+DkS40EICfGdllBr6j75HMmx4NA1mcXi8DxB4oli98mpx1frhblCK
naGGAwZUbxXb1qFSKYzVWkADNBPeNjfLn7rOjGtUyckOWvqW/p1j66ek0T7hJGPkKB7TDpkSAEn0
5IH4Sfr8TNM9Ro1Py8aei/M9gLeJP40ZaeMwKVqNdsuOVwXvxNbRrrLzcVfpDfmWJKKUib3ue+d7
IRLcEn11yrLXXjVQ+9GrWGvsDytgGQ/aC1VNAqm01KGVYO3Uzrs2BpCa7E+Fmru5Kuk8jvUKHQX0
7ik5h8kh65UT5Wp6Biilbeukd+A/jEkwZQlRZ1E3pkk2/pi04Tax6DmS7UANV1Vh6WCnaGkHdFp6
V82871KNnyvNezEy57Zp0T+26oh6VRG0VmERKIX+w2zUs9Je2Q1BoVAkMAPLyIXGDypdglsebIQC
BQix3vrR5jXu51RfKQQ7roIqeZAqhSrBgNkhAceQ1HPzfk6nMEI8hP26LC14OrV5zmwPGU3i3Yqk
dFPsR6WT9ZBK3Mqo6SvBEqaVclPJ5rEHbo6SJN2aGXuyBexyBdILHKVPzWGdWuhCkhxKVVNEbvXQ
d5KNbCMMwPnSjwxjuIpv2thCoy/8u2YwjlOiHgMKs6xUNaP0LmMsukkx/uQL3tLQPCtB2aziKvyO
d+6gknXu1dWDZ0XfWQ6pc1iuVDCeDRG/91CEXbwzvOg6LH2m7puu3fcd/Gaaw/0aRikbSqd2b5g4
w3QTZaoQEFdG2CMYiE+1BkvAL39GjcLM8Bab+mNTqfeOT8+30Timu8g4t8ENpE5kJEl9Zxnhc2/i
CKpR45RNe+iV3lqpeX/Ws/Ee+j9aK5vdK3rvDDAgGA1+khbNiB6a0cpXhqOVqA9OxM6sC+RQTH4+
VXHrOeNMzj3VSfjpaQNZhjBTqE8E/MjmUcsNQt5GFFlY70AkoYiUE5eUoPUeuqD7qI38Xi26dxJL
kpUxZbemjhS4wXPGP99I2zwHTnboIwrldpt+U4bqSeuNTaebTzlugtqc5BoXTqnh6+sS9R6A8wrh
70/QGY99X+7Rd/8c/OwYDdNO0YsGDw9Xk4amDymvK4BiGztpASgif4hADej5LWNzzBBits1mTyof
r0s72qoe+prYwHCYWmDs2z1gc+fDijhXtAyapfiYRlDX+KL4kJAuFU3Qrcjm8dqUkaY7mbdwh45+
ks0u0BeIm5+2NyMmiAUIJiDngWlfe3q3c4b+aI/gabp0OoceiCxS581Z1KWLgtErUm0SnQMAq6p/
r87Dw7S5NozDEKdnM/WwnNoI8tpCEI7jYPJHxNtoqIWzu6RLPtGSIMVAoeZ0AyG0g7qRQ37uSm0d
zkfXMJU7UFazvS74nAhY6HqBjpnKC0JbwJcw0Azl3aqpQce1Q4UeyYtPOnAcZ+2a8cqtzLyPLpsy
RuiFpAv4vdH952EI733SToA/oSQCO+WGM5K4ttXXzGswkhkkuCqSmNzSAGQFQ08vq+tBic9jwHCi
99ZMX/Hpg5YPrH6viuleY3KGB7dzUeshyx343Ni8UYmD3kQN1rLIcoteozhiv9BkCNbz3k4LUAPy
ia7Ej0acs/qb31PQgcfwPTWqO6wOeCsj2uevWaC69jh8OkOzVVDIo/57wvHzkA2IFHADv0VIa/aT
7K9q8jzaFohAjvmX5F4i1XG/NI6r1RIh3JDfGbl+b07BESIXENJ0RVZQDLjTOmNhRazPi2T26OAF
ob3zzez1bJZ6PpPsfquAUUWaBBhQUduNLQrOd7jMmO+U+zzLiaGZmF9ngv2mo35WeU2HrgjUKbnV
r6JPS2QvPE6DAt8+hKtrhhTrPle5urGHGGa197PEtQrzCmniVWfxg1F4PjlDeqyQrbPF30KtCw/R
ZP0IYqBNNhXVqFe+O7Qs1oUgsCxwDn1szIRna1WXyTuEX3WfF0wUa2Pfxb1cqyqEkx7L2N50Mv0Y
Cn3TEj+BwSV7tKgybBC6fDPM6DEbZ/JQVX4aI0UuWT4Zsepso6KH6ZIk13SUdDDBCoeD8ZSTGcDM
XD7b+UYU8insEKwCEH+JwWNtRVARX5+cRgtCsJ9H91bqfWZZpW4xbHAJikC5jBSvcS2EprcOVbKy
MDCvjHT4bhQFBl6Q5YXxfYKpb/bJo+agSLDf0lt6cowFUA5QVeeMmJr1ozRN5m2p+qIoJBcbHXuC
h567q3mLmssXMGUWgx97pYJjoajZX6FgawA+9QhNUTLQ737QZPFB6ctw1PdeyB81weHUPvrruJb6
yjHpRwZEwOf5E54m5GGBeq4xSJEgS9SlgVpXbyya9L2JHWPQcZ/5J7qydH8OrRoyPor9t8SI0Wf4
38p4ug2M6J7WzC2Omxswic4ay/TRqCFF1CnlFdomNegyGr/DM+h6ZvtT+TBJ4z1TrGMu0LpoSfLQ
JtY1QRr4VAcvXwMyBPV47nP/ReQE4YA4p6pncN6lZcDpb6Nk5iNVCuJhLGr6Dp36LBxeRTR5nLyK
s8fAmr+C03SEiACkkItQ4J9yQV1pSPeO7ooEwYIG/4lCsp/Cf1Hl+BHhnlV9rCgVZYgdeofVWIsj
I3KFoHEqDOQVc5yXvfdIDatZy0YtSB4Pb1RnbjYGwsAhcpcbSFGimhPcGCT3cxd35UCz5tCBTYEL
4BvdrUdLInhVMo+ExREyCezLl1ibJXLlR1ab95GCCjEhzXuQ/asddD9orX/qkzWrb7+HDq65QmVd
BR4yH1qIdKkpAjjdvjObyEWWCm0j3Y+iv2b+frR00tpHv3pH9CsZd1S7MN9TUy/qCCxeaL/qUXr0
yvJn0HCJHbXkvdflRmjSRcXko2+O77S2cNboMT+CRglXKmGUmhqfHK3DjB5Y35sE00Bmt9spni94
BCT3n3k720X7avZWpgdpocEa1ZLLf/uAKO67EUGmw8C854QLgA1VIoaJWDUZ/yPxxbUwfHDCuTdI
hna8ux49RoyNIGtQUOSIbcGSxRs7Lu+Q9WAapEjnBnioRfQ0mBlJLD6X/7UHCJWUP/gBcU/DJ5j1
NkoEcEJnpNwKsSrFQG0U5UUOOGYK7FPvQSLEAbUZS2IIy4FJUG2tQ5nuOr29LvP+QUfFi2Mkd9tJ
30jV+TD98b42EuFWbXkee+1ZLSTNquhaQW/DocsBJinMY3BcJZC+pqlP172iH7qQY6qJLZQj2l2s
yH01EKweT+F1kHGGKp1n0tSggtcUD40QR41qm6fKoOfTaM+xHWwtKUBwdMOq61M3stPj4D1GvQk9
KJlHtSZ4GCviAhhSMVXCmxZN6w60S7s2cpTgI+cox6HZ4b15vdYcWgJOND9AQvioqPCpMorxq3pW
z1nptdGjYfFS+8kwg2cJ/yPv7duC9eoX7Sw8/2zpf2pld53pL6befYaB98Of+lf4Bd/bwHr2Tcbb
jrxi/n0GJvazjIs7T0pkkGGxHyiIrpH5rBBfI18RH5ASDpo2XFfhiQZ0A+Y+38ucjgiENc1o3VJn
sECyBJS7fsy3oUX/yM+Lx7rEvx5RkIszJrWOimONLva3FGoUB+egMOML3oLqBG+P8JeCyzzw/usm
jO/1yai3zhh8RtLctf6j4LqnW9uPtieVDZGI7WKAuITwLQ7sS8LmshhBw1lZlhZul7tpipezYF+n
oT3SzCmgMJDvgzR3znudKxGOfwrCEhlPBm/NKYofy/tIWqe4XpX+5pcgz3z++gysy1ZYlX/5/uWx
AdrDPiKQe1xjXb1EEcu56NF1GvIsFMS4TvTq2xKVt9wQNrWHVAnwPbOifJWWvYWQooScNNLp3P6S
kBqo/nvXI710lqi8xQLdxPXDEntnxfJE8ROgyqUY04cxPiYyYnB7X9F8beYQnmbzFUGbzf9LCJTG
X3mLy9IvKY5LWKMIdLhU7LTOnEDqoFQmrHVZnG9yxc82sbIvqXNz8e6J0V3+VlIrJgT/+a9fFpd3
2yOMHI5adOWXRToJWyuzQnf56qGuadjW87DuBevN1bLmLmspVAhCE7P6/o800bjhml83GlWX+bFl
/S/vWJaWxy67w3J/uTESZMFgDtwSR2PTt/fLhg8hf8WYR9kRvvaG5ZlqQItD02lCjjqklxRffUnq
a/wcJGdDuWMU5fdmqLeyTuj5zh9iZnY3Ydsh38bxBHsdJZCsOfgQ87MpB18LNYYTLC+cb9LIsveT
P4HNKGmvoqvPXGy3rQXDMMv/9MXLirr8hmURNUi20vRgVszyEy9bLwwQjmbdnIw3kpy8BOG2FbAH
C+jVcJ/MWTzLqhoo95HNvBTnljV2ydpdFn9fg0YZ3OJbkgrsLSMgvGEbyeBdaVP1EnK6rGFdxle6
LWEvCtISl5+UY79AiNahn+e3EGl8SqxJ3RWqgPVVpxzova7sLi+dj6vlncuH/cfHnLYgp4bLzWY5
PujoU0tApr/8ZHBWtgtsgpYje9+y+8wvgJrGC0yGxYU/0klg5x1a0cM3mm3y5TYDouJeglf/4/da
eXIA2V2snczASj+nQi5fufzaKbrBAgvewsgtrGTLeWX5x0uZ82vvmh/LbXM7n5GEPtlb0nb6XWAn
Z9tX2BGXPW+5+Tpaf9lFL4vL8xNlUMius76WlX15SxOIvfLc1NnuslWzkvAe3a8Ozfwzlhcuf29Z
Wh5b7vrzXqh2gLubmNVkh7vlOXPZ2ZdXfL1/eesvu+Byf9lqy9LlPcv9y+Jvzy93f3vsstsWSwT5
8lSeMooSxBmi86Iro7sa/fy12lnkmcx/RHdEu/J12LgjBjIy1qUgznDZ4j0MIXqCp2xq7uwIpFtO
YzRhGIj5runju0wabl/N4UpmcUWt8Q4rT15DoIAO1lAjwhrpGgrktlJpXWUEvrDcEJDTXFVaBZR0
uW8nUseUrfpoa3K7YTSGuVlmXUAVtOSZ5fV/vZhJr9j1Un+A7j0hBXkczSg49vONF/ZcBZb7nm4h
61wWWx00dljNUqYBzgR+Tf+4POETrE0cEKjdlDP0bwmkX3eXpV9CS39ZXJ76u/zTX55f3rq8KRzs
3DUrPRquxVBNu6+v++Xll0V7PlJ+eXRYolV/eeDrB359yl899vXty7ODJd4zr4K/YdQY1udv+av3
X75On08Hvz09VZkPQql5unzc8rP+6mN++alfHwNZeEBmzlxqeffyvoidS0vUtyDDeww0lLrVL4vD
jPjQ09FxW7DY6h/tF0KWsG7PN8tjy9LSnFnu1kO8ayGv7NU2hAOAtZ3wYqJ9Ljfj8qAPK5gZmu+D
KpwvI4t3ix/Dyf/rfpwWFsHxwF3b5byfLcOY+YZOMtcBf76OOhWSpdzQ7pbOjFgCe5v57KVygUOi
w6SmWs5tcOsYi9mQgOcDUvZldDVcejrlEgQNoN13zVhumS/TEcqW0PWloePPuc0q2VToTi1yUmFH
JDgOWV9ziPeX0W25i5j5PaV3sNVmDJI+H7TLEiOJPQFYFZVKIiDprofgYVpm5lWmYnpHRrnJyqm+
kjNrqfhj6bfHqkqFKRf1KTUNOliNBvd4uSHbp7q6PBapwx7E9VqdzNXyXGc65j4oGUvO2xNDenm1
LGmsmMvS8hhCafYBAXphHCPIv1XN6FcIXPoDCEHEaPP2X+5blf7s5blHaijbdum20fpmhSyb+av7
Nhak4zG7pmI8j+vK+WZZWrb0b4/hpqwpDJYf0XJ5v3TgLsvLhiaGp3Mb6ayXzbls4q+OnLVcii73
5wuWNTH0ytBKLs25cLErLovjEqjdzYHacVh+4nUv8GmzRU0FvPkvW3R5MMrI+FUYq7aKyhqYgqre
W5zllQhknzlvW6+Dd8FkkPsAUmHVpsmTqMfyKumavD8SJN0cRuvNU53qCljVrzd/9RgVGFcJa20f
aEZ9NSIsuNw0GWWA2jbIDPjjsbH0G7rsVJehKpibyi+aqyn8bvhOcaAGKbZ93b0KbeIYXLaTv2yi
ZREn2pOHUReSYs2+/rUllg3ztXWCSmOSasNHWDbB1409n5y+7i5HptNY+TYe489lMywb6K82VTtv
nz7XC9en3LVslMJydkSBWvvlSLtsouXIkxEhWgAdaYnMjhtkRmugVqMbe1mirqOZODWPzgkeRvm3
wF/CuPjw6CRs+3k9+RqrPZEW3v7l/mXR8e1urQbMn5dVqM7r8bK+56XlrmYCDQFturocGZEuYVPI
l+UEuRw7zjig+1sWL8dSboUHK6d+Vkha01Yqh7Uxx4jrsyM2UDR9rSKkQWyix+6Q9Vv6lxSal2en
+UwBo0XZWlPxvOxLpQnkJZ9vvu4uS8tjQlFoPDCAWPa0YF4NyvwZ/yOt+P9JUELMrKFm/s/Sioe8
/Q8JSv98678SlOQ/BB9lWxaJOYQUIWH8p7ZCGv8whC0tE52ElLrUjD+0FYb4B5IKtA46AihT51V/
aCsMHUGGVIUthKUJ3TDN/462Qjf+LPayBeoNE0uEahmkbv2m4W5nsVwVhblb5SDr4bHatPvaxxTn
xNqeXVldzZQTWkM1dN0mMDVxHY3Hbkq9VSssuT/ZaKjAE3jpLT1xjyxNWmnOtM8V7crI/WFjBp63
Jcl85CLtdhS5oiix4VTEc0bcnOXKGHIV4lamxDSAybuVaRI9OLG6hQNiPI0e4STEOCg7bWqR0FsN
wO3Y2CPooLruS7hdDKZ2ZgWSvNaYxKo21SecJpGr54mDT8jZ2Zkvjo5AsUAEW6xrXJj5oSsysvIt
Y4fskMMQlcMwbCqVMEUDigNig5ATmemQFOp79P+hAtKbBIGcPOBlh/LaGbB94gkcZpdvylDD7jEQ
61j28pCG2EL1YEA/IOf+QFRdK2LfDhJiNIjG9ej09ZtiDPT1kauip3V2ShKa0KfpQHnsL1dWn/2o
4pEZcQ4Frct1WkNxS3dFGyBSWwKdcli/Ejh5PXZK8NzQt4v+H3tnsty6siXZL0IagAh0U5JgJ1Kk
qF4TmHQkoe97fH2uODctn71qrKxqXJMzuFeiJBIIRPh2X55gaCZxLnaMaw4mV9VdXzrGkenQV6OQ
By7ulAPhSic2LEY6rUT4JFloNnJb5FF+CqeAPZ4ZHln4wnXg54jln8vQnnLxbHkWVQs4KWjjg3Ou
J8V+ydhW2XrmYrVehYMTbzw7v1Fug2amtfIyzjI/tF7IAzUK5Bo+v35n9dodbrDsSKIhvqdUCGnJ
q56Zj3Rb0c/1Zokj65RVJSSZyKcCMjgxoJ6JuhMRA226bQrZPDD5eC2qpT7pjfMycZBZCwu4zxzo
zm0k1ZgN1KIHNRQQTiMjua8BisGoSkg7WufjwKKgCXHJDMTBbMKbnGOxrbMEKmRFLQy0Cz2wce6Q
iVtPRBs3jPmWuzlVVYed9dDwBL7xhoI+tEmLteNTxeBm3Xo607gsomV5IKWyVDyw0rQcQdTTGhw2
3xSueETXMdnINFFs1/cqN6pPvEPJKQuG4kEbMOZJne4/CMj2axRb+zGZLXQ/nOelk10cm6FtOlUh
171Nj3c903HigCccYE/r1R2B7RuAHj/uu0fwD8uRlnTfJRR4Vxn2yWsDcYw13Og1DqyHgDBSBdL0
YBSEUyQTzZimyZXoqAIAFwGYtu79zoXHObUdlBGrb+8oiXzAVkOSy0vru+UbhPBydGId+FKeP9pT
h2cynh/KMPjOe+yBpgNajMwtj+6wL7aR6t+hjixeGbFgnk1tpCsh4mlVMe41PO53GKYMympn76mO
m/qSBps8wUHOBxWNdGrNiXvSvBa6pDJpun3rHdMmfdZzSbba807UV+N74FnLtOYywY2/FLvw3nEY
DdkULU9AmygJ03VfJuaxB/jtA1gedl5UjVuLns5gqvpdCj3dh2nWXMDDrr2OWmBRRE9sdwtVGa6U
ZlAfmOxD/MaJB/vM0JxrUNpPLEHOFT/nb9QKpmmwVddxmdMGlM/2SWfOkg8V3MG+jxkfSHuX1KCQ
4KVApbTr+wnQ2qnsvGCXwZaiJT6DWtD12lm6YAeqGlpFTIuaO85YosOenrSkBgdfeSSUhflhONSu
ZnXq7fSo/26JK4fQ83ZamKX7RNDi0snmx+lnapVHaOYd9Rb+mLj5FaI8DVRjQ002pBlUfQpk8wrK
aIEQvSpnDB9RqBFTTWYf0XvwI+H+Si94aUSUryujEKuYwdmOkjmtj+9nF5dyUgcBv/d04a0lbjHn
t7r4ybOuf256Y1UCnUmkZ+11mfR4XxSriNpVF6NLmBCwZd4ETZGQDePaaTMMIEmQnGF7UFzrzD9B
heW8rR2aqoxoQfSpXxOLeU08NMy0+BoPf1KTNpSvO2G5ruX0XBDo2CCLOMCVg1Nk0K406sWfxa2P
sBM7JoDjHwhk+ZoA0UEF2YhbRcmaoJrPdJRYPgWthg7dqBckEuOapKIBBLkL5y2pC27KSH+pZmCg
pUhpF15AKIQcsbb86vvJiw5YoJyTlNp0BQylkJqHCVHm2Dslj4eFhYPq2sbH6JazzE9yvUhI6a32
KuPweW6n2IeeJA6z166refyCwDnBa3ennWdD+BJL/Q718MuNsuChaQ72JIcblLAViQZSLDK+hrFh
MAvAVC3J323mkj+CVMZDE8UscTO3ZpOLcNOT+inwKYiAOT5ebm9rpPRyNMJYa1B+gd8BxPGk1/oL
bUAbXT+7g7VQuwVKIKwKfe8WydeyWGAkDUtbLdLXWOl2+L4wvdTzMYQVcZ9LUL5dzpQuLBIM1bZp
EoJlWgV43PJnMq0c3GoERthoXiopihDNq+hs0pBUKK6MIgaIOBafsErWU+clBzq+rFVnLxY+RfwV
ERdYVpsssE7rHcrqalOw8DzRx55PtU/rxEK1k/yeHSc6LwlcjkxYLD7dL+xh44k4pV7mbwZW/Fs+
hK9lvfwpRBD6S8c1Q7325q9LnUKRv4h7SjICTaObpXl3YTzv6wxpzauwnARWQnt661B24Cz5o2F2
hzSgxTxm/cb3EZAR4A8QjWs8EG/xk0KL32ABJ1Mb7F0IUT7hVczXxRQcUc6613SQj/TnPRA6iN4G
0syFxVSXpjrriZTsM8sSzM2oe4VT8R3JoaUnKG3vnRisB31D2Ei6Ut+ntV1u0q7PHmU8YsXJGGfX
Omse1U1gC6I2eIMk/mHO1CcZcSHh9J/s0JSfgx7Szgdl4q6zjXvAldjMIrhLrd05n0Qo3oIq+Iz0
ZTzoMpdP1ACC0w4z5xRB+HwanOZ1kKqyx6BmkSREeLNsjFBNFOX7ZabgvYPDuq6cKT321nST+TCc
xQAvz1SJbDtkuEBCu1ZZbYZXtAaq/PagktxBT6Y7UelumoJtjCvMQRH9qXsiA14SBqep8DQSDqer
+eSotHitcuNUk24XlSQfVaY8VenyRuXMNSYEjkqe28UtVUn0mkg63dTNE9NNfrjKq08onBUB9lgl
2WuVaa8It2eE3Hmr9PWscu99RwLeVll4oVLxLvH4WOXkE5WYd4jOlw0Zekul6e3kqvZZ2Km2pkrb
Oyp3Tz/HM8/eLZO6FBIw2fye9FxPWB+2YKCy+65K8bcqz7+oZH+kMv6xSvtHKvefMYamh+PHVEQA
qdgAlaIEaOrCSRU5IFUMAU3RBCywAoniC0SKNJCDHMAJuV7aV6lIBAIkQaDYBLqiFAyKVzACLkgV
wUAwMbRBGkyKbVCETNV1xTtoFflgUgyE4EpHyjlQZARAxneRYiWQSnjUmOS2iqJQgFOYwSqwHrGC
uJAWMpALtmIvGFyWhC/hMdgjbiH4DLkiNZRrr6L1AXpDoDgOjiI6uBjX8FNrvq79CsV8qBX9IdHx
IWuKCDEpNgT8HgmJVI4I85AjCsWQgCeXK6aEC1yCfVy0GRVvAqRidDBAUFSKRdGOikoBnqIGU1Er
XoWnyBUpCIvgL8vCgWphgbeYwFwwhqYOA/DFqAgY7HtofldUDKH4GBwTvgXAjNSGnMHw1FzpiqZh
gtX4Ox7g6EEV41/mhvqev9/4FwQbKTYHVm0oHVPwWI1au1kUwYMzVpItd9QxvBSK8CFBfbiK+ZGY
cNwyxUAaAYJgqIYMUsEI+ctA//sP6/Mh0qsHrYMoUiq2SBQfCADQMwZ0pFT0ETZg50nxSMiZ4JtW
oJK//4yKWxIDMDEUyUTGRrgWOr4bC9sVwUJ/UNwTmm29NfFL7IWM7on0wkfR/6JSGqXhBIqfAngG
hjRIFWNeEIu7+l5TtBXDgrsSKQJLrFgsI1CW0OnbtUXtHCdOiC1CsVtwUM3HUfFcRI4SKnWMI4r1
Qlurs2b6GcOM7J7qaU42rWLDCCAxYIOZVituTAdABvOdvbVCmDJsT5he30pQM070ZadDeuq+I4Kl
nB/g2Fi9haEdeGxgtBCTsvCAD0eeqLKcFc8m7SDbkGeLzoai3QBsAHQA/8ZVJJwkSnzIc87KVZSc
AVxOqbg5kyLopKB0KPll6g5bB0pngm3Q2VVgdzzF39EUiWdUTJ6ssHGrBslMrfnwro1avragEWzT
0H0rzLheld0odx6llSO3ZJu00ZGaCAZHontcEs+jtsF9p3BgPytekA44qAcgJBVIqDJOzhh9kRMq
1mkuX7XmHGE3rzuPg2gNU9RMeGgNwXLpu/m9I6S/gC3SFb+I/lOsinZwdNXKFgE5gnV64GByh/uX
OfF9BgopAIlEIG4jLRhJeJahCUFNKhQ/qcfY8NcTEii2Uq4oSz1nwFVDyH8P73mNa0/DB6lfJNmP
Y2Cd/mKXBdimQfGbekBOWgvRyVNsJ3DXFI9EL5j6Pu1JXLl3r0Wfvgaiso9elzOq0O+l4kWxsf/7
QqUiSdUgpWrQUrKlT1hUgly6rhjq4KdCOFSBIlJFik1VK0rVqHhVlrr8esWwIhfse4pqFSi+VQDo
qlTEqxn0FZMU+whwGBpWql2GEReT4mR5ipjlKHZWaPI3tYqnZSiyVvyXsQVsi4XnIe4FexzF4coV
kWtoOI74gLYprIelKtPmLlQDt0ulaF5VK7RjrwhfjWJ9ad23pthfjQcFLO/hgdHMeu8qQlisWGGz
oob9/ftzRRKzQIpxsoItJqCMJWzejp4ij1m8XvUPiwzbk25Aiqb8BzQgyDLijO+Z3V1MFGS6EKGa
lYpvxl7myahLfCqwcLY6SjR2tvAPu6GGfX0YryRjXnJGz6Nip3lA1Gi4SkCqGa6R+iljztUAbm0B
u6Yr/lq4QGLj8fqiKzabZkdnBoffuZsZeKBA2Gr6TtPZK5spg9IxozLDkfTkpcCH5UCDtQ4IzlFE
uB403Fi8g4LKH03zx168FzAJ4dZMMbApphyohJT6X5eSy+gCg3FeMSMid6JBqcjaTRBNxl3idF/E
RPcUR6kWaGfXmS6tw8ZHb2zaoocI3evvHRrgsXQ7grSLg5W4T/YlpQEBjpUoIQgqjE8PRWJlgc/r
FEcvJNcHVqyeQJr/qP7x830PKgq4636gdKvu8x60EfETF+6qIvV5itlXA+8rFcUvmkO5CTtCHakY
LxBDIuyiibm1Apc5T56cTLb6665pQ1+nxyXG94mg7FtY/eUcuPhAjO9xghAIC5kzAMoI16V9F2iM
22LqZnxmavVl5KsSq3zWKwxzi427JLeWDaXNFh1vYAEzw3OwjoD8dFryEq4YU6ICZg+DghQt9B+x
1mJiH8ppWHNZ7xscRRXxj7SAvjGVP2SpMb5G4T52Bhew93SpniOn29FbQWi0efE02ayyKLu2HuiP
Nv6AM1pigcyUxzjdWXjJoo4FrUQKWcx77ust8dMj3pKfquNyMEVNIApEHZybMxjvifsq3Uwmyf5h
hn5YFZ96E6oAx2OtJ9ma4OkmDYSuaL6TCoN9zsW0HwRPOU8Qr+ZZAlZTW4HF8bVuOTuOxXMB6gIV
EKuS80csv90k+kY39KLkcQrz3k8JA3dT85ba6ftoK4n4IKGer4y62kKb2FmB9RCF/MHNkH2Ccj8P
FF6uCpzjGWV0VIkcnC7YhzqhoqamthtcbtZZTAyoyExw2kl2yivVjbeGZnOQXVCdOFTd6Yl2pUMC
sA7ojCZ5iofq0Y2qWK3wW6gpGzZHN+6RLsRTEA8/tknVfGvYr+Ew3cOvXUkkiiapbghMMHK0L4qp
7ZXMILWTZNddYDiSZT4EBBPofmvAtmdR07Bvi2vTUSfoTay4g4zYtb4uXvNnGeVPsrTPubR9GhXw
44wvbWDvvWL6Qzq+3hjNfNZi8aVNGHsZzwxJ/D3oxs2hbESng3BJi/chw6melOhH+I0wbGefpKbA
DI7TtwGbOzA7bh8+Bw4qBDaQTTkmHLzYpsI7NJ6FbVHmkR5CRjteSxtk1b2XxFpHTgEjSd2MxRxL
xb4d5FrQc0Hae0eJ8SZySlRXaw+hSBN8oNRkpJWRrGm8/gZuuEEdXVadEzOq7rIXyy75HYP25nAK
AXzN/3I1OhLpQJ3d6gsZ+BodZP5dUqMBF/osmpEHq54CpB9nbio5n8sOm5Yp7wJrPpREfFbJVLzg
osUTYniE3tiXdVjvZzyTM/WaWsAVnqnTjZvvZ7mbDPe7CcZ3OVj0RhnsH0uYSnZVXOqlutPENZM+
EzoQBdZTmXZXj2uKgtm8jjcwhlf1MvLBppiSrIBuYlgmgA1YbuF6Wi2F8TYhMaBXGfbShm7Upmdv
HVnaYxFxCgoS+ZKK5zR1sd+hf5R8+4IGDRLEQAydfiuZcoxKvedGk/TIuct75OZE9AOxHAR4kSRF
bQH8+NsW4h409szt6R16t/dhVMNwjgr9XJc/MzqYXVR+LCKxK3pX29v9DdSfPOiE49E41hZ1RL4c
1SfS31rFncrcASamF52DtI04lWdb8nkFtsX4kg/QuJWYU4DQ2saK0GqAnYAoMu6agcZMI4J5tQTT
V5hGH6oqu4mjOyeKoT4pVpVBkNqdmcQhnsK2ZwuzZ36HlVoPCJwF4SbJ23gHJbpcy4q7TqMlytQT
jD4eTzy35YzZRGDj47lHqgrK+aRxW5kZWP84r9FkDQv0cSUPKiSLbbVn40n8kT6GTzsKx8Ok06yZ
ezEdWDU3x5QSAQMDuDKBR5ymdCeAPCxQ8xHMcwR+55jHLnugPl71g/UcGrzL471tGZ9F9gc7sHh2
IyYE0EJWpmrAaGfqFRbHGg8w6IotBYI0sGbN1uiHZhXEJnsMA11SSLrm2WkVJLyw68e3JelL5HKJ
obBG/IRjzUk9JFkURDgzrGrfDE1/b12W/g9OdAlyoKTCjvVZWpGxNbW53IzD8DSbOoUy2m2pBDVT
5F05U3iEthLM3gV1t6ahoFolzooqnXY8F+XenHptA9mh3ZB/JsQaFC8zKlwThk9QdCxsmPFr2oFn
V23pBCiunoFHIra9K6D1JwN42cp0MeWTjKRjKszEuhusG2b35jBHkmNLOnw1UfjU2czmZRuy7oTo
qqXZAGFvH13o9awGnrNxAPvDeDXmQzcX4dpFAVoBhoPRj1C/bSgCX7keMO1W6uxFRORdZdFuLSzL
qzmsuVIC/dR4y+CHwOVSop38Xu5vkXj5mqzN3l6Mwh9qex/V5QwW+LWZteoqSQoYDZdhV4R+n8WQ
MnK6LgYyEZ7+wga3WTtgNo4mmogqVfnTl5SDleYznXGUDnscwiwvFxc9XD5aSyU0M1Heg0bd5ln9
nAfg9YVFm4JFD/mqGKuNlgefFVBQBEAToCg0OlSpbEeBuUlagfN2Pbyg9oNh6H+Sdj5OIv8eu2HT
muSFFs1+l3YBaCn0ycbsamqVV8mwvBUtPX22VzxODr+U/uAq6icsPna8I/vhD9MZH90CCYMyId2v
LASFkPJQrSAuxqmihnuaVxDrZT/yVoc2QZ6ZsIUOwUUSMTKmdm84vfIEayvZEZqd8ZATi0TSiScW
bifhAKebHU6s4EELnMdWBBe2BUj/CyiTIsECC3vc4R73WpN+giVhGJYiKDCHuM2NJF3ooKW3Osk4
vjiV4W8+f1tzc3b0gEKFirGfiKubGfuGl7D5lhSDJfdV3nw0Y8cVm71bbHftaTrFUbhG/11XGg0e
lu3ErMrDNVVnA0Eebs7OXf5qT0wOo9Rmz6XXP8qw7EWkMjzkLrGj7OPBnMZXposAxMSmAUWoef3v
wlsyWPKHJshmo1e8yhgSX603sfgUAcUzaf6dG6SxvYdypoXFMGHZe+PJ1G2mr3Sa54P90KiG3zZd
e2HqO3Z4puLmowWd3JTtC7s8uY17l4I/56yBvggbTq0r8l9PQ9+9VdBx1Ws1VkplpLxjx7rrxFtN
XRsTCw5b05HiD/ZW4y6Ii7swv9QOVcHmfB11++b17aYLdvYyvJmmc+KT9EZK7eZiZ4EpacnNUJsZ
1sKfC2NnskRC9+s3TWn5GYtU06nziU4mnJLPnGv2LCqWyjg3HgnuENAp3sjWARug89UZTrld3Ymx
fM7kE+8a6RaSH8Qgwe0yJfcucEYu6vPqNQTdPLnwI+91kPOl/RB07cdYoWotCTktu+esPZFup69s
pQV0so+EKeIEmxX81ibnySjR1iv4cMj09YOd9a+12/B2tzwBzJuCYWudtaLW8kphjN+Icss4+z2x
RLsqk/qh9R4Kg2qZOTo07ry1I1imbItXY229xL25BTF1DPriXDc9Wb5Ue5qKhmK38SFJUKo02rlW
FC4k5DOTl0mbvpkqEidrO2pswqvo05vuFvDJs2E/QZOmmtbCkw6FPSXhUA3yUpvhNumj71KFWKOa
zOUUv6A9R6yEjWrJ6sw1eImLfR/ID4StO4p2TCjhiNaUb5CE2kHV3ZecknNKqVkeZX8N7cnvuEY0
Yz7H0tjRPHHok+jJTNh4a2K7dPMubas9JZ04rJs1VNirW+GqplVTC4xN4BKyyKz+MUAE7jSFuy92
E82EKxbFkwl/IY+LR3Xhd1ryWWaoHjzTSuo653I9ECxuhPOWkSFrNO8+Sy2/7dxnBu1vY1puEmu6
44TNclXrr8bo4picfwvhhjys24eZW35l2CEfzjBq69GgwH6BoTBAxNSbHQV9sMqCJxP1oWL/Uubm
/RTH90VSfTK+fm8nd28kHbNxAlnO+KeQ1Gcy9pQakUE2LhorqttpXyBsvvtcPs+m+9wSwWAFtL+L
Ds9uauNsNA92V78wx/xY2Cv2wYduBQ9yaX/TOnouinSbWukDM+fDmC9YrRi04q/wSHTrw04r6yc7
6jcMqbaxl32ZOnNgWzwWYeyDvf+DDLNfus3cp5+Npt+arH3PuevpDzr1UfJmVuP72GkOnApC0ikd
0nl+XRjBCpqmOXs225q6Fmamazf3jpGTbHjGkPcKn01h0Fdfb8jdf/O7rmqSU1Hb7Mr8WWeSZvP8
rI38mkxPzJd+KMq7r0Pzvs3Sj6xiGOck+ywKT/Ey3bs2nhOtOC9C3jWi+iHkvm7S4c7S+jfBTWVT
5weBI9/EzExT/SFr4/ciN4/UYqLnccDtWUy4wV4tzTpZcbzBxgnKql5FcXUfOd5eDAxT9G6E8V5d
RhNz5iLutdxAfuZ56YbHNkhPvTE+IS49NjxToPGEt5IYbDgvVKJzabN6WoZOcI3bMzevfcX56VZY
o7bq1iH21rXdd3c21lHOZ3Dbj/riXKzZpCjHwvziFQR91cUSmDnpxasBB5E4Kghm9CvWGYxyTttk
pOwQrXAuBrmYcU9U27Ihxxxe5ABMr6OKXbr+IOa1U1rg68vaJ6IIgWD2e+dRJOPBUn2pFQp/aL6R
PBTALJGAnPnRsZUaM/Yoac1lGeQ5mc2rp9VfAqhp2FS7KF9OAVPUdlnu87T9oLf9VuZPFJ/C4nCc
19n9ILdPv9L0p4SHYQeGed+16Q34/jI9j0b9OfbboWlPY9u+RXJ+d3rDz1PvBXijtaKpOJNt92cG
syBRwRmL7ABQMMU02U6JpjxMnbmJtXCfOk7OaIzJBr6YGKPE6KHFwXCdUto8o2UXpOyRWDF8W/Ax
jVAzqL5xAMlE1BwZxbZmmwUK8ZGkVLgZHOOZ6dbZK8wV7oAjZ5x9LLMXSIkUrCwhr77c6cgPlWj3
hdFw+SE8WRLqivyZ+f+B4foeEJPJuNh1/lTS1xOKh2mJX9uxebQta+uxjWA6gFwe0RVA/0ZC/7cW
IVCDA7UN+at+bjrbD7rw7qI6OkcGujC1B8yZ+YHAbh6d3ILyH3kg5vqbF2GDVuVdUfxs5ua2G8oX
Zw0n+mxBk14Fk+QcEg27zHLvtIj5s/qiKa9feyfkuBf/mG3UrZzcBjNYPfTR1iHpTHlDWTy6WEok
rKc0975MCqLZ1VpULi88yanW5ABHXjpBGZ7A4NvLi1hIoVn0NWntro3dtS0RRbQGkZvNDmAME4G5
TbUz1m+gNjOPg2ncN85w8QLyoro8BGN7mTXnPIfiEEbdLlnEQb4NPSL2/DQs8WaK573r9hcZv4dK
yhzLn2R0v1BbD3bBDJQAsB06XzVljLa5pyXsJ5DuGap+sp7t+gCN73MJ7FuQ04LWQ5cuUHB68vUG
oxx6ujfzwhJZ5ekOCW/dz85HwTRtYzEhh3d7pI6JtzLtpb/w1KLl3dE2DmPVddLlWBewDTCBKtZS
oABMufmulsywpeYnB4HH9If6gPZiu51Ye4kOVrXceybLI66JszUT/mQ/cSy0f/C1/5+s9X8ia5mu
omD97+2f9z9fzWeb/jtV659v+i/jp2f9B05QKQkXWrb+P1O1cHDawPqgXeH9/G/npxT/oetQU/Bi
erZ0pfiX81Pq/zdOT+B3/wPWT3cZslD3R9+AjsTFr/bvFK1MYGCHdE6wlmT3xCOCwcf5r2s7UCmU
fyUr/h//218r+D+pjH+91v/qpRsZaduS5EMjN4bIk+3fLypr2yZywf195CCeMAyI6byhIzTIHoJs
pCvQY+rjmOOOLfCKeUHzFI0vpVuaB4qIHZ5UfDuegPecHQ6vBSHCQvSGrPCaHyEzb5MKVUt+MhMp
GCEDqiImLOx+4M6nxkAMZDO86ilwo7eq55TWANnrNPHc0dabt3V/BeUgVk3phuuxKWek1+GcJcOL
WzSHLGvss5c0YAq8xDpWo3MwRaNtowBVtip1n+g8sNQ5pL8hf3E8+xP4i2CvN9EQBSeAulSHCocR
WL6pvee04IEx9IxDD+cQiQtV0yYpBRuZn8OUzEy3ctIUXqA8e5pbgtiXTFtcp7/oZTBsu3hhLVsY
/RPiYMbSUqe8dRK3R1bDAdtVxYuZhPvWtvoDmYffUUbMEcbiMdWBLdP1obT7LN9abNrdiTZXkb2E
fFC+Q58mMcVNKUYXB/tAaStRhVXFVmhbjMV9MWRo5NPkA1DgqDF/B9HobQfXKznIyGyLN+jkWO6L
F+beurTdGjD+U2Hb313o6Wup6915jnWYk2V2bXh87WBkLTlO+UZ4r0NiPC52aW2lrHatQzkN4fih
rNu11MjwUgZXoELyePUah4HR0AKd0c5uIg4CW9xKeOLPENezz1ihW8WG/Eg8BPBgZMyU2S/6yOGp
LGgaljpnoJ7R0QrFd52gNmpOiBPXuGfEd6KxE4gLMzDEX9z/c71O4SNOVeHXuvc52AZ/fBWZ24D+
SZTlYGPof8phKDgafGpO1G4zPa82KEyruUnrkztk+YYUCYwf1YHYZymfXlldKho8N4WbsPs2oppc
urwsU0EdNmhfR+S0cHTiQJ0lZ/bRLf3QLl+Kkkr63qxqsL7DSJWqdrBz4bc1fKm6JoWwWLdpxkkR
YvAwMyoLhDVzC1BwV9UNbcEOCvRMtfO6V9ia3NbhCpm0G4fLzJRS2xt20q/5Vam4qp0v2uS+orrf
ACQb4H05t6TLfnQdh0RkHfqisn3bYgqjyc+C2lFl1bD8wZwhSFuHdsY8SoeSL7oHOQhzrSnPSJq5
DzwmV2aYfdBDDNZ1+kK8eI+mutlb6QKWpaO/vpqTdYsTTRPok1VgqRkktFaztvyku9O8r8moHtX6
SquE9PjQJCSN4uzV47SHC4ZSaw4riOj6DndVddcF8a+dQofoNX/xVH9ET9W7mvdrHAXWYwQOZvRl
L55MeL1NWgR7jZrqVAXV/vnHoaOa2Xmcz9hOYvOaNPZDCiNqA5YCKFa7kHaGWXa0zV0SaPHVSYfd
yFGao6B+t8Rev25C+pxK7gknmdJNU6hNbH9ORPrU5f2fhLuLM96WBUAA59VoshI9cBZ4jne15gv2
h9bSDYCw6LHEVksOv83ushwdJz6Gi8mYl1oRNKpxPiWUzvO3fC8h23KQMhww2d+YZs3IndKQbrri
YYsVD9/ZO/SZrJ30mT0ugC2nEoypLaaw7pdT6+OpsfaTq0p+aMlBgnBvZexmuE5NpS84vtVzLrIQ
D2OUlGSg8C5M3dmnBIlbbGnnB0wkxSWg9kfvNpXOLsc2k3fpDUdytOzKNbqXdMRtDrzWmgAzMokb
bFsXgpCx/FS5tbeHfty1UF59iMgfVTCRkz83s4+vVmzYfFeUTKNORrl1lWybjcZZxwDi1ubYs9tK
rfxeNPHNgMtez65Yuz3qVbNoX710qR6uiOuYsqVIKOCQx9gj3lSudy2CTTBo4TErUYs6kUeMnWmt
0mZbFWYtuDkghUX61lyYFIteivWcBFt1a01LP54yy8YumnybuX4ILHlsFhhLhl3ARiq1n3oc3liQ
+K8JEnlvnHCLfFcls13PODUhA+AkYtGNZPbg6Rk0i/LkJajjzfgbmwR4i7z5iWyO0l0w8qjE1BjM
/bFNo6ekQxIZ6D8vDXL7nd39JlM3MSdwNx0Ys1NsAXK3DD914ozHHo4zOBRc5QmzWi1wf5cuF6si
gqVHRPLQdsM+ya1VDo2MDDIThj6zLrqj2fcQRslUTVGJkcT4Gifz1lD6CYarP0TDXNCWvcUNgDJp
Zi/4SY1jkYph1xUeS208X92geK51NrJB4nHvUERoLba5nQMMo7TQruYxOHf4J1qXSkQmoyK1Jp+D
NJH0/MeLCzpZa429A0Y3so93Xsq9XLjTO/YCnc4/8RnUwVr2vDauol86SR2mvDG+a3s5LW38MOcv
rhkyxSfaLpcaN1dGFfZs/1rZ5GypxEDXwq8RAATkzOXceMld3WMixA6ZXGMd341hhqd0rLXTgBdN
r1CtatDHxEonTJHmji9W8lA937ndjRMl4DFIg0NFTVSuWA/4FpA3eotQDKITZ4l2UxnGTz3gVpdo
rqNdveW1FTMZLX69wVi3o17vOrZ068XCkgUfaD+07bxpoUDezTh89QZ1QjJjYXfBNAAzxyZtjWzj
1mQNbBa2MI/v4rDUsIioUUjsm/zCa6zMV/aRLXOkCD27iOaVUFpyG49kMKdPuGvgaMrW2Q5i/Akx
T5bOvi0o8EVEfTfJo+ym1ulRSl171WWy4mHP0a8yBBYKBDd6eusvI1NbPLfbB5qdnkhYkmt3L3OH
jL4I2ul7WIeOrRkbBC1vIwkWzWHe7QXgpbnTu3XLh7WiJbYhSlBt9DnB+aZ4bbx/yTpx65++Z8EQ
onThwzh4n5Vuns9GdF9bggulRoWQQkt2nZOX0EWrlWEUTHBtnQtoIpmEmPPjzCI9EfFjLdrrY/wN
iITxqDmzv8rHgzPHuDQyYFTuFMyn0WnE1rXCClIOJghYRRSY4XxiqBWuq9DxE2ab2PPUCRSbZjFT
ka5Da8RqWFD4TAV5aU36g6YyBLImGNPYRrMjlHAriNKeLDiWgHzYMEi7P3MNsAfJDvWip34dBlye
xfDttOn3kuhfbeM84l7JKFuf2DL3/UcdLa4/K8NPkwARmnm++5Y1P2uVasRBGz43gXjyUDqo2p0N
7P2MZP+TvfNYbpzNsu2rdNw5KuDNjegJYehJUV6aIKRMCd57PP1dQNat/Cu7ojp63hMEKIkUDfiZ
c/Zeu/+pjhZKBzhfDOrIwVIO9RRumcMGV4+KIzEnP+Q20K6WQfnUUlBtlsJjlpnljXgTdCV7Ij9Q
6eV17gWWSec2olYqMZHPAXR1xYQBPitBd2qM0dPZ39pVYyxZ2JFASZgcKyixVy0Xh61m0L6ZhqXS
PrOmD2ahfxRG7Urp6pJQ4ttJilrsxBQlbM68JvqFF4JYZUBcDEeFjra+kAlCF0LpoAsZHtCSriea
vG7JSQodRQ8JZc0hVEl6VJ7EGMVyn5CEtzhemhglyXrWyZT3UBHvZWFk2WgMCg2pYWK1ALcrKIYX
YcrAlybTSUU+uJQF6ZJF7W6Kp24/MG1uYpOomljsBZdF+mXMEmVvmMuy3SBWgZ1jiX0thNsQ+OdJ
6kYn7kuyVWhnxUh3dkwUpxps2DH1p2jX+PNtint/NyY+yZuicRiNVtkkNK8ObW/cp31J9jjKsb0f
V+JzZhKOKKkYV6bWTbAAu3JsuJNE+XASlWOHruxc+eY5YyDppOLUFLN4B8fYVqQpPHWK/obJK9iI
qu/vkrF4rJrZPOJQedCs0pnF3NjJ2X0jmvPdTG3UpR1feWZOw9myinwbyTpCaNE3vMFEeAqo9UHM
hsj22Vl4eU+zOhWll1Z2e1Zumxqt2gXsYHHNh1NAjceeTRanRV6xTlgO8xD+/fDHz8wk/RHBdUTR
Z/SH0uyXCnPnBxlyC6Jf15+KgIezgvGsLPPxoI/+AM0gT+gA/eM2XFRMvfKyf5Bx6vfZBHclD75j
1O5ctIvDeD0UWYCWSOnlY1ApHxECcFvPVXwNQtXg+Lay5XRxgP+63VYfQUnHTl984lIi4LpXmWuh
R4fOqpFdf7EeInoOQh90uLSw3xwZyLWdBiTEGLMBqffCH8hWFMF62meBSWmyeVkJOiuu5/dhWDzv
681JEG6VCr6ta3zR7gJ60voKNVgebn0gkYGdDYixXW/9PvR1BYCzD4VfoJ710fwVl7CersSc9cxS
o11B2W67ypvFhffCWguRynpag+jfB9Ip+w3y+QutakXgVAt1e4K63S7QADYeAuXxZtS3kLi9BO/B
wep8qIChQGy00kuiLS3m7TwX2W9UixW+8EGuGB0NC+qgNQbv5f1fXqF+SiqNGm4ys2LEhO8li4Ea
U2R9WM+IL50lN0LIxKx9qBdyhbIAxtezXxggdTReaSirLuHL5UFfGAkFvW9UtuYMp8sSd8wLoDQW
1EKyojXW2zJ++APrEyj/hEisId/tgnFYz9Q66XYa0gnaA6AclsN6hlEDrY48vvXLn/qi07ZkDiC2
+PvFt55F4CW4QMd8sqU4BbqwXG0Bax3JXV84H9JyIdIOiReIQLS84naRY3eWNpa7IUuBEUkY8JMF
ZLAcVtxMiYIFebx/GMSAbmoP8GAmc4aWNgToJH/SVmiCstrulitIWs7Wm7laYmpSup+aKbYeDPIb
ZGz8oPHC0ohXHsOv0+U2fqvISaxM2qwYImuFOfwGXK0/XG/Ogr/0FXIrP5FMmG0W8z8NkO7EJs73
1guH2AQNcUn2Gobgjzb18grWF7S+lvEez1dyqJQYnMP0y4K/OOcZJsgfxI2/1Tv9UC34DUMwmkNN
o6smIgn/my/fa+pAp4aUOLgLRduyD+CQ8EWhmUwHMl/AIuuB7/TfzyZ9gXX9vr3+Wlx/aPWELVgT
e+R/3E8HSTq76+22k7Ma+QMP+fvec6PgqxW/xnLktVXqwuZYT1WoX4ziHWuT5YdxTzOFIEHG+d9/
2TfQXcblsJ6tf9gjkrep3gB4ELkkZDx5paZniA25JVpcNOuZpdSvVdca7nqrTii1uSKCRDobpeaU
Qh45cUEpXGE5++se2nL2x01dynGtMaoMJpvUze+HV5RGcBKVBtX63q5vq2Xy9q8318OwvOm/b/7x
J1hgtF2/oOS15btImYnLsIAj6grEP+0MCp5ss9XsSh5bwtxXDdTPAlooK/kCfytX5i8IBuE4kRHj
Jhrviknr9+YC3vIR/CYL3JyGyXpKGRe/csWcQFoLCTf8doVe/OV0XsY8s2YnHdFDAf0BZ4MpnCMI
bXWXAGddaRKK3ptuKYgvv/Eq69Nfb0YLkGc9Ww9hWb3NA7K334iVPwMPfEJOyOQRtr+ZHutZzvg5
9vJCrpNq3HJi9+sFr7/UGkwsJTUoZyBLnAoNtb9lfOELFC48TE5HAf4xNe3WBj6JGoZu2iFeztab
Y1CzA82iuDu0CwFa6vc9DRLGbQ4Ksz5j03I6SMIFcdCfF+FyTepBVx3Wa1Kj/uZJg3r3l+t7PSXo
iGjvQTfxdfIBl0qYbFNJOv7l79YrW2ylCyZExfvLxb/+ze//UUklMWbZEqu+/F+UNXyf8pEVbAQN
/tcTXO/S6KUO50M3SmJmhtnBYAGuKF4YJtHyJQ+Xsz9urr+gl2P8Cr36347Mf9eRUUSLWJB/15EZ
/mP3kZUNOQ1fZJuslI8lKk3+dc+/t2UM8W+6hKNAV8W/wjgM+W+MCksKiqyTGi6Zf2nJ0MgBUop/
3FgaOhppJv9BVEYb/uf/UeW/6egGTUtRjIXWISr/kxaNBvDjn3KXTMPgkXQTFIeIsV7nOfw1zkzF
rRZUpkGYDvy7JNKpz+Hfj1zhqTqlO0w2s+xVOGFkl9iB7rH9UH+gPHxWi02eO5O19ekcz2xtXtry
2IE3RfyXb9nJaDWY3Z0VO5ngkHUZPiWoe/N96d+nW0z6Xv5Bu0VRXLjKGQzzJ+knEZmOsbcctht/
+UzufuXT/TV+VfozMnJ9jRbdNU1jpNCtP6JcSACasHeb8w7JwnMnSfdhN9PQYUMyqD+6uvsWBOjf
ZRK9aZF0/+//Obkw/+IdVvmkDE0VDVH7M0imyPyxigNl3plP1nAUv4t7CK6hLb63XvbNdJkDNfk2
HtT7wnfUIzWQ5EHwzLP1YJLhfQXAr96k+iydGJA/ssu8T25wJ5pLRHv/1pV24+J//yD1g36/9mDE
qLycYoeG4Tk8KXfitjS/Ag23r2DNz8kXM79+p741zoCZB9k390G8t8E5sqGgzF79KXvCyCsoe41y
v+EaloO/QCptokyoTAUI9U/ZCavNT7C9yg5zu1mB2oWzvTGd+qG64ImXjs3WPJDK8F48ISgJf8SP
vBxvfMm/5y1KWqKIzz6aacSzm/4jMHfDqbtS9je9+GvaZU7nzMhJCSIpN9/ykVZLayFDF/aIippP
nH3IlAUn+6QAjKdf2Nfv0Ikz2a2fTIwLKuZGl6E+eESvaT2Re5rGt+luRv5zDnQbv1BxS74CIODs
yc7Fo7ad4VdschK2HkHHF+TUsWU7Ta/5h+6RlOFTT/4mRtA46/q+l3AZuuzxg0V06w2wcRHnERlj
oK8kFue1R1OpnGcWaxiMc/Gmih6eeONWvw9H/bO4869tcZEf2LnT1oPBDGs/bG3rHn32JTsMlwDU
1C6404/IZSdHxzGv2OVHeqhQ9BLhfiscjLMuNqLOy2oq1ZvhE39M0nshc4PuaLb/KjduWdxFj214
No/q5BhAp9n7uq2bH+et6oWuikMiJsVso71JP/1zCaLmPL/ChrSc7Orb6Xt4ls9Y84V9g7o2t2ci
y7AzUObfGifCLPJ4Sx3xxYoRvWAEcNKv+oalaLzI6Bmv4pvcu9p9sDdqellITG0IsANJ2AguUbXS
RCXO4EQ3TN7FH92+trOrfC8xyz0Fn/plBX5sohf/ybxRyufSLjGXONgpEExcsitmb0Sfysm4gZIR
iIHb5Z+Dl5d2vKt26avlMJ5YO+JIYkLRrWfEZkW3RYSNfM/O+HZs0q/+ovJuHuX4EbNudS32Ojkd
dAk3LE0wKSFNHl7l5UNTG4eavQwIxknd9oNIdIpDGwldqz0DSrALz7pph6DbhGfyiPQMPfdewq2x
0X/UNksZead7RHTse+jO+KBpyAxbyPU7n/hZY1Pb9QXRDxXqcxLbEgLGJ2qUk2j3PdUDu9OdPmDZ
u5F+pk9gaXbKW4IhaUsY3m68gxinb1lcavv4qX2fnN20C59UKjflhk11cDVaLFob7dH/aL4FlrMQ
8c89vucX1u0uZSrr1vmIUTfCdqr3IrrU7RhQ1tyYV6V7sm79uX3Dz6mD+J/uxRfRySj/b8R76Yo9
/d+Pj3/GaZqmJGtL2pYkSUxz2h9xmnI6mxok0mrXBC3CwhmdrPFiRs2vuLYf4/8Nvop/MQf8l0F4
+TeahUABHYIp638Qp+paIOHXl6qdJg2Py7+Ao7afgvGL+vtqM6RyXzHF/2Mt8C/+J3ij/zK7mqR9
iyZKDNUwVUtckpr/ksSsBBU+UiKEd9S/X1DZ+i5O43hXsm4ldYfcEEkjmshKPb98jgMLaYL5QZ87
d3xsTD2tjb1aTo+F7/e7GWiug6hn9jqN0mKkiCdsh9eRuEkbcULjSQo9q4h8A9cccUXUskSw4IwX
MKmaSzsyZKSI5K1F5UyuFthXpTqpw2Q6pIkeEp0E96Z5lkuMxyi8KcuJHXbqvKDXZ873bcY+l6uc
tuO0k5UemWDxRC+iewi0Rj5baX6sYqqqWYIRq1aDcm+1zYk2WUTtnInMF8s3qy/2lGtT0gq8VPvR
gcOv8ItRa4aJDVdWIG+5qADhZYm0VcR5jz5+9vSE8jpF3K2g+4QZ17VdWhC8hiHlu5H3dxEpGQ4f
e8twYG5yq/GqWhIOhUg2EA4pVK214OBiKHF5Rd9d3SYXeaiBYhTiQ6L76jnqKxUgCi62QpYXerZA
i3XaaVWN9hn7kDhl3hgtvnOwBTxJ81t+DCUEYPidScySDUhdabtwwSSi4oRZ3apVZnqjiP1exk+L
s8g4t41xpoGfI78amPgg4ZMGN211Qf0crFG9WK2rLk1Mn07eru9lhBut1uxpmYDOie+UQvhhyTyz
XJsfNfkj4PluCjP7WReqvyPTjPlslq9x3+I1pBfWFrrmyZH+jGF5dlVa94OPoTXVWST0QPylGvH3
rOsP2hw8EGiLRgO5uBnC8dXupPFnNWo4XgRlSzjAy6iXz+XI9uraiWGGL7i5H8P8IfaDRzlqfsbm
WOE3LZ9ntcOp3Lws5+rgSkNkojsTYk/LMG2Ps+RoIkJ3aq67nikhtzqXPptCwxNFnoxfMYtjBeNf
cAlL7SmS5zNE1M5WLT5pk1yguBC2QqoKUONqN+4py5KHspjAhue8RP1qDgVlh8D0hBFlY+qIQvoI
aP6nb+Dan/KagY8qq0g0bILlm/0XW8xOvyNlMNhMzAztBXgAPgyU2rw76XyWJrq5ZeDhP6aIQyIW
5GRSm8oudVQ6ETk+uOUzExF9j+kXAdmeoZJOEGrOkBtuPdOtM6udeof9jRmUgDIDxUhRYUGrCKgj
MkvCQTHSxwaDXUf2WpCW3rVesA183QkLr1z7isOPeXyYe81Rxv7JJATFUhACGoBayqVTPiNoRaXI
Eq0fI/2YGbV+VALcHEhKr1NIMt4m8A3ZNY1l0kA8ePIFLG301i+zQvVkQlPbqj6IZq13cA1Ue1nP
Jzqt3a5BUk9HSRphR1Q1GoDA36pFEKCaiGu70GhnBM0soTm1RIqhZuOY5AzuJlSBUteo4ANG36aq
7ZoSybxTEXkGyayH9aBPMvLmqGbNJhMDtK1a8460ntzOBQ2yvURzTZ2U0h1CMTmO6pAcDP0jThaF
y/qjyHzJe+oiRZSlx/UnWmglv856+QffiPg4a2BNjIAabVZB5gxqhS55mzJ8jlbqH8JO/kKwLXgy
QezuXWSnNP+v831DG9CwWQKUOzLIz8XNouC37Q2bJaP/Jj/NO/ktLt3Gqc/peTxLH3iCmyMGFN1y
rLuZTkpjJ2/TA9/96jSSZvRdbyWXridklov5tiluobkR33ABqNfwozmp3njuxI1/KT6zI0t2EaD3
Rn7lM9JfzWPzgJ/PIbXGMBjnr0a5NVDMaDa2mAykFR1D4mGgsDa2cRHvEHHhDg3Qc+gHlrM9oQtk
Sht76WY6LPAh/tZvUmNPxonWGHczWCDadLe0T/PO/GnuK6TpbyEC2thRW3rW3LH/xsGiPWO66Wgc
bgTicRJWPcR4OOmF3MPn4pGFfHBnbsZnYwsd/RptDUxeTGI5Cw3lO32f4y3Qsc/5PcbYtK0at0Bw
v7TUWDY7ku60x3YnVWxVvP4oj4cCpQMYfJHElvhC1bfWtrp0HBI3oCk/IADxFFZXg6s0R0nd0+yb
+La1R8u3xTMOD8ZSDSyCCqp4UyJjosQEFg/tjjvodxp5zby8W8XYdMzcwY1Mb7FVDwwIzCc21uOx
IpMeuJQbvKTtFqsNi9OLyTOHN7AvMXJhKdgqEuIzu5hgqWHssAWYqFeSGKI9hzNa7AKHpI8rltim
je4Mr7zHCd+vaduKm1rZybwfuCM7j54zDd+sh6+7aZGIudGt4N1idflF6I2CXvsTdgcfTwW22sWn
NzKMXy39kODQD2if3g/9frTehAtDmHXRtIP+JtD13nFZZMKet9hAKBQ8GBcilFtGP5ctWUtToQfW
gbGSNaP5aFzyetPEF1iR+k/85bf52b+yf2reaiwO+X37OGLPAnz9ztL3NT+V+/4nezJ84OqX4kUX
/Zx9dICfUey/DE/RaKMcti58bRKsBTsYa8gNi6fSqx9QYNMCNjHebogYY7MWO6gJOhIciVXiAn+q
Ald1tEvypLFUnR1ZOuoxKSMuEeovvQETc1fy/A88X7E7y+Qts+zmrXYR2RviBqkUnt0NaWDVE9nD
1BR5mTx0398V0mtR2GABTfMUaE6UuFRkeRMNNpIXLDvaSQKTcQQtwg4U7F/BJ+XxGFXi8AHljug/
d8lzMG8zHc7VNu2Owqeau8S4SUTp4FncEtdSXazrlLki3qHxPO57AqtgUnlcueoGMWa1rY9d4o0H
qvfnGGcuwoGfCLfjV9E6pSc/37G31X3E/UQU7YtPcHI+u7lNyNqElDXAK0RhA//d9Mi3CHXayYwZ
3Wfsqjvyr5tTCOVkY5hO8ppuW91mMcAGDBjRc0Q84rXd+pktYOwH4oQYjThMNOSmDTPSYM+gu8MJ
uheiwfkMJ4uLnaGZQNr3WmDjYo/ooW7syOkKJI/9llWe9QgTu3uBJqeMW9NW9o0tveKc3epP6ZZi
zlsmImjaaPv0HHnKU05dwTVOR3Ce88OQuYi+xE11l97Yz7y1XrxHNKKeE4axwClxztrGT8zuwS67
qDxu/6puzXdew42drpnvwgMGZ3BuJa8aMePsgl1DzXcNJHhAJA15eeGJF/8e2gG8EHZ1aFgctuXt
fXMV3qqjRl7Xpn01b6hE38N9c8R96bJMuPkjsEQ22/bYPxCVZRJWvfH3loefwM2emULbu0Vucxq9
4hJcYAsoxJiyu8L7aV1prpHmoj6Vn52jnRfxwaNyiZ6SI4B3+RAoB5V2Di7aCRHELk1IcNuX4p1+
U8/GQ/GM7mzhGuKvCpDCot3c1T/ZGiDVOtZ76ZW2xHxlS3dhhqEUwh4x+mytDfHoFjR7vqwYfjs8
/HaWOSUEt/0i8nytjjlaWSLGXiXFVejPX82L1uK28Mhap3sfCjvQFXxOYIR4LUVyE8dTgTcsttmk
QsH2Oy8/U1aB3RYXJ3aV0s+m+mRVYaHrak/qjbyljWJuSDG9yVvrQQod+spEvAUimBQckHbkEhhe
74leIfcSN+kOmp5pXaoLYV2ieoFGhD7U/O5rBzmCsgle5h/ZZR3mVDc4ZO9UVyDuSO9IA1gWWe50
l22hqN+C6KBIn6GA5OYWDOeIqDhnSI/z0mFENXM0oXml+pnBH3hOkBz94bHDUBkI30hwtqbhFvEd
44+F5i+1HpND/zC54Q/pBRElO4LhnL5RgVBepSsFEKLFpWu6n73qJrUbtB3ZLXhnXmIwUJQPq/eQ
xVyL+wjh0g8idglSfSHxyrQcYjAs3oBhEzOVMT4iFmEe1iU3fRrLJzJXZ91OtK3F3FJ4TCoSo91b
/N4adnKVWZfexlfff0DvnLAA3StcsfhXtNohqqzb+O9wLxME7JJbflZPxXvhn9TnMrqPcR8CH95p
u/htWXiisvoA4qvSDokcFOPJIb7Oym5moniRdtBAtp09AS+gILITt1jmCS4+Q6EN620le92XicUW
l5ZGtiqSzk33Zj6I88V/yHdo4N66L4L8SlYBj+SH0t9UCLHFWHYR3ezJgMtwV9yQed6Xp8Xb94Fi
vvpWvI48ZDf4ng7Zh6zcsogELTz4vO09ocZc0hvCb6tNdLPs6a4Xt1q0bw+RO72rnVM9Maoj18x5
VGpjl+RYP9BGZRZRduazTpmSmOArBaUPxRO/uCGhhAr26N4JlFXHrY+gpXJTEpofaaflR8z1FEtC
L0xv2RfIOiA02ZdmbPLkNlvHRPIE18w9xbiQWtff9ToONvYJ4rtKuSVVP/tZZHOCLS54nXWkAQkT
FJzjBmU3FSw2tsh+N9VAAFyHvIglEJgzNuqugby0iaHTbiV5o54nNuiveW7751r5buofNaKMO17T
xBzV2/4++GINk1/RiUc3soz8wE5ZJRyM1sWOZyV2+UYTlQ9O/SJ/kA6RBvmCS/8JxhHXcfjYnxBp
/RjekcImhIF/Vl/sGhH6FZjNvhudphVLa/bMB2rJ2kswbpizRDCxW+MwnycnO2XbjNWlM4B4uyQs
M+rSzUGwAsnuHSTNMIIukYuaaJI89ae4Z4kYbZF4B0f1DKWS5BfQa25wSd/yfbwNEc5+dmQgUNZ8
rBDg2dj5mSmu5ra6mOZR3I5f/Zd54aoUAjt7nM/hOf9hPQbX9gwuRv209tFzDZ7Lpn5ePY+TN+Xf
0nw3oWJObbZeU7wnoSCqvfGHYW5L2hQWWxmoRlzo0OxAFSk24ATZVscJRbSs8j6PlRYcZnaxoQY4
eghS6Tiuv5AwCfRZS7RIA24O8jVYuOW362H9u/VsvZsxoDTNIWEyKHfS0RojRE7rr/EUw9uf7tKg
RfkQh7dGlJxAGxXEaOImChlnWhDZjinWsotaA3u0EozbrCTOLh4z1vLg0bX4GoQjX+wMIWVWStBB
DfBdVnhEDsJzQ4rpkPYoej0527vZAF/h55XqEFgMV6JPMupHMoOHXnioMVhRCUaLcQCQjrFYXGqR
YpSlUecEpOW2cfsmJQSIVl0zPEgIj6OMYMlKpsIuWiy4WxpbTuXHIzvh+qFpFNMpfPNDRi3Mspqs
0QlGAThKfPcQ2WTLqN0hJbJ8lP3MU6IxfI4iT6vACAsxQdhR0Nb4nfGOIjZFaIDoySmqor2vWB0B
43YsKzY3NdhiOx1xqovNcFQ75vUymSmkmMMxjFNwCSQR96Lkn8NGedPVGZn6IrPoknCPTVXdqEJ8
j8L5YJbG0WByQjJ/7BXRkea0Zf3ICnko/Fsa+e9Y45pDiwm3B8K3gerKMnzWPBwTa/CJbBT7BA+l
Id+1pYj3X50picsZcRkRZBlrYlGRtaQzDdZTmOFTjJFthr15gCRywhz+qie5vMeXTZ+s1e/8+CPt
asQ2lvSllrCYtd4cASzE0Hz8ReogbGNSTN9U3MnUUXoLYVop4FNvawTT4/0c3LI8116z7rURCija
YvuWdzPl5cGJYv+x0r4loayJrEif+xAi/lARoz3U1neVG0epQbApCD6Vk5zngGDVRTLrkqUpsPWd
X4TWJAhlJECnEsPvGXCXVLMbMoPUCQcgfz61vKqbnypDNXcdDD+7EgiwDfSBDkMwvEzLP5Nldqeo
H2XLz6hAg0Op4VksLHZVsiBlxzKE11DeiSXl6UixtnOCajcBgYaj9NjNL4icX/o8vCAVd3sLOW3d
Fy9ty2ZsvW8Wa9+iuU+kksF6YP9OPS0y8BONKUnmulgtHI7HVlRf8zHBf+CixBfwtIsVsw6UzWdG
5XDTmQHPwPgh+c1LoQ2HMGNDDAIaF3fRPuUV2J1cVVhrD9ZnPTpS5H9CESHZpccpU7BgLjM6CCqS
C/WNqPvXuqPiCIJj07TRYCd4IgA/egEWGOKOaaHEVWS4UQqbsYaOfh9qi2x7YkeHImpbSBGbmQY0
WGXcrMkgqWNg22TUrKfFt6QcPmE0gTXP/e1kUQ/K2j2yT2RjHWwQgkwQ+T0B4UUDpTCkpCK75bBJ
CyeMkLZhw3arCXgVwEodF3ekH3qJCcAIHrtRDbeGsu3Zl8Ztj9JNEG+Qm72msVrwao9+GH8QRAFA
BtKpa7btXiZWl4wprBupDANS6albCAFBKSQEPUURHUSGSFeZKmtDYLgjKvTbgq68mlZ+iwZyzKtp
KZNNYOIaCS1Ie28NDcp0cQDe1cYbFB3sZMjo3cgNbQu/teOhoJ0sGsGunBZEveCVEgnTvLVcnXK+
q1WWtFqNorxPuhdifViPpPRiGMOzk1U9KyZbNCmP34wWPocaExoBHNyOA/OxH+LTrMPik4HuoBbe
FgV76bFHwkcQyuTEySRfS/qAAgRVT4f1tUkNxU4sUG0I7x9QglNSSK2PKmXnCmzgaVwwSz2fFb6w
egMbfLbVpLqUlBna1sdFoTpK370Q34LbiOAyklDj2C3xlLNQHg9Nj29afg9HFrLww0T9GEjlhb7G
roTXuzHbhnhuGvdZ44gIvA2AA8UEsynIgrN9X5jaPquqB9EyL2OJunvQhU3UisM+q+ufZQpzWPwI
AjI2qMpjAYtAfWExpthkpG+J4DUJ3d9aC8/poriil8CChy3O9PahTxYUsIqFfYP3KO+pkyqCfIIj
D2lJWPaq5gC6GGpHEke3BXunpVoGM5m271h0qKOth6COMy/tQPZ1Sblrmnnf6v3Bj2vxWNREK8Ri
ej/27VtfYs+ospnliQwxUGdNlOVkFgvCxwhLdQqVa9DnR6QT12G0Aj6NrtnA3MYy0mxMAal32oS6
rWrc1IER7Xw8GqHBnjjHIcI6KjWcwsqeinHgRyVltXroj4i8n0RIlk3R24SvSlsMT3Dhh4Hqbw9S
lNFso4P/dNteuUiz/Jz2k75F/AxlKz1oBCd/zFp0xAYj7GNRuuEqWgrO5RMkRDbRevswKlRw/cG4
dVynpNkxwMvWVlGbxDE7YJMjvdZAZVvVG9q2gZuQAOL3o3KnKMI2Kin0EdpJZL2U75W0PPZm9CDw
+p8jiudJkbwmRhIyE4esFpnIAOgndNsGqH29iLoctKGsZJSQofazBlAjLyzZ2ENsYIPpQ4KNhK7Y
xzH7jjlaPKBx5OFF7a9IsQ99bBoO4B4SOWTLCWdC5hX6OiSOsAGOZLaG+vShJlZsD4TeghBI9rMo
7bLC3Ktx27mmIAmbsEsSiuO6o8+jM6DYcBaubDLLjd2QGW0Dtgb+zL5MQsQC6k24m9Q222uliggS
9vKmywqvKgz07QMs5KqnjJs29vDYY5xzTeTf1RSzdcCt1chYS7o+dGc1RzjbPjSZSV2zrSF7m7vU
iKhB1NptyJhyy7nbR6N1SXiL8BQYp1L3AVsHTDY0rdI0eqimhm9Mo73IY4mtLMneEl98Gupw2mo6
kPjIesFyT6GP0FkscYSrw//b94H+qpqEfTex4GgS0lg1wwIiqfh9unTwCkl+RYFMFrJOTcBcataa
nN7PgnAMy/mhTuhAMLBrqiuVfI0zdXg0c+CYgSn9BOBZn9WYxLB8Kje42MgE8Nv7oNkXqfGpy5EI
PVQnNHz6BqkWesRUkaLMO1SoqtuN1NckaHGUnENAOQ14toXUZVQ/jAqXk6RzSQBtz5wWjKOTeFKW
VLbc59DhZenJF7sADxIbBRV1ROF3vZ3G0UOSxZ1Hg4Z0XBNVUEUrO+mRQMxelPqWM9LRmAbqGkFr
nGWFlQEDG5yqcdp01s33m8Jup3neRnl/7RVPMDFTyiHIWHIJ1UOTDephPfvj5pgW057o+E1QJZ8R
nSFXWoizgxn+9bD+zKwny41IDv6dLVb1fAMYsIB8lKzawIG8iV2hHBo9/6EV5I9YiSU7/UK6XqO7
tLCnwhfCLwskNrJLmJkzYrVAVEVNk5SQNSitD4Jir1J10lIEv8mC7F0P3VTehEwxvNkS9EMTTxhz
Za0wDnKo6L8OeY7+pH2zJCi+ZPL8/RAhL1AxYe1/qyJXkaSGbtYzNPE+G0yqYoq2RMwM8rbvtORE
Zoe6Xbvd/ysS/G9FgpL034oED1918zX9s0Jwvdv/Vwgqf7NEGZuNqkIksRTjd2SXoaES5OcmbVAJ
EdlvbIP0N0WXDMOUF12DoSxshb9rBBXzbxaPJsJAl0WVEBv9f6IRBOOwYBp+CesWNaNG/04TUf9K
S2iYoTLE/rOOQSY0JlM6rd4142gztAlnfL98ryzaW3Fdk7MYsNLLa6V18R0+CrXuEzmcZXw3Ee8k
fvUYWO19F1SiE7dxcsqbobSjgYUl5j9cqmZDETyFg9qMuL/MTn9Xs9En5VW81MWoeeDaFWjc+l4S
m2RfWToNmFfSKOuj1ZDbVOBF4YBbVmr7zMN+kDmKvDREImV6qIgRjz9rs4gRDZFyoVLwz7N5OBV1
8iyzvSTO3qqOadMDbWssIOCxAEZhEKiKpeWdmZNMgWX+0Sypg2h9s2X/2ezxHOOtEZ9RdwKVTOBf
huP0HeXYKjGzVyjiZWQeNh3+Q6vSiao6tGjBmF37yPIfu1z9IQzxe6VYxZawkv6uiuksV22xb1OG
Y0HazKjOD0bC8C/KUWyfaxg0hazE57gWIqcRa9qtuKRwXKGbmMhW2Ndq/hjPkuFVapK5GktMX63I
5A7ibFsHw9PU1ZCyhy0e1nwrDzxyqVN1wYmJlDOaaDIU4gGf8WtQUvVm7n+sSUpBxfVYVDEOxiE6
ZQz9BzosQh5G+O2AMnYg+Ekis+yymFva8v6jtqTXCAPKRRjVkCBkbtX/j73zWo4jybLtr4zNe5SF
FmYz9wGpJTRJ8CWMAMnQWvvXz3JHdaGKXbd7PmBewiIVyMwQ7n7O3mujz4jx9o14QTYlP+K6HSkN
51E5MiabX+2kTG90q4Rhk+4hy7PTMN/v+n5Y+YzjVTqBuZ2LLexIFDNhdsqlJSwYyp1lraqprx4q
PeF3IyINjuLYb8aIMajQafTLT0yupxEjpuHPTxGbBSnPFXMFv8/p7vp+2esmP0cboFztZEDcaEdr
0X7StZmDwuBE2P1aGTrnwN6LQXwqY4ICHJFvcCsxji1e+9hjSZ6S8GIIzz37WX+eJoOUusWc1ouD
qsAyWLBn2MDMDH8z2pgd4Dk6LsWz6c0PQdu6EiFNByA7Ln4gfV1GvxETl0bNSYfd5oypKdlYGOAE
cNbBOVax+ARtNEJxk+84h2fiPMxwFSIeEf6xL1Lc2qI5WDFNxjnwd1FA4geLMNr8zN7BQ65NnK+0
DdqVO1na7ZJkX0pxW9m+d8IHOa+8PsdcTSSVg9pympkzZwFOLFK0OOfH6dV1v9SpMT4O2mcCP5mJ
jbY42oPGQXWpVbRkZ7HIybE8xV8GpjpHiPKCFXiEsIm136YwK/w/ZvWp8bIt/n9sVslU7ueKQ+A2
pXOojPYRoXx/9lEQ0er2twZrgnvIsKuiNcadW/T3VTuYu9AMR/SgHQywAjw20e3+Tezqa5RfNR5s
2lXWvDKSLNtVYWURV+cScM7JA6dihCeumYbYt0UN+xbZ4kihLbdmSs94WTbwG9Z1BWMNTQnasq9G
79y38FA2SZs/Mm2JzvxXvFV0R2FxWNV+2T36xJ57S4uh0xvzTTgsFRE0AYWVbvjhVsx4Up/l6+Tw
NlzHzjbTXKTUNKkEa7s8gm+czON4E+YxWs0k4LbY0ZsxRqTVdn0/e6h35xJaxFjkr8nIegZ053cA
pDRtouYp65BzhA61LIITAIe0pOZwFIY1Hl3qLQR+MhNdjbD498C7fHQZ4cRx9gOxX2bjKDw6BA4G
pPPSS/2pF7P89cbHPCczIbdqkJ8tKL288j9p7sQp6hviPis306T9yPTsGXSHvza08WAVdJzjrtM3
pbeLICf7Vbmvw9I5mTol9TgBuF2UNxAi91QnQQR2BuuQKnttOw0YRgR8IrHWOPxHTmiQWk7NBdSa
2S2QapqFcch1OhcorwZ/i23vlLew/F35pjmieTmXJSE+IAT8Jg92mWOsWYJSJCBMZpNiV78pv5oW
64uImeQNqEsIblHx5EvR2WQtyGw4Fcpqox3KkHpHg0HjpvWa4ZIZAXmRrO2nKUQmUdXhdig9YsvI
JF/lVYe4Ool+pKQIDYO8qSbfo3i8UJEYVwiaxjWe9U3nY4MttYJljovHu5vtXT/aTBajgduWRkpB
WUXXTEcD5JYw2NzE/5l4LKrdyhx3onRfulp3zw2pYtu8oA06W6EOV6NhyVh0m7YA8ra4uXEOE5A8
gzXm28LsmzuSw1ZdCVclaut7ZGj1rTdqybnMo13cFRY1pq4nS9O7nweCNSZePPtRcyyMNrtvuxqt
EqOKVmkNyjAtvB/75RpYKf1UL8m2ZeJ/x69zjDQTA3Efz1AKzJ/CTJ1zWPAlSpOSJtkh3aXpqDCK
jFtTz+VZmjbLmwS+N1FFp66aX/QIIh2BP/I02BdxTymTRkkxltnKluPWQD8mSLurTQ2FyifvWxru
dUyJNZQFceVeY3fAXzAjpgnjV0b7cZXKPzcX4+Pcki1FB2fMKNT440ybGoT1dmhnEGlV8hCIXgpc
LsMStTumZnzhJH7umjbeFqBRcKwRlacuRoEoe6zh+rVTuJkr5ICOH23qzBZ7gnGQZGONcGfjJTej
YOfmwdULaVQE7Sezg0c5BajXIAusKgCurKl1DKaJbNbM1wE7Keib8M236R2hcKTwSK4OpKqObpbt
7QN+TwQTqb6nxvbQa/7atYZHb/Z2tpubq34iJgNI2DdhkrWBLWpd9hLr5E+sfAdYSb6NUoDk8VGi
K1gWgzwFBW78ZGC2DWO5psOiIcwcrkVq7JcO4VTS02k2ivbFsnpODO62Gbx/6KHL1vbbcSUW45WI
g88VBv1zyLRQDmUQ9/qjiQJHIzJw5YBoWc+M5oSZUj3RzV1pkeVixLhJph690BIgtUloVqYvXaLj
eU7pTcPCegrs7op8Nt5OODpXNj/uSknBREUdLq/tz7XGMmjSKgdrpuMcZv+2pSh+qQwHM6951Emp
6LjJMTeh1MGNYRMH5rDJ64Nhrl0bhWhME4ixMFml8PiwYrvVGbwKB3QgR0V3kUAhYp4ODIqosCEJ
3LadGVIFW4IHSghvvrAf3Toc7wwn3bZd6j8U5WPVI+phvd3RQ0ym00RdLBicc8XYXDA2PiDB5SfK
+oC+dm4BD9+SpBEgQveSu9puBprWgjsq5G67rdemSwO79a0AG7H1PQ1L8ZhVZwIA9cdhxhMXjU9q
A1vqecFeeZ08QjptAE4rBtxxH0ZNvgF8KwAYhPhCWuTvSYy8yeUv9QRS3GsaA32FGhP1qME9EPJx
3ZTWIazh/S6VzqDthE8MidUVG76+jUYoUdSqvSc9MsFk216OYotYxVL03sEKTbwljXhxZziRRrlo
m26YjAfmyjdBUThPurMgZ8iyrV4aHSI7+RTZFZzkenlaKF04xIM9ZREXR0cC6L6Cvw+wojF3GMkX
LNDAhIe4n58NjcvXyEOpNOUrxLP95iwx3euJg2v2Gt/irasDwvpms7yUeo1it3YTBErmsYVkjC4T
oc4xEfg93Bklx6RnQEBQU48NzXUdtWUlwPEK/+bc+LH/YBhiAoUxPuc5TZTKahcyt40tvcL7xctu
vYEyjyY0mGwtLtfIAHvmuMtKTP0TbrBVIJXW7pwAvczAQAYjbMeQbK2hhvNTJp/yaGkRjNC4hXUT
7xniki16Z1DDhNBOOi3eeGp2NNyoTQ8VPaQw32jgVKESmPve3LUCa0CEtTId6B4Ep7JodjOj1sEI
yufpRpt3GeXFiPQhZ3CRMPALGUwX9iUtgysLjvuSelVhkHHbBKOOGqpARYNv1qYxntaDt40T34Zj
TiER0sNTMdMSnBJIR6KvGqJRoi325eXYmMYr0eOIwu0eC4nVVcgx7NPAddODxyGLUdTbku6Lzy8C
94cKT/olGWiQt9WAvajuaRcnunYz47xc5qFfp7hxb0g8/p5+Bd9Z3DMXQaPCyexn7dmxnlwn6E4k
o2DikTOUUavPkMafyiJoyJ/ASB47r0zO0VoL0G/uPByzYHrtstq653Zzahs3BlczWSuYl2gXjag9
s5qaQWYx7zGt/aiZ2EiQ8gVe9rOIUSDPLpeA22SPRODsTDIzfOYmUPWp10WW/wNY+hN4Mm1bEO66
7hoUpRr9gmK6nxO92M8mly69qSS2oG5/iRwb303S7UaXzMS+Q/UDnRc8lN6tSap8RHD7xa85IkUG
VHkEIwTZF2HZGF1KQQ50OOYA5Mez1oZffRf6TDJ3j2MZtmuctd8jxl0xef6qL/DLQAP44jcsULOa
8pSYazTEcQw7dvS+LjVanBHHwIESpNg4No4krR/WQS6jJnpCNBKXVYSek29oMpHg20U0acx0AHY8
AvXTvEPnE9UQWQ8gEeQwiHBtIlwoiJKfdVRtzU7ItLeQXB8aUXX83fMmZ9cTaEhShjnvU9ce9x7/
Y9ShDN1hFkPi6kv9ZjXnLNNsZOjUxrzNFJDWApDhmVgybzVm7WEWCDeSbApO7ZzyEnAdk0ECGKu/
CzE+rKUVZR+OxXqqAzQyUX12jaK/nSr7hWj0GzeJzatNp2dPXOHtkgO067r+Ql0TAa+7eGtb8pBI
V8CLJNxbhPIJJ0r1jenBW+YheMIoFxPS7M2V2NPvP+le90QyABrIxG9R6krNSDb0q8gxuORt7ZNT
OlBbuLiQH3C7SMyYEb8oGOZaPAlpQ/x1ZnCT7GigaxEyY/DH2Y702gH4LkwaUqK8izDNS0fYydlp
X10PULMdDxer8Y9JitOnNN34WpoDklm7aEil4f4wNMI/DBOUF0pLgLtCptTEq0HPYJaX9RdMGZeY
8ejAGRlyhhqXUPNo5hvuYTDIcSoN0HCQjbhGh+AZBCjGdEf7ATf8VWhzRlQF54nJFbuOR2ZhU5+Y
qyEdcWsH+pPTvPkt/a1QDOWephRVf/yGWs1/jizlXdW59KcGaCYsZEgZ4mIS+MpKIzjOAbpUZ7LM
LflESNsHZo12aFun0u7uInMwVk2bv1QJig+XLMa2qrZutDb9h2Xo3L2tk6dDdjva7niGmIaYEO4g
VjzREc5tM88WEViMcVM3qAsW2PAZt3JmYYZOmTCKb0zwduMES4perpd3tKcDZBJlSsxU1RkXSrnG
/bVbZpq27SdGrp8jNLgbKsX3jYUZPcVjRp22WofRQIlqok41o2bsqsDa9FOBGFe3H4sWbY9nMyUX
emyszPlzHuuQ/ft5ZxhU0NqetqYuftgmMuHETb4C2DmVWhnsmI58G3u0NI7FwH6fViFuAoy3fokI
yspZTDidz11D2G8j6/AhJanVcmvinOJX2wCDYfqzth40pmg+eoeN1SWg7ZkasvTbAJsptuNwK00/
fVud3HxO94aCKtkdpjzDuRMzQjBwn7gam/RT0rGWGZga3AxlhiAxoytQeV+RpLQv2W1pAzQMK1RO
OWDxrdDe4p6yVBd9haYUrQLm+cigq7UxoRMLLHHnlfg8R9QHeCG4Q5sui4MoFQisaZyklLM2soZf
zo4tMwcQowomTVan03XStE2UExMMGFTimZDVVempdPuAtDqaDdTXKKPV4dPiAMdCufFZreLSBh2w
Zl1DBrOdiAAtOkjebX5ntZTwu5C/yowxbp77Vp+3pMIHmymaj7G4n0zKNkATtVWHK2mBFVl0dEyj
FOQgs4l2JxnhtZz316ngLGrCE8szZxv2XL4Ns0JZQyMbwropKNUUXlnvKz1HD8vQv+mayaB56Y4w
8ezXVBtZ3k/60Y5ZI5dmRapLcfDyR81wvkDMQpftsSQuG+wNrrmOZKlyGVsUrqAo9qJwH4M+A4Mx
0dWNcuLmIrt5WnwvOg0pKPcF8B0BT0g6O8kQrcPbnIXTZayIuYjC6G3Kh/gYdsT7kvONqzK9710M
vXTJgUWhAetZeG+okmBmmSm6BFm8PMB4/DxA8LTkUiPv6lMHr5G8dGS3S9VM28EYjmFYS4wiCmy7
nh8TEGI0iN66FARLtABd9Q3n9H8dDEUk+DcdDAgDBn7JP6yN62/9t99ZBtdvxY///s9HSR74j/W3
rOr/Ap/+/YP/gE+7v9GlMFCZBfAWbVfiDKYfXf/f/6kZuv2b7tq+ZbNc9kxXujzLqlU4A+c3mhu6
7wW+STODseaPLgakA9uHjeCBSGCKJb2h/++//uL47H55/BcKgOX9wgGA62I4pq4bhmvQF6EM/dcu
Bsvtsg/DRjulWhIy6wgpRQNnXw0mjp2ZxkIX4cfXwPsTlQQyagmPZGN/EYV2ly+hx1isLwhOmH+P
rkdDF8gfi2O0XjkSJT+a7iIMYV4i1timjqEcZYQe3ixWifvXzvNtxVARG6m/mwNHdjZjMM1Ay9zh
iyXoDQD3wsxWXuO53DWNf0dXmMRBCDMHq0WrCsZKxh6+QFZ8BGr2THDmdbLnN3JGpGMNPn+xnOyS
OI5w3gdZeXYyA0dz7F2yYLFWupk9VH3yaqUC9ScZCtTCG717yAgeRVmE/qgeYnvVOxUWvHyTmzOO
CKKUKDljVptQwGnlzxiJEkqUU1LhuR43ohvuhpklkJl3h3FmfhNWP6eYNyd5UjOg2s8DJqMJ4wQ4
Y/QUFt/ZAReXTd09aEKg+oO8J0TmmzDszdJPDW5VE7VfdvRd55G72nxjsQ5gJROs/Vb72jvjE2vS
b/16HPuCeW16MGhArWgaQzuSq7QZFZHukhQ/kQpEcoEzjClzrwnemHvRPA8B+/wJ5DR3sAbP6VRc
nIKvm/ErdMREIY0Y78AYV6vaJFupTuJ9ph9c0gh78hh96ikrY8jOgtCVlT8xtmtm8o2sGwwVC6OI
8DOCZ+4yfK5ONHBPjLYuf2ObDQiShiRhBkj6sWlhI4pkh4JO05UlMDR+Z35tC2iUMbOdBmHBNhAP
efJQu2/67F6mOp+OPT/CUlfzwzKX+3QZs03w6mfJCUmfvqoHOi+zuIs51maYVLspGQ+OjjocfyYG
MDsjiyJLN63BJDbO4+eBitI+bvsLpdf6VHvjU+XbiFbzYW8IJ9uOHpEyTtdtOw4mrtGMUzk1Phc5
elXXUgGhGeXIJt0aeHLt+b6LCbZyuvhK46K+sTwssvFYfgHI+AWy8sJC+pPtZZ/rjBt7Ntq08D3j
U1aWb8t40YPygmxy62e+5EuxXjCYxiKR2tZ99VhN7oMo/EMV465f6unYAjXvXGpxVhTeuU53Ncsr
1mT6fwnGVa+aV021dwRuOLpgw4Z2CPL67NTPgAis3souH5vOTex1VfIVCz8KQPRSySZabPlCOi7K
MMJ5/f4HWaeEaPslXTn6IgC4i+e65hCZo7uBLMtcw36hlTfe9LGsK5Onvq5zrE6jdZ9T1wVrRQ07
IbOxGRG/lsu4DlriVZyeBFS91CWqSBwpqon3vY/ntMa4YUDPc788qs1gwy1Te53ckzfjzWz7X35/
UXKeGgrC0MLsj31NQMtCFYKZS732pz9XZCMDrKQhm/ZwnKee8X/EgSMfZfRzIbQk6UI3tcJyN4fM
YZvCQxrvMHmySek4+kPy5unkI9WDDjK7g/RrLmQQFmW88pIQGEMqY2bIoO2PdVD1wKFBOKm9yarv
lgV9/cdT6vm0Na8J5ZHtx/sJ0fn9kwtjCSuNguVC5VZH04eQV1vYsoRH5QNJM95J+ZwuN+otalNG
AEEj4nvlhz4+qd6VeCCHKa4wo6Gb/v7J97/EooVX1JvGJH2IgrHd+i1ntzNWj91ASGVWJvbTVGgU
rHb1lKXfsJt4BG5yu/GtF/K6WOIYeGUSdO2V19wZMpVk6mf7VBB4TmcrPU1j9TQtBLMNJsJXYGVX
RUUceloMLaJTlB2I6kwUL5H4Bo3xAWMGAX7k0xHItrUozjgQZq6iCO3zvIxPRaLBHx7RioWe0Nam
yP1j64FYMKPqufMpXnvAA7S6HtB3194mT6CDxD3iWgLHIAcDSQuPofjSUp0cHO1FSHW60Fqxm+e0
v1YZvnRTr4616L41SD/3Wml1+2KpXm0pDu4BAu/jbvSfaXRTLfGyfZ9o7qbWmJZqfvTSLMOPMh66
BxdS6p2JsdaisORRYXgS5ZAcRVXeDeFM6XTuK3Llsk2xxA/o5cOtxsJwU8dYAjtP/zL2pOVk4Iso
4zDgdgbIxe+QRFtYX/ctZ9d2KgLScZemgxBIKvtSAqMOoz6Dy3vDZYwBY0QcebABje5cMyRNjOss
lWjAuO2acq8e+6zCrTE4zJNPzUaBJdVGJOHtOMIMYzZRHCnoeBkWzm4iVNOmo1SPGDjtruOK9LzR
OOQpsE8asO8UdzEk8FrwISNrRkOnNiFV5yMBAZxyH4+Xmjp5PSw4Jgg0ZTXY1ke16fEyoGrnDG2P
itk5d/GNq2lAlpB8vbMH2z/21HMfD6lMfNJoBG5YG4Csk/jEdyrhQvBBwlxhb1C6Q/YHkFy9aiNK
pTZBE7WAPUFbg15wXS7JIZeoOLVxDEgRK7XrSxCebzmfXRfKnGJQOswKTHssD4qXSfoUdh4JePt4
aMQUc8IIs0uBJI10Zsk5fd+NJURTPYahTxEyq9/sSMDyc8mVkkorzkh+hjws0ffmi7fsJ0GhS4Im
Mbj79PtxsqnjKgp5c4zlIXbqwt01brBVRzlOxZpfGGC5JKt9HOUPCKTaUy/kS/bDWXSS2Am2O1YT
8SFqo06Ej4dqTzQDmR41QhkF7ifUreT+w0YxJNVzdeExewlbN9oWbvOsjr1tCAwQatdg3sDSUeu+
kLzsbDxPr2G2vHYSNhrqob3OIpwu6hf9QMP2Erc5lCSEfjynfu8o7YydM0v4tY7K/4+NInd+PFR7
6jnhvjRV2h980k8o+MrfVJ1uai8rCAfJQt9H1f8PgucH9fLjOXXmeTkRuVxYOzSZ2MRYPN9mJUAT
dJDVUW0U8fUd7qkeT0ldc39qfkwSIvt+7N6vUUXyVLtJ2XNry5b1x4HzFMjz746hBdQknbyBjHSZ
+aKu2fcr933fSes3L4WhpA7MxyFSR+yX5zwq96sGdC89aS5hdfXCbwb0qo6deqxeMbU43DSx/smQ
1Nb3i7ft+AXU4y71ckaf0SuIdOG29IFtVZeSYrmqPXUZqT0jwpXVmcQtRxXIVgpYGVp/x+vmXWfA
b6WhBXFTvvb+BvlcFQG2Gp3BWwc690Ndi0GN/rH3y3Na2+AiYu5+Y/u+kGNjD7whT5C/xwLRVQKn
R904RlY6aq8MYoy9QftVHULFY/04ou+oYPW4Tkp3jxLk/RJUl2RF4VnfRJHBndLJAAlD+9+3aOEy
Zp1gSMU1mJr0/ZK0XNQ2k0gRzkoKotsRMmZ0ebxRF6dbTEz51Idqy7gv06LdqgNdNjLnR12tahP6
jPk3bRNy8g7UKQN5QQbo4IiqU7sfjzvfJc03R65BIHvMHUcdYbmp5VHX1ZMIHbRd1qdb/Y/bsyPR
veqh2lMbdejVcyGdSmxZwf7jdpmHAkmRunO+7/L3X8oggimfdfY2kINMIc9ad8mqglQx+RVma5Zf
TL1GKV5s1Dtmg/nRXu2ql5iH/f5Z9TDCL4EDx9Vex7qO49ewz4pdJL/SaPCV1N7H5u+eKzWNu+jH
e6JC/jR/9ydm1iqbQsQ/1Z/J1efCSD+B6kt2f/rY3332l+eyWLhrSLScjvL/ql7Vc+8brYOJRhFP
VXOPYrmSqJ/+uzHJ4ag0QCHbSIjeN4rT+fHclOZUtlCjbLHcebsZ+zAanmJnufJYqI9FS8Ku+oj6
sHrylz+jHv7pM5h0Nk5qnUv55ePW+mzEJrGGEjf6/ufe3zsqRq7Pr2FYYwaymtfVRrFB318dBS7M
ghNFwxAGLHZi+K8NXReMbs10ABO6bMahKtv9aECqdSU8OImp+0umsJDXKBIkUAoKOVwr/HAvScTi
sZJzAy3lrt2oWYLCFkcAjFvddjb0kUr4yH249WvAABKGHdYmwfVFEpbnRcqkuMmUR8Lcf9+oh766
86oniYk2uF1AWE7kaPu+UbdttVsrLDMymHvbh9Q8WcP3wobdzP+b60ZuPDksqIfkRWEoTstn34P/
vEgStC3vPKOkQ4/MVtV3UU+pL6Q2UQpXGoHUrleo6U4OXLGcJSRyaPQlkxo6LthgBehmYGCpJ+nV
uuRYDzNo4ljBrRWGdpFzEbXXSQo2ijAhb6BOrr84ksc9SEZ2Jzdqz4ClY1P/3vfy1jvLt6q9liwA
0mDEnrgf/iMK0z2ZnIKGvGOrx5OdU1Qizt7uHR1CoJxeIc2tQd+i9o+iEF+AgMGuycmikLeb9z0d
6yogk0lBxFP5PX1JFld7DV9sm4rhkioAuSnTM7mA5BdXGwqvJKdLbnktJxVECHLPV6L2SiHOG0k7
9yX3nOZFf5xAocdUAHcin4jKcOSlt2jRXeNU81adOApZ7IiS+6nafQcZ28TOSgK7cEAU6wrLrnYV
wriU1PZySPeWnINPchKm9t4Jxh9P6iMU+EHy4DP5JT42heTGCwDyH0858gzqJWe+l8T52oY9TzPg
Xv21UU4p1N7HJpJnag/IfpBEe/WHcoW5V7uugt/bcEOsFh5+r9D4dF+HfUz3y5FUfbVp1KkGVN+S
dH0djDZSUfmqVkHf98Hww1pj7iXPNl9B+tVjR6H74x6Kv1Zb30yw/qUC/KuTT20SFQBQEAVAsa8B
x2zq/GmTRmLZJIdGBggE0TQfdR0F8M3HY5KFp31W++tQxhCkaT8dKxVOYDRxAuBCPpvgz9v4TvlW
yogDolDHYxSyUQ//6TkAUBrePKBV51EmJTQyM2GQ6QmduWFeQ6GIWIVA5isICbbqiVwYZfZCIlMY
YhO7iS+TGTyZ0YDcuNkuMrehlQkORvGwyEQHm2iHnIiHWmY94BR7EjL9oZM5EPiOX0yZDDEREdHK
rIhBpkbk2AAJkWC6nSLf0q3TjPfaIGgilYkTk8yeSAihyH3rLqCa+8mX+RTZSFJFR2RFKrMrJo8U
i5E4i0nmWswy4aIl6gK5UbJvZPpFTQzGiG5pj3mW2QLqzSTS57VwtQvwNp0crLTZu14crbQJQV2A
dPNgd/m1DA0NCmtX7uyFmY7buPTXhwHwboJJvnGca4QOBYOwRil4+TzhEVxNMt+jlEkfhsz8AJ9t
HBCM3lLZQq4gk0HU3kBYSIfaEid1V5+tWE1y8bdn2hyvI5kzQrIURp4BnVbpNOQfRR7MojC0ceLZ
yTXPkWEaMrekIB1F5pjoMtEkldkmJSEnYvRIMO2mJ2sAl7SYeYGwNcB3ItNRIpmTQjjqKjZbWQaJ
ECukpKm0eO0Wma9iyqSVsR5QUNtgRWrZMiQD6mLJZBZPZrTE1GbgkueUCu+dWnvKA6sH0JFsDJnv
gvPgzSHwxQpgPlFqRZVPFgwxrx0G0Jg2KkExNoExFWhSmR/jyySZhkgZR2bLhDJlxiZuZpa5M41M
oJllFk0tU2lS4mkqG0nXgCJ61VJZX1L91SXKpiLSplbZNjLlZgn2Yk7EynKHS9nZxJVbk7ltLZ1K
cJ4+NDItx5K5OaFM0Clllk5nM1jKdB3CScx1IRN3fEYKkENIW3qaonlANh1FcHhTJPU4RPbYMrvH
kyk+lb5Y26yoBL2uCA4YU/+tJXN/amEuqwJ3sCASiMjkHoWtxRT2LLT0h27QoR6Y9q10mSfUoX0g
srC6YBFMKTXxD9cyfyiXSUSzzCRyZTqRKXOKeplYlBBd1MsMo8zCbp2xwAQdVuHf6BjszYjRvCf9
yCQGKbH6fh+Rah+CsF5bFdKEEKOU1XSYuThBVyWBSiHBSpiZMjRTPek4ZC5lWfNayxSmSuYx/V/3
7n/TvSOE3AUr+v/v3l1/TP/xgpXlF/eR/NA/3EfGb75jmD6IUi5bV5mMfu/cecFvnqvDLbcD2/gd
X/7RuaOf5ju6Drvc8l0PrPY/GOX6b3ZAFzAwLOCnys70S6fuX3buJCX1z+4j33Et23NwRmFowqr5
i/vIGN0GCQm+uUWP8tuRELqHkIDEFPXtRBzHWjCjwm1qU3MNfzpuRlc7x/r/px/tb2iuxq8eKPm/
8AOD8rLPb6Fo7X9muY7YULFd4K8t86DZ1k74OAbFRYyLcXWIDdviFbi0LiqkWOIOuNdHDll4cx3v
YgcrtW227b9h55qyYfnLD2Prtml6umebAWXYvzY0W80yvdoHFWYi2brJco221yCMFarE70Wf6nf5
POybqusxyUSvtkO06OC47trwTW5S2kNYoqEaymnY0dEFuJ1DVvECgcRIl3lV6Jx3tdVIVXQfbXxi
L9eV1+61qdtPphGSajM//5sfWeJ+f/lGOM0423xOKOC5kuP7J2Buo+kdrpy2POiB0E+WNxv4BMB9
1gkwvBrvjRm2ya7LZnNv1PYuA7OARcGt+vrsz+VTUnnmbWn6n0NTDzb/5v+G1e6f/m+c6JYtczx9
T57vf/6/9V2Pk8KnTNNH00M4QfWz9PyALHZhwCb5swvQWixWA3FpIJ/CYbVkTs0hd2Hd0J4Ut4V2
y8j+b/9f/3RiugYXIf8r2w10DtQvCOUUk1Jt4tYi7e/Q9CXldB0hhaPBeq2N8tw7ZK7FfbARYA52
ZjR9qgtgXiRXkUDsCONSQFP61z+V80+4ZYylkrPM3Z9jafryv/ynwwi8QRdROI97KzWmrYPx6uS2
cPFAicAKTtrHPLxkphXd46NPn0rD3SwE/q2E7SaAzccZpmo9X0u7Ql07ok8f59w+MpkA6SP0z+2E
+IqkrouwckCtuPpXTmY/uZhXzu6IEGawtyVt4Ysx36ZKDi6F4aI2BYpIrAL+bBH0tbxWAxGYvhbM
266qztgCR/ot3cGxqpdYqt2ZuQFyRwBvacjPJ7KVq6pdrsSV+AtWv7QxNzo+g/XsQT72bKmol9p6
N2iTtSDP7mYqJ5iPSPD/9c9r2hg4fzkXPccweJ7rHlkDUaN//YFRtPq4+vphb05MD8yiutIJPTVl
ECDBsdpD2gBryBp8hXNI3mppi5Og1XqXxuWdNgBXQ/QLAQAW2Yme1o+28AAoNfxAy/B9isFz4ocJ
T1kowlMcem91Q7BikiwBvy/4Mdee1hjq6hcqR6s49gFFz2aHs8pk2mzad5lvPgX0xA8xbZqr1rJR
e1kQRcfeHe7GAEqXFZNf2mlGfKs2eRxcERZWh4kAnQ18opPXlQ8cxuGa9/O873rHeBoRONzH4S3o
leGu7Atjp2fCeEKIQJGsjW8DArdviKLRQFNVYt1FCMArYvDwwu1q3WlXBmAYRO7MxoheoVVSpgfb
FtmlD+rsYjqvy2Bi256N6EJasQ5Ae8gPDHBrlqsp01mav7rZZvt46ewzzIN1es4MMHguqOlr3+TJ
xQAfUJgRJJ7086JRAmBo60CZiOVUtqNxhf5hEjN7xb575zuNth7rFruUWQbnKW5aJPaYvnN9BgZQ
1caBgR01s16MUMSW6mT4El0cJ915SKhk92I5arE9kxBd4wMarD3er2+AGZ79uvKP6hi5ZOmsmtgy
4FV0/dayKFnEAeheVAY38+Q45xTXqVVoV9b+8Oq13JMhV4eg8ZJ7rydlD0jMOTay5D7URvgdKSKO
Sm+uVovaW6ND/Yj9KeTO7BOnO9tbw3Sjs1PzHRu/XK74aKe1iVOHvNblbHopXBwkZveBm6QHtPMo
G+v+a8Iy/dzNhgwVGeieejZSMWc+Lh74UKa+JOBoUbHxRxsowZynZ9Tn6bljjbcPp/iaCS/cBkYf
E6tocJv154d0Kum0OEZyO+txtE0pGK3EQB23dNscLiiSQgBt+l0IUiZJUpbPy/BtbpvlbsBFcIe8
5BNZ3Scx9IDyjNl6sPVGu03Qs6hHlq0/obrmRzYqoJ9I0hBSBlSExGGIAu9WbZyoTQ6Bj59PPRRB
6b+/kDl8j36coNDK56iSTR53KGBfJpN+9WYr0GF7+aVNl4lVV+HpI1GeXXTfyk1eSPmuC6JAPVwa
bqatFc8XVMOYfXmHTS4ssfHGkZUhsVOBH+9MM4seYSnhxstIC+AGoz2ojU6AfEzo5ZXOX/QY+/qw
z/0+RHtz8TrLvVMbMFiUBO3lTT0qWl9c+XrrmYnjcelGUsGTOH9Um3kMX3zhlduFm/ZNh3QVXRXg
kxsPMl6bYwwXc1PfBfkEeG/+H/bOY8lxJcu2X4QyuEM5ptQytMiICSxSXGjtkF/fC8y2zqrbouzN
34QGMiIQJAE43M/Ze21fP4cAs7nBzrSlacB2lv8m6M1gOW6HZ6vsN6IM36oi9w7wg6ZD5yQaxGRL
A7tDSWP6rUFyBLCVbpYwwIO6+lC47WL35xCn8aueOIlNYk3szHmDuA9XuMwXSQxUGBKoAZjJ8UdW
dv5Do0D4yE+VW/0DugiMm2/AWc62S4hERCSVS2sWJll/mDQ6bzhpG4RJxF4HyXHkutgaUK9xDGVH
ADf1th20s41z59I12Dtir2n2KdU9fGrzsJ4UBFfywad9lqd4chapU4/S+2hW8V+SoW3nVwPrc40I
NQN6tWmkgpS5x/KELhK2RN6MwWOU5Z8UjKKdzeB7yAFTFk2n7kqCUzdGAF/Q7PO9WSXw1Sb5mmh3
WjF01Q9uBHDJHF5oswN+DX0F4DUKTijZC0IG/AjVS3jNorj7/W0CRDeOM9BdBHYwkFN7WMXJu9N1
+sHULvgqaFu38QmtgfUycS43iOhMo3rkTnVHSXKgZ+QDE1Tjs+cO8b5zziPrECqIvMrU3d021lid
hmH8tFt73lFtuOvkgJN+YJBAa7jBsoEPqKJFbCfzIVKqPggrWvfs4CPM5mcX5vklDlskwIVV7lMQ
feY4+FvTj41TDXhKtM2aJlV+5vg9qBBDlg69B68CJZRSk6KykBokBngHJyux/Am17pgK74ugKOiC
0Snio00Uswi8GQkuBqBbwEIwxHfTKBrmqyTYJUkO174rz0lvwbiLdXQZLXHWkRoudri1RDHfia4/
F2VivM+4bX0Q3gMEsIOKs/RgxdXdvFgbWZBle68uYiLYI9JGJ/Jd+ncEKkxXxuDFtFLarabznIbT
xu7wC3A6Gm8hkpMNKoG93/UelvNwflD1Y+MkAm1EDJy+Giv+vZxx0+JhSvr5rEYcSNGEkQdlVHZv
0m0/+ZDvYwBUYRANx7TOKZWonBk4Bla0V6V/iZZ5QA7zXlPudkPbOc1Uz9bU4pPyh6nKFO1dRR23
q651Jss70/8VDRYlxQCYKjEdx9RpfsVJaaxr07WOhvbvRWd5J2eam23h5s4i1h5AIVvjE/A+cS48
m9sxddPVLFMA43psHppFuN0Xrv2Fa6/6iL3orU8H52S1pE0PoPE3XZYbyBQsqm8dov4uODVuU+1V
C3NOxX16NGv3rkZ4UtHWLBaMhNGCR0jdB5HkJXZ62P9VCWyCQon2liznJEkoiATN8fbmDR22j1Xn
X8uwMk5mHaOWwyS31l1sXv08RTKei13kv/R93TAM9PHR0iN3f2VjvMLiWC8cDQ1+zOaTTUaj7+0k
AuNsx/l5jEa18fFuABGlydyRteRb9X1GoPZhRJKHVPFY9lV/6MdfjVOU16FUw2YOmr+qWdEhDbmB
J061zrH/i6QmUIqGwyErLevETa3Y2hy8tS9ImnfDol5FqefBvmAoRHjzLvvKWkcTHyGF4bFJ8fse
ZcLZtOwDBS2QfnIC9pxBR6uznJU/Jxbr21DDJsCqMaTOdgw1957Q93dD5l4Izd2i5zYuWa8piDUO
9rrW23KayI3WsJTcX5Qh0S7qrYw97yg1sIImwZBtT+rUVR0Qilgl+5haxarHf9X68Di6AasCHPew
amqYsRuvjKyXBrWVgoKaw1p7D6gE7iAwvUgq06t4DjbdAO6DtwMHzy/QcrkqeaVQ/FcDOm4VTF7y
1GDM6NrJ+up7Y17PIq92wtDlOjJ6IL66r84Zdq0XAGYwNWlVgxxJ7tzWY25q5cnBiMZ0c3vadf14
4c7CV9yrc6S5R/UOWLgupxBm+Nu+HtyrKqLhXLlOT1XOJWU+h+6Liyj/JqLgAUBI/8vykNa25lU1
FfREOtTrJi/cs8RjBvykQ9zYy9PIMu72SjwM7llJpP71TJcrQYbbcMbxu9Xtr7rq3PQ+bf0FRpkV
8XBpurDadCZ44SLXpFR5U4jbh2WS3UieGsFPX0j8fUNl7mIn/2xYkJ37MA4vt63bgwcxYTOYHpEW
JLo36Ipt4+wndCBkb59uv9JCtRhruuTj7P/laRlvenO6M+iS0rN05e+HIuPo1X0dYLJBj+ux/JrA
zCQbOmHZvZrjDxMQyc4w78RoABWuH8bMdR8MGgIAO6snM5POoaaCszL6qXq6vdY5Y4MZslf7trIM
ptIGOoUpap7KNMLMhif+9gy8E+HcChfx7Wl4cAr8uJzGBSiLPN66yqm2nDLWY+pK63FKY6iUGakd
0UzCV0O15Vhb2KpGV4x35qAvGF/qZwQwS7PhyRMqRIlU5webajOFZlFflJ++CohvF6HVUdkD1jKT
sBEzjMSTToX5FLkC/RhvMNC+jY7BZAUmwy2lqWElu+XyUcUWt9aB5UZ5UYy/a8d3cEcZxr1offM0
zaZ5IgIemMvtuVdhJsfzT/oI4sCEBdLZmJDuyDyb1i1FtJNthE9Wp5r9bGHIwCM1nHomdnig59Pt
geDkLv+n59FErIwi3GUr+Z65ZU7ur1i0E9a0A0YWKtC185hR+z+h7yvPzMthsRKMkeeVj/ytSc40
Spr92NZ3MpgJNoudb4YJsDXzzILoueGIfznZQhbItl2Yk0GRfWtK93vQmOHZICLX9BOXvcWXHv4L
BzZ8NIfkzp/ju4YoB1fLF2Z4h0R0wBF4q5NAd5zlgiHSyi6au4ByBoNczfGzziLCA2TyjgdrJWaT
SPYkfiGfnqqAdbSYo/UB7Vu6hjGXoP8Dr9CXN3uHQfWv4HC6dT+DvHfnjVssDZ2XqCI7rtdJuUdn
xwpQweoewKmJdjgktn5kcvIeLXeYzB72AEJaExh1hZRJJMCFjrKJHtLCDfYaVKApiWcTi4srGOCZ
ZVN4MezpOHgtptL+ZLbmV9k9Mc8PtgFAutU8MqsRjSeOCTbstdOPh962SS0A+nHIXK6pWsTn2IT9
bKrul2143c510q8xnasVgTjvErnusQArETBDh/DqHim1YRvKyCwQBQ1phsvbQ+5s3CZyDyLxf7Uz
nzPp2j1et6NQ2tzatvPows9baYIZZIlw1igqhZ/dhO0BoiO1DGh6CVFwrvFkWBHM7Lr3QClk30cf
yni9lHdycldT9WZK39gGrgI/246A1YG1Esm8NEticHLcOrFrsxwqc/FXwFddDQFRBsQ1bQzBRECn
9Vf6YSVV/lChp6DhBkxoqSAX1ax/MnDcMwxhyLAk5HAD8F4xePXByvEzOKMNcNCRO4Fv4y10rTu/
hkwTa58KqEszLcM3gXPdenX9CtRrnJ1iTLUX2ydvIfKhiMqafJi68iBuLLOvovmMi7J655BcjSx4
a2papXFTf2GEAwvp1vO+HRwIOH0GLjBKCYRhDGHRnp6B9ozgAC0KZp4V3RmZv0Gj3NxpuJW7Vhtv
yGwoMbBqxx9Avm/F7UsFFcm7woLz3QTRQWcGhjMTzMVdV+ETaL2qeoxjKoY4xnPUUDjbPY9FuQss
Tkx4VIL80mcVENLu1RTavJhIazecwijdi5ovUTZnu9bNuQJDtHGypl4LOCdH39GfBYWjFc7fUynH
aMe4x/jlmPdWJryHiAJ1YbgPKiG0F/ZoZYIfn0PPPieZTwKRWXzWzKX2aa8ezZmMwkDGsPKBuSsR
iVXW+4BzBlBP2ctAUflgxEm/oUpNpl8dP3t2ujHmQF04agh4HepJNNy9rUopKSdAY71uds92ytV/
9Ma0hmJOat7tvgG/5NWfHOvIROFSpiGRGS3vPrOTR+UOwWuZFLuymt5IVh0Ia5DDypwgCauoKddz
nBQbMaSPwiBksUB/dxLYLkU1o54dCHRsg2CNo14BYa7v+7K9Sw3Am6hP13E6MaelPx6wLKoPQ1vL
dVBgtaU2MegUiEY5D5uwGi3ilQARurlX7pB4v940Y7/Vt7fNViySpUUWGOvqE54kWX/mS1n4OyMd
aEsOrSK0Kc/kKapYU1aeTbDhd3R+33HXKQDoAZ70XjoKMTLPC2iLYxRHx5v07aZ6u8ka/yjhfotV
/9cf/5MycpGKDB4hbdMQPStZ7EVFClzvfngpXerWzqS7BZm2y6ciPfR1Dhpj+YVFlTKXwKRrjFON
32Sbm/r09tAnAOennxFrcAtODJO1S5B1CJMN0hzd+66iW9PF/WMBrgQIKZ8nt7I17civaWmkGlar
OO0740SAWpv7HStNQ229dMk9caNhF2IyfQpqOuT4M/KdGMJHb99AwHyOvf4VwQKE5EWmaC6qlhEL
ydhAqp7EvLEIwh28566hreL36t0c8/LFJ8LqZfboEoPYx0t8xIxA5KSlprtoipGReNDp07ICrkdC
Qd1n6EQi8xACyuHAdVQypuKIEMKgoq1zGHSjQd43lF+Kq/bzyMBVVenJL+efHGyPIdugtz4suTcy
0fg3p29y0P7dEM3WPgOkx0JxncQzd+OmLVkBTvamLxVl3YzKSpeF5b2TtFdVliT8QVvzOZM3hln4
/Ba+cGvEoWy2W6nm9JubA+QLCooNQdwiqaBfdkmz4s4SpfFWQWffecwRjpkO+0efPNql/aB/jCmU
6VkT56LtZ8+Lyj2XQHEIoqh4K4vgXBSJ8dVhqVvjPuzvxjzK7rhFs1ACnFExGf8KK2o8HUGj3mh/
9GH06Aax9ws+w6YHJ49L2r3PAqu/FNhvV405HWq7db/nhaVYekFq8EwK6dhYn/yRhk7fLQ4fLeAA
47Y/SlQcGy8H6QOjYwa9xNAx4aXm3qLhBVOYLKsBPns97ilxtKe2gEGmo869C2vSKSgmiI3hdsbF
a4xwM7WEPLLY/4tW+YEFpXsELYMXzCvuU9GLF4pt5NhjActyf0IkWdFQKqPnRgfddnkGg5W4pFx7
d5rG8AosO3F4dgfRYipeItYI66RjFRwi01snqi/3Nh17N8D7gOLMeBzD65Q4RBEimVmZBkGlqp2O
zmcxwjgkJkeMI0xox5TnysIL5/nCPg4JvLCm6r3r0ORXlRTxBah1RntwPNOdLI+MmddeJN2jzN2v
FKof8P98U1LxfUhMclJlxE1KjGqF4uWpa7kZt6GpML7PP9s67w/Y9yFNU1wl0ikqdq5JA7cBtpQ0
yBm8MW6vQLqHTTJ0rBLIlxhS8CigtT6iSDNFH5oldZ2ylO9Ye9pG7pMwv2rLhi1SltzCtPrm4jnb
RFVkkTg3g7Kpql0ngYMHY0PXM5zf4gmzh5yGZ47WtCBZWAOl/QyxqiN4TZGi5XudxGtizjtEFo8M
ERmxafD3U6rD2PfJZrCad19DwOlpI9WT2Z37TF8oczpk5n54XX5fEHf/GGFxoQId6quRgyC0uaU1
A7ptZ/qY/OHOL3zzEqZ66/D1nqa4+EZA6nAGCHJGyefeFdPwHmKLf+jq4OJFsB2swSWjEufCKp3c
ex/rIggTZM1z2N7PlLbxUxCvOHQ4+cs6Ouu4e5pd8JDK+VlbIyxGInCG0GCynZBO1FrFslJH4AK7
n/lxvu0Gy9u7rkPq36B/mMMUnWfDAUDZj+UBKE+j431ejt01qkl1zMga3BrzdaiVs7fIuNyYSIy3
t8pBm+fuJtAkafohBANvKI59Ch0c2QmKx5Svw7btuzhX3kfzCgI+dwJ9P8m+OWF1fA5HGd8BlZLn
VIuNW9vmdpx8B0J+VYKmWAufVaQvpYtSFnz1xMIzoqA3dJ2JKpDlP6Xi6p3Rnlm4mZB1lBSfej5O
cXzqLDRQrkGvmUkS6ZhmExBiFzIT8ug8PUQtw6HVaOOSNAY7leHD4FAMGJv5quyA+C9AB3CQWSWG
dCXWaIcR5RiGe45KeGZd6b8Oo08kmWwCcrQL69Ujl5mBhz+CrEQoTYdzsIQgcx6D5FdvZe6O8AfC
PrsnfPHdt34yv3UaD4hXALGJBIfYzmwBwmmOiFmBkx3Rn59yWmMica19ieIXhpHZ37lImyriPYNE
25c5rMhXH8s3WyTRhdjWBQQpfShYgQXpsA05CY30UbGLTaxGXMFWEuxN9FY4hvvRO8Ss/88tuuOV
40/uuWTOGGgKR2kv9Z4Vbn11COw8jRFVU6cU1zhy38zcRgUrrTdaFQbF87Ju4SQxtRANDV+pWupL
krNPKiI8/QnHwQi8bEkrNzRNk5TCSSAIX1wWp4tJsrLTfm/H00Uw3bhYy0MsGZGbsCPgiRlhZRIb
1NGWOsUo8vwqFtjzAOwHmL43Rn2mkpqfiSQQ63Yw/soCYKZtF1QvFnSjewM+pKM+bmSqForty0zR
Xw/pR2z2+uplAsxQFxy8gYgQeJcBqmZuAD7rRD1Vzl1d47frIeSghsrzc57Z+TnC5rIuGrDQtaiL
82jApFp0aUbClC8yF5Ci40JhkWH8y03qDKSVY59c4DpE6L7lYUnnQOB3wEcH+83lxk65VbLZZOF8
ilMMMgEli5XbMmDwBsdT0dIVINkHIFUfUvTzksleSyPsjwl1oWaog+ZQdS1OuN4ZSfwaJfA97i+z
RBbMHbEa7iJHiV2S0YjvC/0qLSh8BbDDiY42LaassIZrCIjDZ0hOW+++qZv2Xi8Pt2En4wpGh5Ie
vPGepiVz9VorDLpLm9oGInp1RrKtnOigEkZ42CkZ/TOR3kfLlhdDkSxZdBd6cA9Qr+iN+v2mbzJe
C4qrW/btxU6yvWIae26AiyEfTbNjBOQ27aOILqvHCtS3Xosm4zZpm+bWQMPLnTvER62BlgBauab4
SdFiolAbSIWpzQxAWgDackERUIzN2z1Ry1+RZ4WskHP/uRPxtdCN+RFYpPhGg1uQ8iceupaFf553
5H/zRZJhVSPvbErQX2b2OQgZwdXwz1XhFEvX3HvzCxzjOdp20wpfGi3O8TBO59Dp5CZKMDwj8vlB
Qk2zn4Jy2BqRPEf0jT5AdSAwBRnSMCW9EwgTr/aYhEyH+61NAeXUM9UTXim+p0O9m+Oc7gGT0EJR
/cs7o6G3Kans7HtLgg2sW/8lAWPiR3o9MHe9jBn1hB4amhANpCyzvKdEv01TWRGqYP7CyQ7xvCgP
gd9OLxXlaUoLL3FlxYdBU1y6nQ+3MwNI695myrGtYDltJKHRxywEqsXJzRnfpq92UxOLRjlj3xZ2
80jAwgY+H8BaC65fTamMPtRnH5FMKbhvrGjGNxeE/C80wM1NBvJ027N221HZYtlHu3Pdxe0ToUb2
sQYCvJCm8P+AjH4rfOeX0c68lGWkh82a3NaOWWsxy5mUFQZhZI8QsoCeLm64HwOylGvetCZQ3rrE
KUpns0mkse8Mz7kiK3+LylK/FKZvX7FkvaX1o0v//9lNnfjFbwQV6iIWwGx9ZAI+tgJ7qCqTsgCb
t+cWsqbfWzADm9PtaTTZyKziGOafo7klxIl/tGyfmOB0kf3fHopieIe+mW1GJBj2YirqvMUJYi5e
st+bKW3t4zBdKTaXUNd4uEny/cUhcNsybw7CUlMA55L/7Zg8qZvdiUYo3sPf24S/QJhprMRBopAd
g8U1VCyOo9uDfzMcufVZ6No8tvg1Up3X22Se2MFNr3+zfdy2RFq6jOHue+I5GIP6RWr/e3NcNuNF
uV97jEZR6xDfsrg9bjaVm2Hl9vTPg+NF8bZO6dXefCO3Hdx2+HtXi2L/ttXY/mb2wvKQswDDh5pm
S9r68Hb7YXp77baD9LcHZXkLf9thWiHOgs3+djPElO7AgfhjkLl5TMLFCTEgytjg7YeSlBHY1i7m
GHp35em29edpEBlMVMm1/9vri2H177/751f+/L1Fmydd/dlzFjoZtYOiY2rPHqLl4feRuz03jIoj
EbfhiZPfpHEZ26fAbuxTNkTEbGsnR5Dhp/thUD6lw+fbLxBA7su2Oo7eWLXnm1njtl/vZt64bf5x
dNy2RKTarZnoH7+dHYtP6Pa6+q+tFnTCfiIa68/ubr/xe5/lSOHPrtDP3XIKqOBp6JXYSm5bt4fb
D7qYFTioNHsdV88+zc+jxqy2mno3296MOxlBNyfmRSsZWtnxdpij2+n257CS04Vv3z/erqQx7nBF
Lg/98mDjo6NLEkdbY7FM3MwSkvI8RT2e/nm4vZZHMytDkClJqqHW6Swvt7cP8icvAgQ4gYZpMyIX
UcUrlmOkTugFyO4oFkZkA8A52IIds9Jm57lkJE0x5T7fnLYq9/aAIVFsqRdDdc2KdvM+yYuRW7S7
g4/2M4+jV0yVT1ZKCXYYtxOt/BWlc2M1hwLZwbRngibPCkJVLCB9TKzwVrQOX7NY3ucyUUAZ0p/K
Z71DI/zVLfmHuV46i5gIjaJ8V5N17JG2E6cXhfvWsq4AyFgq1Qj1QlBNVEHfZO3ca5mEl9AOd+S8
UGyOg0uQutHJ4w2uSI2d2u/U4uiV0xhdIQCDqsWRYYdoMlaA9KatxpKMd8WmugkSHucBopbUPQau
dQ1sm2yy7jouveEOu2rrJvem559tiARrqnW9rumRdjCc2+7dzpoHKmZ76H/CDAUEV/Wjct41YKx1
qX1gPukPRusNTUA+TxjvE+ADSBWmH/NM997Ox5OkMasmX63CynmVg/dlmCT84YEYPZCumj7L5HvG
Sgr6BUGbzmC26eBEksUCt/GYOM3IwXgbd6QQGYG57agBXcMg/qzjOmPpAbJTyBFsSUFqZwixkbVl
EDzEin4iEKt9VJBb4FVwvxHRg/BZ082hIEMIw26ggGprMsLRo8BsL4VG6qBgcLsrzIJ627ISOwWy
PxohoGP6CtGuijL65774KN299FlmWTlT/KoJdiQbPMb6DneEtS1zGMp+h7Sfec1GwwFnTZu1Ktkw
/aIRSCikbSHsR2wDkLAGEW5TlZQyvvqN9Txp6YMigsqPNgIeRnbls0MCmGIUxdACdx5RBWPji1Xi
AHGp3OKNq/MvoYHxUCdNWhrcTPCPdsjJJYQ8BLNND8OK9nMfL2Fs5ncWEFC+jlI0G87tZMP8EEQk
BS68Zbp6nzThl3hICHQZJgCY0HRMP9iCfST+MxdPk+f8DIifILWtSg0CvQm3X3WNKbeBzCeaKHmw
b0b7YC+oWHOBxpoLPlYvIFm5IGUxiE1bZsnQiRfgbLOgZ5MQUpu94GhHuLT5AqgF/IcaYIHWzjd8
LRzbeQHa3l4CsgbKaRBP5oK9dUYAuC0kXLkgcUnr847egslNFmDuvKBzwwWia3SwRK0FrEtfEUEn
rN0RdfHRX/C75QLihX4HesUFzmsvmN6AT9Au4F57QfhGIP/KBeprTBBRqeHMO39B/tYL/NeijUZl
AiDwuKCBSdF65UbRv9we9Hgax9Z8Jt8Xc+f8nMAXrhfQMATq4cWz4eglUIiNZP6VxXEH0HmIH2LL
ULgNd1YVSMaqzD94HvFyQWvET2HknSLbupQ0ZlXv9Od6dugRaGLFcu8JqIz3NIp4N2Vz/2B28rku
mh+Rmfv8aKJWDTHr3rV1w0JdDEclUuCIQYPYphRk7eXkjuZ+sy/tlqwtVnZ9Wegzwu8v5jspNkdN
BROhBdNFe7h4yVtegdyai6HZBkSoB3J4QegBzaYn8U8on6lTxbQwM6+1q+yrIyebAHfkiiO6hp0L
BZorOYFVSFgGZX9vHYeRuNjCfqx7iISGG45bylUEfRvv1ti7sIXUZUR3dZjnOt7k+YIFp2y6aWK9
qNXziIRp/WvK5DPKiuhZU56PAp2/usN5mlsfzKvLuJK+52IaLvjwqmtigE1eVDd1Q1UyJqUjnDH8
uvz7/1tZLP6GSMPNj+rKs+DSSgEL+u9Wi7mXiY8/tjqkQqWHoafprXOSy9EMvipEi89j3jYQaaed
s4g7RlfH/+YtyP/m9uA9MKCawhEmjUDrb3J2P4h0lyDoP+QGcqegk/cemUkbYyC1ixvZRyaZnyMI
qHa49qM7m5A3X+bArSrC2draylHGhdF5EZuavSBvRYUvmubykeWqebeoQG/VqP/7i5OL4PpfjAvL
N2eauCfQ4duo3v9VkI2bIbOScuSL87W7zRyhjmEf3AlrRvZeZvbe6RUB5XBgehcLG8umFLDOASzX
95g4yKC1/S8YSkJF311pvpUUcyj+OL8QqDg24xdTYKoxD20JbzbHqXn6N+//v5kbeP+4RW1X+S4f
4yY4/xfFfoJnRriY/sKCqbsNeTPWLR8Cyyx5leYRVUaxRvLU7+bM+9a7McODfU3Im92WsrS3aPsv
g/rupElzmF31zV8qIHVSfXDlPSRjVe0JGCYoKI8A/Sb2na2zbn37EP8/guplqsAwfjHLKzZxq5v4
h/4XN5ctLS7k/90Cdh/F5f/wB/9p/1LmPxxh+6YpTc8RVMm5Iv/T/qXsfyjBUMAJ7ShpWsL6A24U
//A9R7q+JTxgq/zZf9m/iJ+yfM8UyrYkCVWLVer/wf5ls6N/ubQ838eQ5DiLyww18t/NJMFA6Soi
BOMIw2CDh226DzDVrnqH+nkeOt8tADuJ+q568QQwDP6PT+u3b9W32kdL6ZAWsNZDGGwbuz/WIQ3t
hp+TWjHvUvwRWZk75OOOQAS4gR0K5J2O3zxWXAsgnBS+2CGXa3rP6QbUFpyJyD/OyV2pZbqeMihI
jvmRpma09WBJrtqXotwjpIZ/JiScxZaaStvJf2NFkv/DVyJNvnO+FWmRdPs3K5KPRCcQg28fZ8Pz
D6GMLZLQjbusiqc9UZgk/0kKEm1FKsVs3SEpOsAL+zSAd6LfIKJ84pPqCi1Z59NMZEbvV6jLmXat
JCv3neqZ34a++21inXL8pzPv4feQ+C8cTg7f3w6owsmHtwsMKFIS17b+ZvIKIplVbhfXxwCaQY5T
d11Z+WM+Iu7LNXlY0yzuqXoUMQT6qSIrtvZAXdiNekc3O1C9ASU5oklZA8UnmbCUW3dAFK7TrTsm
zDwXU2sLjDGvv/dV5W0sSVZjqcI1aYfjqnWys0X66ypPqATJ+ZF8bpQMRvMrdxBjVoE+4+PItoAW
z1MfvttyvtI271dIMr/JPnz1Km2T6oJSe6ZE1SN1ISXw7KqHMMJm1FZdt4vRds2oHSE9GL085gaR
P7Ga3bXRbrkDkQXlj5uU+rk529+baEaB6fY/pgJ6hLLXOX+3HiJ0KKLZtiGCOuH2/srVP2WEpD9T
FGwIqkUlRGJpJPNDZrvv9UCtX7QwLcuU4FgarrVmyieNH6gUwe142rlf2I6ehP1iYl0k2DMiaLEz
L/XA2UJ4AHV90zuSPfpSSKJpmxFhgmYnRhnWLHLsRzsvfiALJsRl6PdeQtC6P4mvdHoZe1ZA6Wh/
qQjhjxWtglo/xI6iQVjZqxmx7or+zjnN1Q5t78c8u1ufcKNV2dgAA+xpIle8vcJ9tHZmBOKDtQNk
gOJrTie1dh3A2MylNl3ffKuchmM5xBVLV7xWdSk71Nnw/qMzrDdWaLqg1Jq42Tqmmngvgw41itxY
gcBKXXePqUE4E1ObjIj1JUs8nyndUeg+5Z5GVYYdIQJVrGebkIPiy3DzBXiGNi8w+4Jl2PwYqoJo
nWr6yGn+91O9zurirZrsz0a3372MgpjdffMU7c5eFz9bAm9l1FQrEcf3TUqQTdz1727NbREDvh0s
0uKJRYAxb0MFYNoOzhWGcfQa9jcKgyih5LWGA70uE7mPJ+S16BIQN4lw71Ui5/whrb4sFXpP9GBm
RPE3CsG39/dT3+0jqS+4J/faSBCOQ4tJmx+efARUeSIi7xXJX7YNzfELUvS27qjlW8l2bjgsauBh
ngjNRhkOQAAmoPcZEQS8MaLu6BAgsCrLaE37912l3kuWxkgHgRdUgJyiMckpZofmobBdetUTiXfl
U+K2X6VsP6KM9k2Y7RyuJGaV3adWB4uOxarEF7Aq1KEVokPLEAj608nGY2nnFfRhSkpbXva9Veov
ZLqfTTadSOD+MjC5r6VmQPdaMpNH/yHunW8Jx5Me130axOe0Tva6qV8xtJ3A2Dx4jvMjcPgAhf1l
T0Oz9wTtmiJ4UgkT7SXmlXRb6gPOU2Y3W22j3aABEa1CYnDXc97v81D8Ii+JNOEIYVtvZ68dGThM
piHUuDDzHDNOV3LGQ2Dheolbs8SFXz55OtuJFD3orElBYhKYr6rMui8LdwMmfMWeyQ5RD/GYPibu
kqpkkOrsb0SlEME6Xbj1sp7h2t+WQ3tHUBtRBWFpk0cuj23QHZNlBZIF36WTX1AjPpOTQ6jbNL5W
GdBvwtqxqwzmw+//m2oYxW65I97hEM6EzqfeZrm+p7Yk4plLCfnAMaB+aiXmVuAjne3wg7L4BHt9
/AVClDjDoOdLslgeiIegEo/LDxLf+5YSfQrm8LvUwVPoZuS1wDCPgxbGo/pUo3UJ1TlIj17rh7ug
7r/RgYWzjBzRrxl692U2j9uYcI6o7kjtM0y0j5W7L2XQrjwspMjhHOQ8bvQSDI44QMs4SgT1NEBd
3CEi3Al7uIerciy0eLecrZ2gFULcjt2ufA/95pwiMNXZsnSfbWIHvkyviDek+lzINSZ6xqeC0oGv
TyL0/kVbrapOMf3W3kvbIIR1RLSmwJ0cB3zqKCBI03CQwXD/erMgBYPJH7ZjIYedZVv3WdW8BdH4
4Hq4IzA4vYnWpH7Y/qSlU5MEZP20EGKWmpZQwUZDz3DV531z+9Hk10+V7V8KrDlTpTQgZ+tTLuAH
wLL/wd55LUfKbNv6idgBSeJuC4py8q5buiGkVgvvPU9/Puh/L63VseOY+3MhgrIqQ5GZc47xDQ9p
hBc5S8YpBJwnsiKiGOh8mOkCNXMZvia9R3e55qDlH6Y6qWeUtuMxNs0rZ1xZgqQY+aB9KqqCxm3Y
Yb+ZUaWXWf+ErppESHXm/MLYM6PYBCP9K68baO1B6VmI8XasH19TzLFeErDoVoIfTUTYBF1sAM9l
gWhaJYWMVkKgXudWTKSbMBS6MjNFPWxyjsMCuxLUoWf7EYwyLBDrJwnMDugKJ/LekipGmbXgADX0
d4OJSNKhHFRER5rlRL5ejEkxbawbaWOwXnoOxaoz7xabN0hTDZZbxZllxKIZd82dJJQ9UiklgkAb
d3ald7eRUGHw5051jVBXvXRt+LnY6lM9DcuO94BulgMeCHhDTNVu6NXSg0pA0dUsf8cq/bRMKzHc
6C1U0uQQkqrThTVfT6cHaCqeulUZPwRICjN0w7l1p8qRL1uOn0usdwji54PAiQUFkUYhtTtOLjVu
R+tppPBGislZdGicVCJ+qrNZGhRUqGHZnLeCpXtH7E63ikPi2jey5HoM+h+LLfFIl7kJiPpqREGV
TYZndWn3un50aIdB9vF9YPP8Gdb9J4LYmUNJ/QlZBqF4Me7oSv4Itfwxt5C/9p22b0vtp9WIyreA
LXcy+xwKem8Vs+0uRl2OkuHiZMrd2A9vkgER0zZi6qB4Jm16okZJ3bmuyxc7XPDHZ+Sw1SdE4Q8K
1JoEwQK6miemn2dMyE9BFBs7Q1LvDpY1nGjX8igK2sbz9u4YHl3axzvU6ZT3+be6KX2ROo8oFH63
CUryebJeKlyqA+/QhF09pvJoBzfmXN8qTsMLx3kaoVQKslWBbMf+5DjZXT98LEOOMiZFqgyN0sGF
tDcrOqhGO566fLZO3UTDZBhJGFpxwZzqtVns64K89m5+XWqrP1PcO06KxNmfzWIncP64xUiiE4u3
M9EvtStjBTcIkKud05R+RcgYnMt4L6ucYpUz3lHXFXulRB5bF6IFuIyqs6HT1eRoaPsBraLMnrAG
DH4iWMGkUqcinWiXMZ+oylPTpsv7LJSeuYISZ14k7ackpXJUgMXpOwJmCLZ/1HqsOjGSHgMATBny
86egxrwE6lDh/I7DJtgXyxowlvDBpyMBr7NYBHLXhlotqEY3D5qbae7Vh6Kgb6iF8X2dp6AOHYVU
rULWnLBw61YasuX2NIWkTa7hIchtdA9pqeZN5Gru8R/yJRI2X1vKJZP0KFAlkgcRSs/Mgvzaymuq
l1ZKXSkD7E4Pv8/ovLb0nXcKCjFOaWS5ZEEE72YDMhMFh8CsRQsKkxQM3LrZIM3fF7c9DZVKs9oN
txtHBJH0Oora22788wD9LmuWiZkR3dTvp9j2AFINvjUod3UPaw7/BfT1WmVs1w9RuJgnpbe0xcXv
CldupeMqIpyZK3PAbJu/KNTVJO6KJBn8ehWLTkND42XbxXzI+iKoyG63X6dVRFpEOvmPxljtQZEq
p0pop7xRqOdbVn2IMfOfrAYPDws4TCVdgdQ5JMtlDp6kQQl4e/r1aba97V+EG0xze+5s5fXBgZk8
8vBqqLIpppTZxAim5SrfVz1eURO2TnCN93WOkYp81+LkNKp6CZyeoIEI22/irCsm3SCFWWnxLkIX
2Nz3uCGj28mONF+ZgYTXxDyiLkKxGGptchMFYbafRiJ0KmqH/CqXR8QPCg7TTjxQ48touONkZQbD
bC7DmReOs+FJc+U5KhgJDKHFZyDxmod9XLjzqnKysHLsiUza5SVmujKw8fWTIOu2aaLekhC0N4fy
jfkImeuhE1/FUfPSre7ueCj2mBP9Wcvra7XDC64QW6bZObxG+vO+olWIyzX+f2tM4RWF0FfqC7+W
ZklPec4stW2Cc6/QOCFDEItvtZNKJR9Idzg7c9/vDGOJr8yW80NRMVR0ecUsMDKyt4UByU5QnmaE
bF0QaVS+tAeSL8PmPqf/daHvYe2hBj5KWkfX48JiClFu63cgqi4mpY7IbMJbbUI0IAjIZY0vT/R3
iF2h8LgL+ckw1Sg+BrSHuMwgIzKAtUpeXAqNmRhciPYZBiW5rArkJg1XjhtEQ/bTssJ7kpCIckiT
yS/jIXwalwKZKufvsa1cbWq6kzMGOmK88bVO8+lg0R+/5hCxPVt0BYtx4mRMgXEasstlhER5QQhJ
V/Nh7iqKJ1nxkyoMy73KmW+lOdylaUIsax9+GAQlnqpSfmSTFQGdINhgMtEnVQgibrqgi28UHWFY
EE6N1wvzPC/1/KSYiualBe1QIxMPgEjsJxDJBWrUnkRNgV2mbs27CQmia6cVjqIhYcZaJLa4oh8g
rgZV3s3o+HBoaOl+E4hgL7xLcRgf4366bsm2unOc4GZMtOxo6117CafxObOy8sy8PFgW6872CoiF
D41GryTOzGOEGyViafIADkDuksbQzmMlf8YmkGQV0r4/Grp9inCVEUgdCpp1jKpq/TNgNuIxiOmn
1qD1lQ3lXtLmuKlqAwppHsoTYUtubOh3mCvVI1SJiCVS1h2zFqnn+KRRFmaObiKOisJbeEEtcGWi
ldF/nWNZFH6UB5+YnaoHbSKBvRisAyIjokY1gw9MW16HZiL6rTsok1qeSGu66INaXgyOXPSQ+O30
5zwezlGEJ8Ia8Z8ScIC5UksfrKL3tKBpCbdkCarmsVdZHBDDAmcMhuIlpCpjwYDEvdAVwXhj0CA5
2eZ0H8+a45fG0rq1TI2jurCO1wxiCrqWFDaIycolkJdusOd934DsCPv+d5J10W0/2a9Brr8MDjOZ
aWmg7s8N6ANrF9VhftZoFZDPrZ80zETVEKHOmhcmRzIQ1CHiNz0uh4c6DPcKIa84KcN7NKU3AfC8
PSBposdoSNPr9/RCuVQ2mU8ars69XF4WNXPInM2LQ5wg67ZhREckklNQ2IXlDCNgTPsLXqSiuTfi
/C5mSkNoiy2ng4nh3rV7vQLhXqiXSJlvmU8nftkU9ilQDkvaO7eqWsHmI5kXOsBMJMhCNCXyQQ4b
4RywGpk3hjlylmmK+aCqAYwbs3g2lPFnN2jqdfOjbpT4qZ96L6XKcUcPZScmJoy5ajyooY4jLMwk
TBRtXwv87hazczK8GibZY+rlOszGyQDv2U72Z5jn82EZ+/oyZYtnGeQ5rCpVaqV+FdqU1kz5jHG9
O9LYY3lEBQ4Sh3OsVBLymq64atLnRiTXAHqQQ3RjgOjJtbvqkpfwZpesvYiyVe+pWe7sloOT3vFI
R9epHedsrZttL46vqpohWakVi6XRujs1VyyBA0bHSDmHAzK+mR5bgj0bbiu1JKXBnuVmCvKYWe8p
2yjYskmu+ioUDWGzqohzQr0YziFW/Xjz2mw2mj+78WqrYUKTncmgs4kgDW5Ftqr8IdQy/+C3hjfL
HzHInaXDAh6nbk6bx5rPUSu9yKIJzwqD2PD1qm2D1P+FbPbMT7tyRPGyqlcHSwz/7KaYlE7qgHY7
N7BqrpttDx8lkrqhI9Bru9zNWezBpEUnu4JRZYN+atsrtigPSh8Ax6dQZ71T4EjlLn0c2m454Yts
1olLbcL/RTvueCq6pT/XBdvU5ftmk7F/j9vhjdO8CUzJAeDwr8duT7Bt/rru+6Kq0gHekXYq3CZk
Dfr9kNpiPhsClP37CTV7ZcBvd/yzq1WUbI0ozL3vR//bnbYrbYVIRH5Omfv3O9hu/n5B20XH1iqW
wOBvthuiFffdiclyv//BX4/4n57l+y7axC837lS/WmeLnAjDnUTwDSt5TURQTCPatWWU7Lebawmz
V5DwxwK2eYhDixQhTJUs6thYAW10iqeIULfL+HE7ZA8k05HlWu5h57B4w04zeObQr3YC5TEr7CfT
yUtXrEcAv6tfRMi0xGDCHCBJXCNDYj0UurBhgU+3nMR5kRHttpzzYILTQ995vmRgwrAoI5vfeNmJ
VN+mYjk1w/gZ5eXoi8g10Zb2osIlZeEhGwIGyNnAXGAR7cFRRLIT83RjeAYwG++atHqMY+srKqtb
x6i9UHfuSi18pxFf7rQhvaES+9X0CODiu5pIcdCbseWRvXti2f1ziCtiCQ0SlXL9w2wRu1Dw6XZq
g9+HyBgTNR+p3dVRqadfaU6QO4CcyYsUJGFWiA+06eZrvVS+sOWGjDGPxSifk3R8iuq52vfCvts6
CMjcqPBm4y99NIChsjIyRfWjkb8BxgGcR/UNG+Yo8tOgUgFSmxElTNT9loQrRvqEPzmFCR4ehBa+
YcyPKXq5Fcw5odkXkmYDJogR/420KeZ/SU8MYF8abhgWj0paXBD+k7eK0bVGuGHIW2H05CKCvqKY
ntUvw2w8AKMiF1HKQxcrny0dcc9p41tRT4+2tjynJd5dTRZwfpzyqmvaY6UQdMHcLU2D9Fx1QXjE
KvRQheZwMwRfFgRUMr0JMY7WfM6gxSeFtKpGIufFZse8M9OxtOCHaCTIzxEzr+1kz5NuoyYeyWK4
NEy23Cq1HQ87FOflRXctzklgV5j+h0r90NXPczqPX4KlKY00UhHeZmX06yk4aX1wUxvj0Rmc6w7v
J5zedXp+o9rJk9Qc3Oel82hNXoJY1UBr1g3XGEWOZjx7Tvc2jK2kvKkgxsU4Bs/8UIbypUpeKpH8
mIKooQjb6we7Si7guPO9M44Js9f4wRYi8Gyz+ij1nJcMA2bgRHLQEx0DXK+Tnlybhs/RM+5GQaJS
iKqCqLIEJxIenr6iCZFjs0KVaExHXeNXiEQBjQ0T+XBdyJhlGXh1/tkohIEvYijdFkw1mNxIKWg5
wNzaLQkfYDWisnFm1oKs1M82qYvzg6PEkKcX+9Pqs1tpyRWgGqQuhkIOxuAeTwiCoiKFlsEM1tbN
eW8ZwTMgw0Ohti8syk6sJbC442PaSdUh8lQaiG94w9WEYjBolksZZb+JiCZk67HMnC97JDp9KCtI
H+RJ6IjjIRWJtxapxU62kIrTKnElFVVXZIVLHjLxaoS6eRb1e/GjzBqKkrlFISiL6UgQT7dTgTXt
OKWkR7K7iJckd0D29q5a4G5A3cDPk/5E5Hzqp9ilUFTtFj6CqlAMbyreMgY5X6y/tcrMWbScK0O7
Wf/wE8RuxtSVAqe+TzvGV8VonjjgOdOY5Hc7TQfVEv5RU1KyI1qV4vTC4Ai2i4kQ9pFJhQAEPcQt
oyWkxIBmYax6ujcmYiER3uS0ChjNgFwGanilI+czncJTZ1i7WcjInWFBKrrXlnLPpYUH4S8gfni3
zeSRcoS7qx33jZ3+bCiP7PW8MbAB1Y9BZiErk9lt2i6Um5Sf+WTRoBr5XZkWBTvzTZQkH9XrBwkj
hf4XyltWK3S1YIbK+a01nF8N9RC+De3NPoTNhDgtD3bJMv3u6EM2afoQO+Ueh5SN2C58XhvSdLtw
qiBTO9hmdkCfBpMiJ5vTSqECYbeaXHDOxA+nC2w8Aw3jDDlJtxHNECYsd063vv3OIsyvZqbegG2Z
HOuQ1QErZsl6cMJTbrE+cVtDvesUZdyDXf0l6qg9JGIO96vmm0YaNgwOQSHp+cmvwWY1XBsXY1Bu
p7Vg362/yKIHkVoSukvE0Son3UWO8ktEkPKy8hd0Kon0CpJORanwcm0j3zEGJ8B5r8QHyzw6U1ed
AjH/AlNtN5SdFU17GWJKN90cvwbT16TMlUtKudeWzc2ITVNXKH2nHHQqpVPV/EopGfhVReuAiozb
ZQXQsKU4snJq3JzFDPp4uySNPSJvTlKDJZfPeI01usZJ+kvPRLY3soWKINlYRBOO90tj/0o5h1aK
8Wyl2gWmDqHSmrhV8mHa95p871q8k/y+GzjzvKas5ENX9Bj3tnmL0I8c46J1dvbUefza+fSBGLjM
IJJ6+yrkE421yg2cJudENXNABGrj547yYPOz3OUVbohuwCFWBM5h0p3U65RjpvxuyK6gbkBnh5Su
iUEU6kE+1S9pdpuVDijHZRTQ4Vxdr8R139co2kj7SvsbVYXHU/XzvkBsi/6YE1/CJKlemBwIEOpb
w///q3L+z6ocB93G/0aVk2bvUZm//6XMWR/035Gq8r/Q2nLk4eV1EE04qMr+UeZoqv5fqmqaqPWE
ikBnVcX8A2bWrfUWC1mOjfRGWiYKun/AzLr+X8BiDcM2hRTrY/+flDmCpdF/Sjm4QrccgUCHl6Hp
q9LnP0CvzZDaBcgbog1i65KVlMLHmamxlToe9dqXESNGNS0K84lJeL3ymNqa7pY95ceIgIKNOMTA
wWmCgFR3mkkwqWnWqImUJydQwGpJcjekPGOga3TmdCfCReMLk4BKNTBlDhDsx6b7mGqVzlhL6ypf
Ke324slZOzoQM3xpOiAN9Nw5010YvCRiUgPdxDpXpvFSUWt0m5aYigY39HloJ+u87X1vFOniPMWL
u9IYLQe79XpPaOhry27drUeAnWkewi5R0heHdsC5msN/NmFbCaJgWVqTs6rvtotMZeEPIA1yv++8
3bBt4vUR2972LNveXDCNc4xir01hgrzxKyJlziVPD4WRmuWXbaNqfX5plsA8GgmKmFkIDG4sev/s
daWXpzCfaBMOlGOt7hT0C7PrJbvQC6NH7TjKPc53yy+DK2kvGgoqk1KlHhaX702iDWBJzJSeZBok
0GjotnsDPjI6IISI4h+6ojG87Nub3DTgNrQiORRpGbMEyu/EaP/CiY0diPbFHocj3mYWh1EMo2IF
L5Gacx+MSeMB1bXBe9sFg3LBKja0PNtWXnsb+4c+ZP5QKyl+32k5lmZ+pdtIIseGYCs51eI67IR2
PY1wKpFB0DV2QlPFSp4c1WhOyR/UdxYwHVD4vRZdKfMXTtDienBY1fBqrse2ADwn12yF/iqY+33S
iY9wXIBJTnDHCkR017XCRRKGAk83SoaFxljgTZEyF2fD40y1eiJw98qcemffGC3lIcWIrrExc3R2
CyStzIGfLfVjC9DyRkZOs4tgHh/0MWSuoKUQ/Y0GLKSsgWVJdDg2+NKdIGgDyqrE8gr6khoc7L7S
uCIT3DxY9vKy3QYxkk9PUfc5zgDGG+5gJqYNS0g5aLz16xmbx7W2vuqujV4GRcx+QzrtdhvUC/3a
jHMs1wYJserybIYJ2pGV8zKnxXLVjLyt0Yz5PIzs4KAsspYu9JeZkXrEDYt9uL82+9V8tWWTJky/
/dZs/+O6sXltovQG3Otq0YryiyIc9Qj9zhcAt84scrpzyz8n+27d3a783iBD3is5RVFOgB20K9xw
muQ/J9182S6JiVZQiuqe0qBleyYtGYwapK8194sRPpPhQG94luKC0AFhS3PGDkdnD8RphoUEcPYM
uydTyJAZbvTUmc69ARHJ6RrpkZGMxMOkhnayp7sUbc15LSTvBzt/ixKscqOY8cM7rAA6wRR5Cx77
s7sSVho8cUew1tni/srsbKCCB11LrJsxe5cG35zt0CEuqNud880PNeAcS0mQ2a5yGpZTGvgqSJnI
wjglFNicRxbkVDnpTrNqUUsIuU2ddsSt1rgN/2QimsmvdBqGPa7F+pysm3m1P21723WTPRySNDPI
jlPw3ATU+BbNPOadGR+rwVn2siLt1wqcd71xMn/LHdxe0pKH71rcaND+1k9yjYsr7Ulx8cM11NJY
cOrTeMRCU3sC0DhzJhQ1TsGkdeLAZoIcCVftwDPrYSlcawt5Ute0Kn01BHZqbWKXAQVK4axdU3K7
RM+BZI6+aoTHuKgPGRnafq6Ysz8k3bO+zJyNbXvyRVk8mQEfejysrXmFnBoVvSTOCLWgv93zNXa6
440U5ndi1ulFtUtA3+SqHerIN1iHF/rgnGKEoX1hHJVVvrC21czvfDnIg3j41s22xwQcL0qsYLpS
cMxvIXPbATBvnbgREyWM8YdO7Ss/0PJ/0h9NAyX3n/C5oF8HrwyJhRMkCFst/KBxQk6P0pDNI4kG
2ukZ65Kw0+ezGMQvQQ7kHjO69PWlvd8qo/XY6kfWrHP7arS/Q410TVp4c7ZbWC6fLVcYa/SLY6VQ
ciIIj7b5BVWx2W/3zEqs6BMC2j/3Ts2MJXJQtrsg6fdWnlRHexTx0dA7v5lPdTHb9L1GakScDjFR
zQq0JflDZA8jSorTX+99u/gnYRGH+PXcRvafj6FNBleoyCS3D2XbbAF8xmReZWL+GAta2AtEgrMc
QFMYVAIQpsG2E3ls0c0Cr6dydKTrAZoalP4JByOrhApvUBO6ALTRIT9wsvTyyArMb2l9n208xaNR
QkOjzbDroUnveyfRvEBDJhqbBB838OXR6JyT1U6vUu+bjJgyNrMAdYgeVQhafp9XIQLCkQbpRJyk
SuAX7n8+8HWzgIbImK8DkrMMwgmdlRVSnaKBhvVqFkV5ihAoDkCxMRZU+Gs2qtIGUPrebNe1S3+v
hk3nb6e3baOvp73vi1ueIJm/1CpCq/GiMmRs7TEirBlgIcCubLftbhtIkA5NfWvVXXRXSYgCslI1
2NWA3igjs+k0VBGCTLXtHJQTGmZGHZi0wol3rQCRUJkLsjj1bfu/2/l2ey1/XVwCVTkAc/URljMh
dFwtAHMYpBVxhUM9syi2sx+tQf1/K3Vvm1bJpNfmfCKlCsxXA3ZzEJ3xlTP/2k+REl2EVLylqKaj
KJ6UwExVoJUcmRFw3VIM/Ja2n6nTRqgF5SoXs7u4czcy0xjUtNKNXTLQnoYs/JrV8DF5IPiR0W8t
wYm51lNwHW16mNb4MbEW0/PN3rztbmmj2y3fN2v5se17ELPrfb+v3vYSmEUna3jTV6e2NSbGkbx4
9CJc2jBdyerx/r74Z08305NOVG5fmxg7t+sgkJWcsdbPsQJjNlySGq5PYQFY4R0XgtAveAjqVQIz
EzyFcxqIWj6EVj7v46b4DXlWO2uKrp3rirBVzXHQ+VFC3oI6t71k9UIX8Vo43na3K7/v8z9dZ7XT
6JZKiAZ+fa7vTV6QEKLVxB786/q/Hr/dsCVcb3v9VCuuolA82X56VZXH4+22WzcmlA57EuuEfTNl
Sq+nrk2aXXac9JLT4r+G0O+L2x6piWibt5u3y9sw+30xJ64tH2DnQxKGB6+p034bcrYkU0S9qF63
y+P6OzKQFw95O2L2XAPzto2t4pfj4OptIGWjO+pVf7VtJssCHsCI7GZmjKpHq6YdqQhoOB1O0ed5
hoQZIGZtjxCIgwNhWfu+PkpoD2ezAqOJ4IldiHVMk7O1qP/3Tf92r7hPRiA4iHH/3KvYI1arTovF
2We/WfbbddD6dvD3udr+c0uVmuS4bjexakECsu1uaXwaQZB419Zxa97SRb+fRVDrBhc3DdklLCnQ
lTVrAer8q5blz5P/+zXfT7mRBLZn3K6bWmGfegtK2H8DBrbbtovRHNnzn1v+7G7//c8L2R68XY5r
i3ttl//8x++nUpOidoVjdsXFsmZOEOvY+/3836/iz8v+vvn72f8vrivzS2LVajP4LIROSzDPLevR
GMqLMD3I7yTSH9WRIlmBBGSJR+FNWn0jE3VBfIQffFiKlyS2B690qpe00gcms4vhF40qD1pg3ZFw
U/1kKfzFFP29szCGLhGgJvgyoAcFd9dKGZIzYaCIbaPnycCp2idpcDbBqsmoR+QXGJTIWurJWex0
fge8Qi9jRhq77ekGo3Q3h+FpGcFG97X6wywlsneNrJ/BukDyvihR3OwSUTgudbPBlzhu5rFv/Uxh
4DMtvxvndF8zP3WnjjBAu+ta0iELiOxNlR2qovuNYDpeZeeBG6nDq+gmKpbmTzvpLDzPCaFqJH3L
pvHnSXvTlQwtmT8AkmKiTXlsMRW0Br1J92opSbVICbfkc8taeYHDQWBRHL9GdlfcRNHnOH9kTnBI
9CJA5aEMflhEPzraOShVo5OsWZAW5XQOdf2gd9Ut+BSY0yG8sTbsP80g8yrVMQ4ioCKRmIUfNqzc
+qb7oVjmpwF431wLGPnM2MpDd6i9H9Ip8PXUNxrkiW0F0UxmJmZ2/YP23b1DaeJlyD9oiO97ply3
c5+95w1z3RpuhB6rd/VszUgF8DSz17iUoVlxSCAyofm2OFiaZeG0pzJFQqpmMgTiOrWw67vDGk+x
y02F3gHWYQQCQFzs7l1d2sibmvAFAXxySWk8uRROOq9i+bgvtOGgSGBWE2T1ibq1H1cRKH7dfk84
0s8JI7WLSWrBehE/LZP2HFhrd0Eo1yBnxnPObLUwTO0wdcEZ5zOoM3rlxzHUHu2xkQc9K09RXsuH
WNqPdpXdjKQIMJCkKcdTeNu36O/rCTi5UPYO5QyU50F2iE3noIx1tQ/z/qqIk+BTgevDH8GBKd5o
dOMwt2NOcK3UWoq1nCZj5lY7zJ9JiXPHkKgwFvXWiRv1lIZdc1atBMfnPN86YKzw3GToZ8BJtRyv
mhaUrkRIPtQ1WRJZu5cjzQcboYg/CatDWD/eCcCFEmnZue26D7FOsmzVmnAH/1CkzWmVtk+mA6xJ
JKpvRDnMiTrj2l5Ar2VDVO+EkyYXKQb9AMP2oXD1ZFZ9JdMCaFjpz1o3PozWeCDtVv1ZteWPilMU
eEbornbdqy6I5eYglnG4VtXrGE+Ma02sIqWA0YvQgeGA1gJ93RsSGsijgNyTavdm2bd3c/FFdOZj
Obd0MYRN/yLi3PdkXdWqkz40K8M+nIjoUJXPhVp6EQd+FkVHp8LVYCY2cTWh2R3SDJLGnLaxWwzt
J1pLwwskZmSrbo/1pU9aeZCyRNxrov1DIIUFSslW+XDAz40IAKpaTPPs/aisas8hIJKGjDYkyr+Z
5BJ/NsFKBaBIa2lAD5cBc+/pmuREpuQYKZACJTd1oHV7M0zfylRlDMAiBcmqWS0OGEFqJqFkFoFI
gNueRsGPPBgStzFJYzWyYzSqj5WlBOesS30oIM6+q+UlVa36XpkQKCcgWX0IWp+wL9tDwDnKVecc
HUjHGldOrKK79qZIxruQaE/8BQd4+k9jj5PKMYsOgZv6GZviYsy6cMUYvy+gXKUdqW4gQFjhWQl8
0uCvA9G86I1Bp0WdCT8Z+KDFyzBkX1WMwhL8hnVEqk/0Godv9U6Zgvc00KiQWvrqBBPG2fJJi1C8
0I367Ev63+USZYdETgj2pI5K27R9h+YvDuoeCfEVdnLz0JbZAzF0BbpIU5Lm0WX7DrKv78yocJMK
zIa2VPt4eu/D8W2ya9gN43MHnJL6Ff6eFplAPDwj2Ux3uUB710aXWZnIUTM/MD11SN7c2ELYOKCT
runjldYIvlH9GqNK9UZt+CIV75hGA4kyjjX4QOouVlxZeF8q8i7WD6iwo9TPQpI+CXuhfyiDvaLl
tF5TolcrnYBMh/mRhzrgoxr3dlZio+qHA5IqIHBwxeg4xUeboSqDWdpfZ7pq73WCU3dVLGtXLbTP
uUB7l8Q/pazxf5VS2ZXt8NG39E5Up+J3AXQ8Bn2ysng88TZYK1y3Sq0jdajNOG728iZs47VTiAVo
hj9I79Ds6J84OYRF4p5fJSCoPLiZKpvy9VjGBwJiXqWenktWw34zGpcee/iNVkTXjQqmO3Tk4CPJ
uaHebPvEdU0s0WhA9pSHd/Fc3dPSPDIK13unk35ixfqemIUfSEjApifYyAeTMKqISeNupJ+7i8cU
V8fqMaTGDvzqXQrUAgnfSNtmL9gIoYUo4rco70KDMpQs55F0nplT4YuZikv7XkXJs1yU986JIeEE
PXFYCwh0lqs3WMsQyIXRrT5o1zLSioNR3eaFdmcvTecVTlL7gzLtF2dFl3Shhk2Qk3FE95Bsimeg
juWujxiXKSA8SAXEYcAJMo0r9b4Ki/7QFIlOmUd5kCWC8ByryDCg6us7OKVRiblySqYdoFBYjV17
B0RnJyxU7VO/XMVqfgcHg2I1X1lOOsQczpwdICDuNcu6KEUYncqyMo6yyfwgcTEWprfM/Do3tKzn
Km0ufRHdWTEM7nKQH6uUQqsahLFx7MYdun6gi/CNExv6SJ7uAk0tkEIGv7RoeuoXPkeFPh3qc4wN
jGOrDgNmoVMzgx3Eg2boZyNMbhbiCoSidwTCWQTBtEnoYUAjpbz4yMqx9I26GXEVwZ53Wpw0hv0e
JENMEZUpoO60t+rc5LTnMB1A20xstM9GGf5mzUEVn8R550ejFA9OFQ47DfghJeHqTo3PI2bjsbAy
5F0x0yeVzENS9fyqHx9Y5TJQ86trNIxk0oDVMUPimmSoIl2Zn1jsPeLHS69GcltHdAK5Qn4dYX7X
0boMWfIHohywTqkEXNjpcj3r1T2RTNpFoSdPa//SYv0HMV/1rkpgxQ5/ZnXvDA21ZpuAhRANCbxJ
2vB1eaEkjvYqZXZrsVJUfkKbR1rE2gtXA76JMrV9qk3FXRiTmzXj0uhK543TEUAXJvM+/U8glf2k
3QxNemlU9YyLoyXIOZwYaQtasFlMB2bcWzP61FIghlnZs5augl7AQutRA48BxVV0walMHqWZJL7W
H0VI6avIy8vcpl/oHOGbMyZ5al/8KhP5GSvMtTILkTe6Y6rGZLLdjtO4T8enginhQZQVrOqsP1Wj
GrlloS1QViqbE6Kj3sMZvIrSWtwutnHC++HZGew6pkkK3e6UXmvA2GcA/5YAJguedlcOFCgdC504
GZjxYQCskcSyOY1akxx0s8noZFd0yCc8E7p0SdAw/ZLODWPHR2+Ced8yT2OBBcNog6sEWQYTregL
fG5SaH7O+Mo0MjgaefWgm4+gfbWnoNFgv46t79gwiPTUM+r6tR0onPedeJGCyb1j6feY7H+gYvco
4N1rton1oi66/aQtMGFbJ0BXuDyUAlrHlCP7VfnE5whduRaE+N0q0MrTZehJ54JpSzF5ekB0qmKU
GGGwT2erJ3BY5uKuo9Hpdv+LvTNbbhzLsuyvtNU7wjDjos36hfMg0ik6nZL7C0xSuDDPM76+14Uy
SxmeURFV7xVmzqAoiYMA3OGcvddWhzcrE+OqE4SGg+PhBz0FPmA13QlmZV/g6Wv0oghAEP6gF6t/
tD6dOajUzcopSHfDgiEQfKWEHC6zkdmmb5LbSFgWoL30dyNzNJAsjs1+TNQrLVRU0Do6ZbufepA2
m9LyhlUTtwdoK7Bt8ctXDt3BGIHbTvPQHUbQ8tcJaHd2OUi8CQWkt3hKbF45yS1ATjXysd74oqKG
YNUVr1E1Rli9NUCXYfujZexfGm04bYPY/l41UcuAJ1AQ4uLSqvbFHpobcuBHs6SqXk7UGDAFLb0J
HbaGlmccXsYs5dPp7lOX4h1SHRVVXGmTfIY1LSK0hzMbcGRiHh3pw6bFREmfAlAK8w3rsPyU+sK3
oi9esXU6jGF12h3yYxeGrxb6d2x6KKkt/d5H/XuFCxqDnrWx/e6nSTpcGssDCBKAY8a2zcyI7K7G
Te/m3wQupsWYuk/xBJjW6X62KTylwN8j4dqyrH/x4gDHustiOXPtq1pnp0AZbnHkLWxyaw+N1W6z
3Boh8WysWMUCjltqkQ8mQTHGQMYSifWeh9bYedEngFRF75NoWqDzD3Gk3xEt19jnco3cFR0Yp10O
x8Y80xoiAZLky0Uwpd/UGBLUREYah8xYjclIDkFOJchScAGuG0Zhl3KN2rT3CSPjmV2KjhlhUU/8
yYoR/2BWmZsxgHyXjO9Bi6egnig8+kjXgXt+Y5T4Hc4mCNrU2GqdX3JhkAXcuIzaniVWzM9YA5WO
SdQXq4jO+sJvaC24QDxdpbzbvtptZMyhuHL19FYRs0tBqDcKGnpJ+Ls6BWTipNZ3xCv1OCGfg726
csNXp7Io+nFO1g4ayoF2NWB5XP7ZBPFWo5hYV/k7kAGZ1TmiEx5ftazRYctHe8+Tb0Dtsp0WVOTY
ICEulefWH1Dj45pljfAErulrha0DRfyjIE3RjThKaeRTSk0RVcLPLBvmJzbyZWvgUgiDb76DfZuo
sI3hx+IQjGDubCVghxz4F1fPwWSmAes+gGPLlsifNTSCjBU4fsOaUW3U9OWA8skgBQJ7JKv3dsj4
g3hMkbBFV31uNch66d0ERJYu1DFviS43tYeYCkNogUxMnP4FwPp30SokYNlw9gsc5kkf3cEVBLr2
3U8RIDU1th2A2vigYQx2Wn3W8LYmpMnqg33SAUEeYZ1KqZu3QE6Bglk9Un3C/V+6CdYLtTx32DLM
tv0WjpZ3qvpDIhDTdbr+mreg7OK2azcK23ju9dexcDakZ6jrLo7f3Yr+tFKqB8/J/A38M38dOAlr
TaNHgDZiCU4bjUri6KwSJc83rXUdcuVb27+75IEsbe1bbxGYkGCqlqokx2aWMzqy8XJn5yXsFukT
oUhiBHB8Xr9KIpj2BEUHhXO2CpWcjdzXHrKx44dYqZaRycoB0eiQF+GShJo1QlxnmYr6Eig0BcvY
ZHiILi6MMYgRr5rvgajlLWD9Y+TjPQeGyNclPXON5Wjlqie5R8XX6S00Tyu5IPlIgzo8tS1UR1uF
LqzoOjJZi+U3CPxFgfW9IcFH6ZNV6/rFWpvcb5jK3hsZwcJ610rDL12Wawt2Kh7HuC7De4BmcqWH
YhmHCatz5RkTNjZijIEnJ3wzk/QCntnaI2xC4Mm6E1vKuNBL4wSW/hvmZrrENriIzoPmfE89wg7Z
CjAYQ/jVmuBNIeZqU8a7gd09Kt7ixqR5Morp0fE5PdO1IY8T8A8Xiq7BZwSDsOxKHbu8L2NeAnWh
OKG+9klB6lTgZr32PSfahJzSYUVCThHZERJj52tAAXoBeiy2kBgkHs1BP7hQj8Oh28cAC2ifIrMo
6/5mj9Et7KbrMISPfjjuyfc4N3VKsMrZivXvOR/B63xSAt4KSCd+r1xq/Bu1oTwMUmudTc5Gbkyn
NodAAgWRhfwXI/ZfdM/4hgNHQy3abtuofI8Ch0wddgld2oiNpXwTJLIUlnrqWth+VSjlaB4f1ypt
XMDdo87RMjxzjUFbDcyvYppupQlqWftOUwFNXcwJiRE36tJNk3LGVGaWL4VVgQV016Fa/Zgc5wd6
RkoI2knV0ve2dn8YbfuaZa997SGepsGRqqAeveaxVMplamfvOm82mYp3H+FrYuU3kKzTkoolcVeZ
A9Y0lknh7feMBfZiChmSonKEp9rkL0lU7asKBCpJTcJMKBQMe3Mk+lIvvlpWdIQD/ORo9dfeSTcB
krtVLrxHkOhUlrvqPRbxo+vfe7P9otfKQ0D2V6smb4VKV6mSFlel3SAZkZGIgbmpiDHBWYzDS9fK
JyW8FFP4PW7qn6l/NuoKKVNRIEluxImMnEXeBl88OKGlYmChsd4tLa2XvimLVbpx7jryTemhUUVi
pY3uHEHnwWueDLPGfPZcDb6yT5vxUfHYCjo4IJPwOoXb/xX0ZfQBx78T9Fkku/2VoO/yM8vqMele
svCPor6PX/yHqM8xf7NdTFIuUxJ1in8V9c0kLhbefFuXRK1/xW3pv/GQTXHwn1rAT1Gf+5ujQeIC
tIXR0JZSwP8BbkvTVeePoj5TOKZpGI6m6sRJaUAP/yjqS/CDTWlBTsqQFF9ZCE6ok6OvUHpy1PaY
H2x34ysgmmi9b3QVbIvQzXqTCnVZZ4m1Izg6uRYsUmu51Gp6c+tOTbW2Q5qtqY1B1RkYAWygOw+5
Uz/28IfXqdKgmwoweArCtIKHtLMFRAwWr2nLPwPDnk8c6NDT/3O1p8xDB+eFOI1yLg2eC+22MJQz
md3NwTyXieVd8teo6sJ9hYNiYdU0nHs32IWBb68p1gcoiM1oVZcEg5hIzMEVs5qtY//JJZuKMoqF
xR8kOLh8OzpSRvoWBdcwIj90dLstV3wHdcv5TnRDtdWami6o/97XlOIMyfiVVKCxcB8odsD01Qdl
oSTJIZkCirrSjp52iYoJySDIE0XSQs08nNhhRnwGjhwgFNq4mtgfLFVlAJWiV68Y3t8DzM2r3FC+
wROhHRSp3aIdcQGDhd2nXYDYxdZPoA4ADkREaoVmfYqNUz/QbonpIWQB0j0jc3sU5dOwak1H7IcY
w4/jtuV+0lWk7m4cnscAHEuEDy+3uxMNreao2a9gW+MHozNPhmI4J1iH6XKIiF+uyBraImXHxWaX
+goGcbyRZkLTxjfkjKXkdyU4MhpKtRhucTDI2qcRhU+mbmGfGKC+5z6pPLQk6hVBhVQNnPpGgsax
q/qJGrXYBXgAhBUvVKV587T8pUKMgbqLZCfXSb+Qo40L3GadRPQEoLe6OU1JouwRoH+xclZDTgiv
18VTOuTmd0dLmy+eXzwgdCmOIO9l3VHbYXAF8DGJrZEr481rmbDrIVriJXJBcloOOJEKkL2gZQlt
eHAJIYag7NCaCNL1SGF+g3WU2T4OSGaEv7IkC4MQJ9vsdqnQh12b5Mx2qOu3ZfB7hU2hCqXrI627
rcYMY2XKT1ZY9TIeYOZCwF4g5TauTLxBrzj7aOoIf45ok9RQh7x+KDaqnWgP/Aql3IbzhBVfj36q
aVc4oS5th1uhH/R2P+ExXyEL+NFQCdqpA9pzyGv+ui5JZ50a9XmgywEjTBdLtJMnquW/95nHrwz1
V9cmOs+vvR/Ip5h5s69ToHHGZeHJFJT2+pQ5OY5tuI+qutI645lUrq/1pNYkWYzTqq2ZYT0oklVS
1Nt8tE/5SzgRP90NhIuN+teRut7Oz3qSoMRG1cpda+v6qh5Tf5uE3o21y09BZDRUMTAFhjXuNQhY
Thl/HW26oWmjSuxE9p5iaYTO32Da9QzOF5ZyqrMRmk9SB+3BhcCcvcxqxi0Uc0ferPHIX/k1jNhP
AuxfEsXTrhPdeS2dfEs9pfxiuO6t0qqHukIQhYY6WmG7a45N/M2NEQ7B1jULREaNPaWP0jDZ/R7T
CiVykYbbaAuaVqqy6IuGLnDeDrJEANNkmqJnr9QwhmF3o7GVTUQQZYJ8DcIPUts8egJ3OhViMp1i
wo7G0nw17GQ6aAjSsqErt73DgsLzoEhZunvLkM+yQwtpGccaizozBDxECTYmziQsNZrBoY9wKuk2
am7hjkbOWAxBusNdSqyZ6Wz7KdzVMKL9cUut1c2+JXrt7vO0pIJ7jNtyG1CDVVTGB8vdmhisdpU+
rUJEv2sSsJ8t0jdWfWKU25yg7VI18A2ximlGcobabgx2Pb4jcEkWAPyBbmjYeau+Dtns02RZd/We
wCWHzrFV3/GtL9W+uTWWDcexF/6OonREBTI4dqVG8IkhJanmo9NBxc77cUkSNcibaARthacFSKC4
Pk8JSIUYSfN6Evuxa+hkOBb+IEgSA8vU0VBjiqYHQ+pkMnIjTePQ9zF125GU+5ZsrFNshzahPG/4
o9kRt8bKJQB55abOm+Ja6I3ARisSIN1JlHQtodKlxEvbKPSgTU+O9bsJfVqVGOqWrJk14Zsr24ah
Vubh6ySh1W2YPTVrCCYLJXKwIUm4NVLOVeMh0fV2DvsqVUKwG2jYaOlQjxTazs/xy7gAvpSAUoAV
sSnQm5UBU7u0s3sMKG8xSty2QRTtRBQxDAsWuq2lUpyHzu1B6dbzkVNhBndD8DYgeYOZS9nFlu1O
kZhvFiLbToK/QwjgeBsjHPQAfsEEjtB087IBg4VOPpf48Kg5N9DES6jiFO3KpSFB45LQ5WoEWgMg
HySK3A/wQyt6t28QQRzYcRNohZq8h2CuSpR5KqHmlsSbA0reTxJ4bhSgzynqs4MhxJFyZCjh6L6d
b8uYhYft+Y+VNu0zPSDxpHjEm77PySJdjFmbLAOY6x0yr5OP+DmSOPZQgtkrWlcLgj7pxBjn1M0g
JwBxNzQNK6kEu7sS8e72/ZvoSnqJYqtH3guOP9IfgcIbJfVhC0y8yk4phhsfS4B8I1HyCvwdDbZ8
A2O+d509BVh7WVpPIQx6K0i1VVvda6HQwGouEMmefMRGoOfrL0r0wKBADBRU+wa6vccbbAi4o4pw
UsB/LJTZrAkQP5RofAfSe8ZYsGyxUTG3jYCwMR+x2tiS2rQPu71Vwcf0pQ5YjPUr20gJ4lckkp9C
/INWlCxHoPW3OpDPtIE313X3eISpQ7IUWnlOrgbWfy6h/xFilSUpVHs/z5/Q07OPZ3SDr+lsifT9
5srwAIMUAX0oBZR040tBvsAkgwYiGTngWpRmBkII/AZEAeI1IeMJyqLguBMuRLTRitySa0Z9KCPR
QCHZIJYRB65nb30XCFQibqYMQeCa23qkIhC+GC2MgLPPJDEhHKAeeuvCIEghlZEKrQxXoItyUElb
8IXaGztmdupxUvAz3/REXhBhSFRDPKc29Ap1Uoq4cEf74VAVCOc+b+bHZgXk/BgnAEtOu4sZwJHp
Jf95M0v3KpVLVvE3s4ItsvBdh3PyxPw1FydZEXTTUxlQ4SlqdZhkaEUr4yu8kCCLqPiaymCLLqQY
MkupZ1H1fBNL6fenxtoqCMqYP4gyq8pniSzga+I/pOZ8bLK9FEhs58eFVBbP9+ab+SfqtnzDEFKv
Px+a783P8fGcn0+nFR6zZDHGxT4qX2fdbd599UPV3dt0ebaFEp8D2v0GGtLQPMw/4EwjydQC5Nkc
KDPLd8WcHvLxEvK9em1EcYU5a4lbODtUUgRbzckz8935wc+bXx6bn/GXxwiYXKW1Ue1+efzzS+HB
QyBjq2bcYiAHGjEtCrKvD5W8IZi7xAEEwWY5f2061j2R8S/9p2xRHtZZu5jMiTHzYU7mHJn5MNtD
f09lyEw2P6bK6JmaDJrPc2K+98sTVjLIxpaRNrPC8PNGlcL3WYA4PxbWBONUMiLnUz4Zz+fY/IQf
d2FSPklg73rWm85C9PlePItWExnP05DT8yGKTQJtNfU9V6udURyehel2nux92EzWwonw938cNt+n
WfeP+/PfPrIZzSm60unJBpqIs4Z5VifP9z4Vy31zigscy/pkUnT8UATPd/0SKlYiSJjDusPHap7m
y2i+cZyIo1DIKyqzUL2LkE2NVsDyQOdNUFLGRTTKyKT5y/meKr80u4gsqflrt4uwGBMJ5WU4SI0i
/664JO9JitFi4BFkLdWFh5e1UlQ3qDxZxVCiN1hxS28bj9Nw1QgVG6v4KkJra1Xec+VVCZnlRNGV
LKVheJTVpnC8CMUIbVezgPNsQIgS6WNm0Mi2kMxtg3xkumyNWI6XbOawta/zSa48dAqWpoWsFBkT
wEKRRLt6st90TYt2XWuvDCRPBMo5NJMj9VwSHEJd3xBLcA3RXhtYRfixske5Fy4x1MTHXlZ2tc5L
z7qeM0MCSFs1DlvrAv0wNWUKm5ZffFEtuoUWaZ7t0H3v9CzcmAWENQLD6nWU6MYKHHZ8sPvsnSv8
ZjLR7ysE4gtFCYNdq6rJhmDccZVA0ctoyze1KpuKtr8fFRiOrvCWaFEow/tdeNYNVoRahZ6WtCEE
pLHelLji2WoWUoWaylEZCiFD1iwXne9+PvjLz8zfdaU89PPn8pqGWSWKZWW4p/l7ySw/ne9OnWg3
OYg1T/LXJoF4S5M385cfN2xLMNzFzPMtVJSI7QwOpAmPSQA8sBioULqt+8EewTVwGST9bX4ipGjF
x1NWkvsRS16cPVw+v+dJplwn6XLzY+VMnAM9N/9iK3/78yk+v8woU+M+gWRXz1C7WPLtpCB4hrgU
M91lvvt5k4io3vZ2T5AfJhrTwgQ9yEuBk51rJMlKuQUF4iYf+/zG55d25SIpqJDKbNvM+fiR+bt+
PL7oNbDXz58t6sJcaqzzcMr9kyKDI5oYHbhMRaiyPEBt9IBIWWyAa6aH+TjgbJYqInmw/TR3x+V8
V5fzkmpYT5pBhwjXJHAjeTO2uXHQ6QohGp3EsnMdb9VKU3tlYaDswRHsBAunOcOMdfm/5Zp9PmaC
40CYpQPqzE1vBZYTB5Kcft1+/sioQEqgRxFZiY85+Ql7BaZCEbKIJDdNl3YjveNTzvc6CUBKlH7n
S7MU7c5xa3X6jo2rv664NBZscqhqz+9qmgdECrf/CF6relOXxo9gNb/6YI/WJi+Ms1ERSBklSr0X
3Y8xIjexb0cqv6q+naOxdDusAMGJx8+0rypC1Xicvx4SkJJQFWnxRYMfQliki09nBwU7KUjDXsRw
A7AizTfoMsx010oHg5oqoLn8aMyBXCYHyLXZx03doGyrHP7cmjQuzL83f7e1Itk/m+ePj2S3Nq7G
VUASOuo7XuLjp+QTfb7i/FrzN/7Lx8Rsyfh8hvne/Hufj31++fk0n2/v87Go5GIFHQ8OwYnu3ucz
zz/szB6tj/f++TtBIoIdqO/150MfP6LoDlUTq0Fnhgr7MEmBPgBZElirGAIU13s+OuG6Zepli8+l
jP8lP1C8CvKdKTWi84P5NIAGhVNrRpG9m3paMBM6/tyHBGDi11t8JPDNiXzzSft5MzjiDPpX31RT
VKjr/jEy8O0I6RYIBdN/P+EomLJUUoJzha6lnIeLyGEyAdaE9F++CbXqvvY62mUBL80PscmB38Py
lUG/F4LOj0hhJ/IRiOttDkYKeiowq8hZKqR67ue4NYBsF9J03HDJ7I1yFyv2/BzM4niZ+slqtpWW
HIok6OCRpe9Vg+T1fxsL/63GAhZ9auz/NSngGuS///w/+zp5yX7/Ay3g4xf/2VjQfqOYr2u2QaNA
F9jm/5MW4Gi/CdcED8O+0hYO4S//YAWY+m/8BvgAW2i2qdo636Is1QT/7z9Mns601DkQhIf/By0F
2/mTWCFhqKbBe+B9Gc4veRUl6bxV6rr5jrMyW6AI/UFVwFZvo2j0rerlFxpuzXo0qm7ZZQAAendA
3ZRFLEc0bdOS4xotWz+9iLK7iXw6hrr1LAgWJRzxQdRSAqwt6jh+Sb345OTqpldMKJsnmFb7WiZp
ga3NHEiObrG0+mHbaUC2XYzWJRmgW0CkV9zdRBIXj3QrNim199WU9zhbgCv5aXIGYUOAmcixuRvs
ysuYKkzSqvd2OkE7pPIO2mpZKiYA/QT9UYQbUSXFoNOs96ZUj5mCopl+bBKod4UQbzdrJpIH8fo2
GU1JFAV5R5Eq06P3aEQKJmrnXCRsPfVBu8QJ1FvT+b2jxF25cuNe9/oStOjORXikY2WIdRMGSr8t
q/bWmLx2VK8ojf/sx/GqUMMgEeAnIFPHoBzqWYQ8tAT1hcpXx6b25endKfbyo1/z13QGBaJl99ir
ySlsklOembuWyOYFXFkTAIzSj5ewcs4gjY6hCnjIVS+up94DxQLiP1480id6RrJUu1dKjY4HhDjR
hKGdnKomfNcQt4FDevJqso1Ee9MD67mNaQodaq9eO7k4O8awTYf4ZMfRi2ZNR/Kgd26cnRAZXwPV
2+v+3o0bLMHtBnXaiRnjYkbjMbL7rVvFh94ND1WEWXeKTiHtKIvQ3kLDnIH2GykGVvYVYKWdnvRb
C/wjCuRzj8KM6IHnEsSqo4wXdbJPzfikJpQvXTN4N1LOA6pQx8EKCCnUjl5p7vqMuO0IlqCCHgXf
LxHgvHJee9MiGTSCkyDWNsYzWY0vvpU8+P0aFN2lCKxd0QSHiIopqmgG7fgkj7Dm9fe2BrE2xa/s
m94tP3gvm+Eq/4yFMt1LwUltTjet3LIAfRvVlrU/BAl12I4SjyA0os7ifRm3S2SXVzeDO1Tl/XGy
CwposHFrwz0MWn+hacK6IDxAUos165xP1lkP+AsWw1ELzJ3vj8cwSN6Fz2yo0skPB4PKcnwyLMR3
nJNTCahTVZcmbljPGt4EXBkh1kM83OxgvPaF+Ryghp56bWkU8akqo5f5NcYWYNRoXEhHlpoEMkxL
/92rBTGR2bD1h+SFsPujbdZrk6OC/H0FowL/+Aku7KWTNV41fLba6L2KawaJZpOiRlfHhIpZfDC4
ztMx3Hk5frRqvMsmfUow2hBNl3CKQSuj6os4V5Xqa5wTHzxsq7K7mrDuKyU9dXI4EK9DMN3dqb32
xiL3h6vOIans5KXuvhOkcGj66e6U010ewVYdj0oSo5FOX+QfRp6Pmt9fnbBfKfl0r2GGdihLOuA7
8iN5RrsaLMIgHHNn6RwapZwufQ1jSe/hm230Id37RsXzVSuCiw6wF9f07xZ9bz3XQ73GFrbDWfMK
TXQKGBM8s/3aKsFKnttxPBzle0t8xrK+a26hNsD0II8vyk5RyFDQBtPRtloCIGSdO203aZ28D6a5
DsNnop/XWjjcqM5u5MkEM2AD4+DuNSjk03vDX8ronOehQJ6D8O+uAhpW3K9+UW8qKzookcwQYNeV
TRenGi6BNdzAja7A8xfpcFHa8e5E/Za4WkaZPHwRvvLUuf7jQz1YZ7NS3wJMGKHnrzrSoZeGap8N
Z3hzgZ+BvkYUF7032XhElLIk2vmo+OG6GVlRoa9f+4Vy8fr8wcgBJPbaZtSbXTnFUn51Ni1cbaV6
Qe2LEZ27Fp716QhgMIof1Tw6NJWxK/XklJbzjpFE2YBTgr+0TVO2+kFR6UvbTkdSF291TfRmgs/c
G47UMU7ynxKGmxzejcHpNeCDs3ztWFrtW+0Nl0Ga4832VupcYpFZbL0A5aaDNJ3BKsRWBHEXYLu0
XhB3fJMDtknL28+jLy4zWxNNdy1KX5qy/KZ7dxSUN3Jr8C2YA/ysn3Xo7v3BPstLUo4Jquucg4hj
x0VU61xjGiEzwBfEc9sWJRoYZhrXfC5ba8ecSFKR2lxtk2uegWoRdxe62C8Nr5FkjG64KgJKJYve
sLnU0pfI7bk+gocqIDQ4PqW6c56vOG3A0YEpwlPMH42iYHbwpMo6IOSlQuUXsb8MRikmoknr49Y/
DApKNCALqIB9b6lalH6i8gVhbgenRnuLfMoJUKIXDrm6D4ZUEOq9fYgYYh9QjCbrcBzVNRI+I3Yk
dqf5loTTuIs66n9BWSMRjuGvDRc3j8fjiC2z0WrchGTmGZ5oKPwqTHpZT+5EFDYKVHUyW9gsTvtE
vQ1kHh00uRmb/cbzvfmxcSJHq08bTKr2YxhE+maudH7WPOcvFZNs5fkeagreNn18ueGUe/GPzbfj
P4F7GxCwNg/InL0DQaVEGiuJB1ExILPLrSbtMN/0EqKSRmaz8Sa2yYLSydh6B48AsyFPngJ03cB0
secLTAC0+0nuSrpyM6rhnQC2YD+m2GaCiSGkVXcEP9EGUtZT1q26KQb7q6yxbi6YA8BTPIv63a4o
vsM9GDNrGY3NalgQsbUCQ7YeG/1BKYJ+ndbU2MtWkeXgvPm4afUBOYAopx1d+rNDi3DDoog9CcbL
AOF+ogSXLDdzTGDmXSzcxHqZLHcXMAusy0C8VJkmEAl24hBm7Q86EMuMfO01lnT49Q76e3tgNk7M
u00AL+0vQO7QPfAwWAj02PiA6ODEniL9LVHiQ5dZZ2EWOKNwHsWV2OXF+Mwujo0al3lUMXhwCWRj
eyUZ6upXI01uwCkeCx38EN8TFS2AGkGRXGBYrNeC4W/QSw8TnPPsKPbZSvubXo232MzPiU2/zyNG
1ApfQnOn9MSZUmn7l0X9n0Wj/fsy2dXxyNn0U2ksO7+GMEIyNPF0w4mh+fJexmj/k1vm9DdPDGdk
4JMyHkvWUYNT/k2gnPbvoZuu7rJ7MCwym9Dwy3f2L/GP5JO0GSKKjBaKdsHrQYs+sffJykYTTyVq
EUY1mGdvQab7WS6V/uaDS0XRH9MzJd5MOLwDVSc68JeX7x1nIN2yyHd6wyKesSYLmo1SFpQtrrHW
X20jfKlzYjkeQwvIlcmoxsI2iMYPadvb8H/9n/mfHQHJK/u3NyJ0x2bR5sr///Hv4COQCUTtZdgk
+huw8qvFyiRRjmR/fhkLFgZJc3Xw54nSWrYaYUFJe6VBh8mW2SdhweqakGnMdeE8/fWfSO7R/v2d
EcOoOoi9NMf8hbRWxFCoolFkO7dlC0UAsREYj0qNgHHoexahFrqmuH2dT++iZn2ejG+sxG5+fcFb
+aK6w5sRMADMy0NhTReQtrbyBI/o3jB1YVZd2iPLENZ2NvUvpxwIireebbffxqArAi4AuUpXUcqL
ZLimQXQQqXqZDGtXcSx6JO2I6VGYd9eordaa+ZwIdVMy+XkCaT/VrkrU13Lsd0ljYfxBGIy8Kugw
TtrVRqXuWRp0j1P/rvi0Wif1yR7MMxbGpWNUF6G1V69I30u35emjlwoLCnPYEgUbEmbOmkWiAtdI
2P+lOeWhtu9uQYWy+a+Pwp+dHia6OEuzNdXS9V/OUx0rfZrrJkRJvYYPq17QiB3S5HVeWQ93ran+
Li3R+LPjjlBQ7tqFyTXyy3F3e02wN+XK9O3xWCfR1wimSmTco7y/1kx8G2HGL+PAoDZJn0zb3dju
HkozPRis65PO2mtkQxOMkOW4F7ur69KJ07Mv6P84GVQWpEk3XozeYyOhf6n1Y9gIIrwyJC0tU0ef
kSPhPLcsxeTz9qLY4PGxOntnsgCVuwLCtA5uAHlfH44k7JLLMd07dlWpBewpQneT/rBr4nnbfsv+
fguq5JSF3SasX0WAtEeL25Vr0/sfyGHTnWIXjjoNrR7fVKThvjcLCGoIonQgy1WCk1B4J49YYAAH
8ZvWAKdlJaVjJE9b/0sWD/fe8W5h2C47tmCswI1nPWF1XOXQ2o3vFdvRPAlf5KK1KfptZCVn0jVo
d49vnc5yLAvZsgfXstqHITtlf0/ZFztldMKTcgqE+azncFy6Q2qOD4MSwWcoMJJZK+G3G7RuL1ri
HRwdlcBlKIwd6GzYZuMReO+z3WkXud1jxXIc1wqXq+V87JNye6e3E8NucCizx0Fn0uJz0NM/u7Z/
7o0cuUC7crTu2Av1jUyBs6NRJvjrU/sXkiO1ZddA84fcTRWObolfTu3JUfIS42ZG9VJbyi3dwGHX
7o5XPMmPnNnFLvub0fbPRn1LZclJdLLjWnOm8r9MOhXNDydBdr2zYjZkNRvT/O+n1D+5ZB0blwgc
THL6yIL744hOOg88NBVPJzEr2aK3aoo4yXSrhnhb+pC/KAU9xmp5nSbWBqLG1obLI4jf5Sq7cqej
9OGGhrt2LU1WWnauop9jtj2dTkIjA6GTJYco4Hfw6ddR9CpsXqbs4pNgRWdSpZUDMXEp99bHCh4x
VFdVDM9vgvKentDS0qFsrwbHv/XiF90dj03THIk0B5fWbBxjugeueY4LE+QNS3J8U5ZznfphZ7HR
kW/SYh1CI+w8GvYtp2iBvq8TxTesUSwW0b3DqjOik9u3N82xnv10OAo7OmWVcQp0f63UUOHZNjVB
eFInB0xl9cDpcZz8L8Kj9FFTL9ArighU9xZDlz9pLQonLwA2M7D0UvXw3WK6UEb2JGF86ob4oOsu
Xrj4IBIDV5G5ky+nVgw0XWQ9Z3Z7I0J8HZfOM0w3VKHN1R0IsuO9eKTNyxHcZL/21ye3pv7JAodT
zIWuwPLCNK1fKpCZXjQD7Vl8TgnTZ5Z2y7yMKkxH7JsqxyQhJFaPOU60pRZwjJQhxBoHsmtQvuru
MllhcjhXbPM6toataZ9bU8CJuFv0ZUp26HLr1nWXOh2ugeI/1ATMlCL67krpVEYjlK4uDfanUcQv
kc7zE/4FfB1SsgmNIafwl1ntotUZ80pKAB1XPqtRuahoK/ySnnWWo2o5dW+gg5Dl1UfCJt4cRn6M
YS/QzU5mwSuN4kBQEouPYatRXKB65ynD1RXdVWvbVWsNmzT/ITepThwdKmXYEnuzKSiO1Ea7TS1W
O9Rf6IXey0C9sMEbegImKZbJ1ZgXdyufzRzmwXPWbHytJYuivqZd/za2w1YugqxalixQguLltg3+
eQ6pY/0dFCjtFZ9LwvAeC0p0jXiNLbzgRdOs/vpA/8koxsJN/ocUnsr2L4e599GeNz12tl5kq9rt
FmbhUNfs+608yY1muJj2wSv8vzm/dOvXRGaGT8HymRla03R0C78Mn6VpgIYw22zXBNY9rZKTnOcE
KdVJu+5VDkaSnry+Wcn6WRx1K88wdxULnmKk8EKFU+dCMWoLf6K+ylpKViyyY8qalQqSh7UYImyZ
JWfm1UKulwSFUoceNNWNLBbPnVuDjo4Ocsjow1NLBHTd2SQK8NHZDyX/n73z6I0c2NLsXxnMng9B
Ty5mk16ZypRJ+Q0hqVT0nhE0v75P6M3rbnQDM5j9bAollZUyGebe+53DBGNUzrh7vUtC29+huJfN
HcNZxdktxYtedzPedBnuFEZy8Ra6W8n8alae51BuIBA+xhx6OE/U7QJ5kM2o4tXMnFuPcADTlueK
eDBUu8epmE+lz7qhn+HYzj/112wv4mUxxUu2iHMreV3yL8MvzrPDtY8/m6cQKrBNWh6rL1MX+qBD
ROA08LbvubkuYL/a4jKQDXCjN+qBPLEqeNMViliJFbPNbLfOpVnKv7ocEijQFZzM/9RtuFfldDZh
35qkWYsMaFF59rSQcV6W71Js7YiVKDfWXrU20unCkCR3Q451i4t7WNBTGOe7OEEbgsWRDGlrrhby
Wz3XXYCZx1k4qyQQ56agEpv5FyZdP+XsX3TV2qRep6tNcxsjQ3O2ugjH3etbf9GhzYklN+9bIz0K
n2paJh/1Dp/ybGAau8TRfK8/bqz5JMg2Ui7qZHrGdfWpSCYyi8+MBbCHNGe4KSJUMBTOQa++urIG
nOPJwf+LifT3EjvLp2Aev806uy4UZ0wprsZRr7okYc8iys4WrQPorZ9Omp3NSnLZTD4d8hyd4bJC
U30tFdNCUca0S3yCLf2mK21lxW/g6a2E+8YWfsoKtg9Ol01yzVrvVh+YzGJ+YZ7zLYuTbU1qGzL9
Nz6mR5vThKrKo6GyYxJSRwxhv3oLtAYanvFO19qGoaC8iGy9PnC6PTbNfPp9w9P00MfIlG14Gvl+
sno5VAUwXJE44AJGuBEr1oYa4hpeLgoo51A5AzdI96J6tanib/HLiucNp6uvGZtqM3F36FtmKKaS
FgTlhd5XL8VChwenwFa1LP6LghtE1ZnlWNcJlyb6+T+vWqb93yI3evnwXRc2lMciIv7LKb+YbegW
jgtN0J+/q55v5DLe2NEzdS4KHtJJVvoyGsgSoG9Oj2YkUlrh3hjgK6JXSULmPwfuAAPkuFU9Fo9F
7v4u279/gW99tRkH3C79y0zGdxYYtHSmC5v3NYTUzegVYj8yDrfUg8Ztj9MKfLCoiYOmTGk4ij2n
6gxnK4phFU5yPthtUxJjl/elzyU9htAn3IYjc7Ccqzp9M3UVyVt4TCav7Ham1X42HW7XmA73yqeo
0dXUQoea2qawm3F1qbijr71EriYLogXgjJAqN1DfF6zAiVJ/RWc3oHDKv3p9SbB71Vm2HhtBANa7
eM5w2losTnrNuTIBfAG0Rac7+RQBpxA1vtiC6FDmHPDQAfE7Ki2+Yg8v0oF1GG63N2xwn5z0EhjK
4sxM004/f70fXk37quhrFJm413+bPibFlr4ap8f8zkDVV9MT0O+K3Cd3xF8SUu/vKC/ryoBBO4H4
z1HfNJxePZk5cO56/gZHsJXU7csZkEFo7g5dwymolo/iFrIdcYp53Csmlb0KPlbb/y0G+WQzcqQf
6MH/19H//xP6/y+BPtumwf2fntTN5/D5P35+O/aXz/Lnf/3Pp5/ps//PDff//Sf+hee3/+GKIAgE
TH2Lp1bXbP4dz+/9w7Mx7YmAWwfz6zzQ/8Lze/9wSOnR8ROEWYXp/gee33L/Ediu6wSO4BL228H/
f2i7u477X069HEVch0kA36Jowbpi6ePSf7phCSr0aLtrceOQhTt4vbq2qo9pQDA+RNfz7IU22fao
eSwJdK/CZb6tmIFLKdeqmd9iFZTk4e+RASEEHHSPtlt+dn1ME0v4UFqXXSLUU+iYpGrD5KFxg+s4
mLddDTYjWVyyyDzS1eI85wYC11xY/a1rd5+VkBsDd2w7t5spte4806eRD6Q0o9Usm+jQBcXOl/3r
UuUuNMPqNm/oiEWt+9Da/cXtKBzXFVxBbM34mFqbOzVnh6pf9mMAlY8itSVpYsUL073GdxbiGgeA
RIyr85EfW7CFMJkAcEKGZJbbxb8Bgs7ClJrNFtbNXpryRYeUERyOfGHVnqGvpz4kNDj6JJ9kRq2l
5Ug7phPTC4wVNrLcBVH/0QYMK3TOrYQCylKW3Hg+34+1TXbnaIIcAspwTIu2PCE54j9gxfGaWSPr
zMCZOPlZ8M+PiGJZ59/Pm51n06gQZxKbJlkVvs8sr+EeIqzNV+H0t8I1p1Nv2N5mnmD2EyE17irQ
QfeRvcT3NQj5qh6X24X9ZdsVA9P2Lr2xeHFhNpcS2LT+UNZRew+SNxcpyAZrTqAopM6Tr3rrWPvK
WbmlSs6qjl7jqDKgZMSEl+KUaIARRHe/P3TBbNw1Vn1V9lcZTkAIFn+wVkHhQQ1BunWCWrJvnJLP
ia7dGhGvcoYhmftFSUBgyft6o2n67P+WmZyayqfux9t7DfItuIVx5N92s7sCGdKcXGKGeMzrDjRC
1Gyg7if3U+enlxQoWwlsMeBMKCVzhizUsBXvQ08YjBTM8sptNtnPMcPjDHQN16pznQdTXFTIOJTZ
PQuj5gfxEduYen4/sFzG8sZakcKn6T5m3rMqg1VWGembIFxysoVa1rnXZ29LI5rNzPa+zXr7bap7
goT28KIY7/vKxrIlsug4D8qLzCO1y2mbRAJzuxTyhEv84hsxGUCPxEgwNRdyT47OddZbIeLqGFbS
fbI8m3IQ8RtPjOhlOuuKqn3+E7S0j8cGNRd6mJVpeMl7PfKIFyHDAqhDsQB4jwlRpw84DOTSzDq4
zpnLviL8ZNeP1B+CStEOy4b4gGs5eViiCtsBkcuPYIlvGjC1X8rCEgsRDjfP+Nz79XJIuBjvgt7u
3/KFylrkWXeQcyjGjQTaJ8ONiE+N8UueBw44lNrZBhOJ+TK3A9RcsQBNx6+Go7U3pZOvMwpTqKXk
/Or35uucG/V979jMbnd9fhNELvPVfa/+lJ9oeaPHfEG/BsbuVJQqvPQTTrbY9MJ9MaXBbWJa6dqp
+uYp8eTezfini940towAqKcAU+nRU9ZzaDncmIv4szSYSehiZ7mvTTGfkzzBz1VOTA/xsJ3axmZK
FgIaC0U4XWv0X9eKKJxECL9GFYEATX+eNiJIbAbotr+/w++7kFwCBzeVlGsFh/kh7zCFus4wUvpM
j//xKV7LfA+/CHOGJ8icVs2raOxyvwS1sf39cJ6BAjSJPtCiU+1GVby6Zn7HtEP/4C4yf57RoHr5
+OG1HL7GNqmeCGFfUrKid78fTfFIOz9B65PzTEzzFDyxAkFdK+f4dk5z8VqKeBN0rvvE7JG879zw
hamwjU/G9LE2reJhqKt9hZpt7TDNutUqyrPTTUxfUH9nACDbBbHlYfea7PQUWU8Ok+DHOg0wifiR
e23gcNNMitqfJNzLNlO3qqVA6hlNSD6Rm2+FquCO148yr1LJ3odEdxBh/RI7Rn81KrOk3kLElOYr
Svqmgdfo2XcxSbk/SNrugkIY39NOmnSr/HgG1QmMkqo8R0P94abWyehOttZN1zv+W8G7iiBE/upQ
Qjj5C/7fGZ/z2xgSFBG8vYDsNfbW9+L6TW7Z8rs3sYzRqUhhwJnN8BcInvdoeeYdnmD1AqTW2InU
LFEoRi5kxh6WY2xEDxWSDUR0lG6jwWcGU7XOfTf3FfUuHuG2wm8igd5slOyig0eg7cWveVFKf0hP
U1pdoroJ78YFlXES+zEaUzN79t0CvXAxv1moonamE6fXUtTyIUApmjoiubajw1odUakl+VzcWtlw
m7eBunfyxuAxz+Rr5xq7LK0xGRgyfZ56oHSOX/U3TZumz1YHET0VfEW/v8rR1M8NTgTlchPHguKD
53fLvevJBzNe5Omfn9MfVirDWUkdIYLCdQ70D78/IyfBdomKbztMuTpNyE9Pvz9DahGv86UBxZVE
09aO2X2niuVJdL2nAyDMPFhWg49LAwDCsr0vzPEAvvOvKYS5D5Vs1oVj1ysV12yDXkE/OfrVd+M6
4JvA+yc42DGASd74NjKMd9tDfJ+n8SEphLwpseXNRsbGDmVpZXV+dNtE3I2rIbsg7sm7e3gE5YPB
KqvrVubO8H5MkAjgh4x6XwryGLnVtyeFDm/tpeI6Rmm2NrPIPCx25G38oENuTIjKttv3OCz3Zqzg
DKp8PLhj98UivBC/NMK7eHZ67ILytaUid1YOSEcunJCAJRMC7A8y9/x1M19TVXBJxnYEvWTgnyWb
6zsOk7z+tz9nT4TrWFHz9Wgk1Cy66YHZuZiftH8jIs4gdwS5BibVoGHeG0ME/MVSf+xpvmF4XLsm
zHQ3GEwG1k7WHoLMd9au078tgFREJl02Ukzpvje11JYYKUuSbEN8/htfbIFhsnoxBgw4PDUQLegb
4yAJ0/DFbq1vszTOgy8uhoimtXTegybZ0896kHULar4Yf3xJda5tMaSlqfccy/6FYNO+94gEthLO
UTP/5PAmVm5hwIqcXt2o+VaACSCYxieOGj5MnY2YxQaYIDWR5CFegEG5OzEKOD4q+qhDg7vrH0x0
vJkHycQFafRYQicQnbkfLHhecBEhyLo9abz428qZYsG7+9CE0B6Lb5APb4uDEKVQlDghZI1pCeOo
OLYjU9WLa77Wg7hGfv5YyzDckQJ1fMCozNGM80tEXraxcnT3lN8sLS0GPrAYx45RTt5NUBJJ4av7
qQ/WQVfOvFmNR2Ubn/nYP4gY3x6tscwgvuRDwGYlhrMxPYGBgQprNODONLkpkT0U3wWKAlpnRbyS
8o+VLiXiYjPZUFUAbwHUjKGDb2IpUDIsHskuu2kttwevKOgeYx5kpBicgA1Atn2ufa7mIXu9jQqn
vWtj6JyYZm85P+V7VjU/iYgXMQdkVSOWL4fYD2O7SYQkNhQRwXEgjtBuSCQTvPer6GRhG1zrY3cq
WGDKmPmiqLoUoXr3y/YEbOm7GkSz70EvCJ7HzYCClW+jfSit5XYkwbpyWx7EkEooFzF/XYWUx+ZR
8N8HdD3QplgxLbvvEnmd8/JUCtheVYDs73eOAcbhjrc6oo/ASzZLLF5EbV9yQRN/Cm3iXW72vrSw
2HqKGwOOsHVITGQJrYmDnHrpS/u91/MQpum+x11xsWU0rqnjEwNJflqHZ8Q22m/VpOOqh3W99p79
MvzwA/MrC/6wA9xHXcd/tUndVQtBrg/+BuX85XjWrUWgF3Zt2YEMkPd5r7HBhbdJjflT2QGoMudH
eePPnLa3TvPT9w491bq8BWB64/a85JhFvhNGm4cR1DbswU+T7NOtn2AQ9eZmJdiLFG4tPIYh8eVg
HyA3rZPkzIH5zRzVayzdx97zLkETPuBaua9rZpbncnoXgTzXLd611jhxNCLQ0iV/EtNuf9+AdD4j
+jv9TkkaKEvj3XW5d5ILwQMXzJtAYE4IJ+jvoyrnoewq3iQL3Q3b5iNjvDfM7J7K24crUhqrau0Z
EFnraal3qpe3MTW+VtnJtmeWTWQbLQ5TClihXHyIoqQgurK8iz04A8QtaKWRdpZJTP0m2TTBh5OH
JL6X5UcCKFh1eXvqvYuBwZ0sLNNnKg1gMXj5wR7TOwDVw94z1T2a9xXa048olDe14Wc7R4EsK3o6
MBPF9BbL4zCY5t5LoboyB32YW3fbGzVdZI8Ojg+0oRKGe+G+v3NiCOGdxGeEhRLbRsD3IFymhH4A
k0WYSe79jv50DUVq7iHbgayCj7WLGJz/jh+zayDtqxdW6VNe269RxNYOMh23DqNfyoX0xSmrv8EH
KsAoSoDRdPKddnil1Fncjh1luyid8x0wVOYKW65y9CvHc99m4tEonogUgql1G2dTYCBeS3XHzc/Z
xDOrSaymedOG6dGZk3AHFQiDKQ27vTEFCWu395IMab11g+oO42i2U4yhbETkn3JetZPBV4qb9Ga2
VbxtRHFnGCgPWje4G8egP8RCzyyEwAmcLoS2PyybgKV/bRvTh9f58oZ74o2bJBH0hqA8dG7+nmY1
IbGSW3zViz8MViDaKQzoqmEN/NF2Mg7E864wh/atp8Q4dMF25uJ/xdCsVkjwPi0bBG1cs/Z9uIbl
rOEKLYch4N7s8eKvWhsleZ36D+Budlxrg3XbBY8InrhMdPaLsDy2y66A1dB5Gs5117vVwxyxwPuF
OPcSjGOVRcEpNE4j22tQhsMx6BCwVs0MWy4iBqDClIl9JpeLomCEbTyPlfjLcCTzz0NKNwVn4NZs
HS7WMT0FHbLrPDLAWZHQNf6Pj38/CffpNbcWkDP6943a+eGBovpvv+/3lzPQwNzGGBfXfx9DE3yh
FCP+y1/5+4sC/uPOmcTt71/5+6kRecvUwjNeaGWvIy0AFP7cr7ISqa8zgjhyb4DzX7KZQlI1/iQl
h9lhBiZjsbYwIgx6wjKGm7of7hwGYgLKPvRZwZ5LRktT9ZU3y4+fzT+t3RUrOWPQDu0bexx/FiKQ
q7pO9MzbqUzWbThMcPc4KzA7AOfUsX4gP3OnTDZdY57rOa3X6s+y1P6uKNgFlAsUp/E2TlpVa3K4
Yu0PYbLuAzIAJRXnY65/UDPRpt+fLUUUMKfdAnyUvjzIUWx+f/H3h2QYyt0yus9tPhlbZaWfZVJ4
R+RPBzU6LddVn2F/OTFMM4SrrGaMUABX3ph6CLS15MR2rUdBfz9uuOMfIeEyivBQu6bY01pjaKyv
RwgGTCCHSXLEuFVtbZfT2WKVrwV27t3iE5ZvF/xMVZJ9LAGeRWXH1kko2/znD9a//8yj/sdRKuYh
nsr8FCgrv5lHAJdWdi10prK3LwaUEsujBieugxW/FGN86vNyM6TmOXS776SPnv10ghDKN3xC4bgZ
8/J2tMXWMqqjY8q9ypazbZIh9xzrFhc4MyzGypKCWAWpsIkUrNwUCZce3htcUtDnWqeoBvPZN9a2
dLjq++mD0kE71IqD52+H0PhogfWsRr+6pFP4hx72Tcp8sj4iuC7H2S7a+GHxIE335FfdcWgfplie
m6olhRLvCJ2uTGF8MBq7ofbHEZ82NMCvViYfJu1Gu0V/BaVVUaOLqKZ0A8UGcR9UYbtJHqvcig62
HC8hE1GEOThIFbsFxYjaBR4A5dxobh2REUkBPSpbk33furOi7C6PJ1C0mSR9UVGq50KNZRCHd+/z
Dq7a4qmWFC5rDBXcooLiaZ4dLoZW9Goaah8ZGfeL6Rhad47fjTu6Kl9RQOyyyyKXJmCBieLGFoNJ
E7X5mzc6tmwcA4ZTTtYgj65HRSCouPxMYX1pWPhXE6cWN6hvUEFpwpNqbqAHbKeg2cKEum3L6BlW
tdgwLXKXwTla183d7FTBvnPe5yi6GgU+ELamY53dSzdhQL1HfZy4icu50TwuctiXFf3GvM8g8JSv
kST0YdruukgTKqxJ+tQ4e1n6JJ5abgEcOHjrY5lpOlqOMFWDENps58X2qnfm58Rl8XZUF2+M9j2h
7BDAl+PGtCq7/ht+6XFwcvD/afad1WWwoXBLZRKSvTWeScd8aGz90e55c1bwu52xOdD3StZlw0Qh
zdA/82zLS+pwerSb1ZSzjRVB+Jox1wJYTT5ljJ75HupTpxrf2iJdZ0PxM3r9q+nMWBCX7yEEqCKN
HGa75bMyRONNuVwLZmA2oYAn60zz2hUAMbXj1klq8LYSaJd0TyLdF/AWS0ZFY8g21TA/KJIKN+aA
laA/GMOrhNZoQ20cIa4hdnnMKsg2wjcvo0myv2jTfh3AfOxgPxoACphQuauBkHNCPxdRT/OZIQNq
KJe+UD8tFMk4u7dhSqLuazZVU5acJj17N3qsaK477NSY3IYqit9lU3+bHmIxaJXgbCGgvQQ8iPYv
yxJyaQPdEp9quIFcsvPgXrbwLx04mO5UXWOLhHoxskfnpwUCdt/51xJ+pgNHEyoOYDaN1qxtIJuA
s98TJ0z2zeJ8RZlXrvxgXpgErJ8AkF1LWJ0JC4W1tH8bGJ4iGh4Y2wRfa95OGvJZV1/MK31FLAom
DNAgNM+DbI4zbNA5az4krFDWqU2v4aFNTe1fmTXObJNlhfDUiok9673T2NEQ/mgfmNeiXTtQSXm6
nmsxPmhcbqOxpb0GmI4aZYo79RxM0yGcn6VGncYzKjR9VI2a6u9gDHvxi0WFj9qxBUh4qY4GpwoI
qiYk1Rqi6qzRqhlaQ7a+HdW2h8IEneV+W2xhDURW3sHvtnmRnN68uSJ2NTLIHD9kcFw9h0PZopFz
lD3gvHpjfu/UI4mnFKP6QDDOtQHiOOdUI2JT27+2GhqLgNFFp0LFN6A6bb6P0GUToHUx5POtz9lQ
aADt2FodPGO+3BrOwVpoUK2lkbUFkhUOPEs9PehvsYRsGxZEIz1WBMhBO0uzbzUEd9Y43IovIXnP
8HfiLqg2g8bm9ln4bE3mefT4APL9ttOIXU/Ddl2ou0H6raAbnB2N43Vd462Az2vD6eVqhbtkyV+6
GHjP+IzAwOSPpXe/D9JQ8NZv/nL4eMbuWG9Jhm0yDQVug3u0Mzac4ZBquwYH+xCEqZ0ZiFamV1/D
hS2NGTbgDVORYptEWWCZ3Iu8/Jb2GH8X6gWbdww7OhBXjS9OpPiK4BmbeXKfjuZX4Qcs8mF7H5ug
jy0YyLh8eSrByK47+MiBvm7XEJPRrJq3XgNE2czDC6/+jaoq+KwatGxMBG1iGACoY4AwB4x/snes
PR9Ac+Q+u+ByJxdws28+RwkFDjX+5Yz7IourK1W9gx+1iUaPeRX9OkU2YGXaTuwraWBsINrHnCNn
fNLAo7n0/XVHT8AnCchyzI+xVisXGjndSEBSo2V9lRpH3Y/HTOOpXSmfx2JCuQO4etEI60HDrBkV
Zx6S4KLHRVuzEko5u5RcOZf2FJ9EQAMeNDac5iVt610CIpfnNM6o0Jnvi/lZaqo2LZhVmQOdDfUK
2fbvxqQ+PRt/UTAmW69U5m1QcA4tghLLSMd/b9IQbxea96Sx3koDvi2LEcNlgYox9P669XH/+c7O
k4DvyZsxPqhR4RS4YyptQbkhSmnu4XnSFQctnmrIuKNx4wNu0bHwdbA2ee50oKiHTd7BKF/EvLfH
4Vu2YK8mB7JE4MZ3fhE+9BZVUjjnQzu9NnZ4UTG9jAISOhVbV1TMJSR1dSgNSpRIzdhn2dBSOOop
PPV0AazONe/vwsQDk0ncWTV8fdYY9sFnIxjBNlBfD2+i9Iuyvc8jBLwdAW5lW+/QC9iyobtPUN6d
0ueFS/KcGROCXKb/uPL6Qe0Sq35JHLmtB/4DKhE+FDqqyguaU7Os41sDurzUmHlTA+ctjZ5vYdC3
jnJ3gxl+c7x5BhYhOQkZ8LsB1wcQ7Kdk+C4h2g+pz9k1hEsXmR4XyGjH2E99Ybb6xQy5P8n+jtkY
Xt6TD6pzM9fjnVEn9kYqGsG9ZNizy5/9X8j+hsMSHh1f4/eVBvEXMUj+RMP5M43pF0ylUgYB3U+H
raRA/uksXruOlTz6kTpXGvfvaPD/kEBtW4jk/vI/Ru7p9KCOQR+uUqwBIm/Ofsyap3UCIE/mGz9s
Ph2LdhLGATJtFLHUT9DApfK4N5mZtYJI8jyN+bxLW0EVHn+Bi8eg0kKD2pwvc93/VEbr7ozeBpIz
kFV+MQf60p6WIoxp+tWcJq1KCHAmGM0+waDglTmh3Tn4kX1A/Z++npYtGPh/V3Hp0ILGFaKFDGVb
diulSm+VAwnNGrRFFf4Gb+I73sXQhMnkrqJhG2rVA7wmIlA12rPef+BC+5RE46eVB/5qxhNhV8Gw
HwRz7KU/76NBQk6ZyCwW1LdMfJCbRCsnMLiyOZl3Lo1CNxINpl9WPtsgvNikOzUl0NB5T+Z0U7YW
PLQ1R/aGyaOQJo5WXqRFcGjQ2M5MjOLJJMnteX9GR3CD8QliSWb9ImF6m8wztSY++0PecVqPVfbk
F1ybLSoB664yWNkpAvIvW3QENoo212bC1+FqccekFR6CqbBQSz1M7B6xQXyhlAQHRq3+8LQERGID
kT6fcvGDBBJRSIDGj87LhsIYn50e0UYsWz9hzCBBYvEr08UxBlCROV7tIdFCEkx22pe4PM5aVjJr
bUnTIjCxAlQmI04Thgo4TLqvkW8/OFNcoJ+kShiYATH66r0mnRrKF5kxcJUwPnUoVGSebLi/ld/u
HEtytn3yG8snaydmhLEF87HWLqWt7+GQ4Emm82QfMt9wV0bsiF1kK3snJzaZxoOtAjvvJ+Xyt06Y
ykxCd9fVNUv2yhjL4iaf59tk7MdDWSzFtnC8mzFki8uqDuzb/FBLmj3ZmJwNm25DWkw3aR7SoyvE
TVwgpME+8215jrOGt7iewh6GpcTywijyruo5Ijg6wackYKx06NYZlhkeOuOtRtSTamNP02x6BD4i
xuQjCJevbW33cebMOiqdqojyhbWoZvp0HuYvS4uCYCVs6J4VG1E+plol1Br+OZI5OHrGvWgabes6
y2+rKL1GcuTgEfA/02qilpzAilYtjOYcWZauLnTykXvsTmqxkfmrONKyIywA+yU99lZ171Y0Fhru
2SsjwDyt4vA1gs+FOKRxkXh7cAcHb18oa23ObDMOpqVIK5cMLV/i3/tMVMOqqSQrNQjdyWnqnY2z
STCCVmuJ05KgczINxE4MYLO/ZBe3slAji8fG926UX5UbdyCPP2k1XuZx3ow8eKb8KYpt/jfzP6Qb
tFZq1IIp+Jx0e3oLWTFAWldXcuhHxr75VRlxf5KNcddCKkp8/zmYEVhFWmVlZGsXs1WjFVdxjeyK
a8nJYLKS/gHlEEYjbnLMWIwcocjClTXjzLJ95Fk0d1YCbBeIXFodzGOb4OXYHdpUcyVRb6BD4ZUG
mZonVzuo7HUbo+oqtLQr0Pou17Cf27DGJYXYS2rFl1L2c4rza9HyL4em440C6rAGK7VdqPnvRF8y
Uke2pjAujjFUe953Zzs3LgwVMPmBZ8zSwrGZOxzDO+gFXGxkLVay4I2CPkG7lxFfma3FZWPsemsr
ZOsRP/aoJg4FxUuOXELXgug4yE/B5ctrmBBivOFBaUFamPNKLvbEyTUoCdh4+NjpRr8qK6D9Vtm7
GVcOwy3LIcO+prSGLdFCthzw7squkbQV2NrIW6hdrwVuFiY3ZrkBXuRIUTOXISj4Bm4k31Otf5sb
RHACIxzgUYEfjuogNxGtjPMssiIyAOgbVGunS7Z0PpxLoeR6lGu2C+/glyU2M5rLBiBwwsyDFtSx
3Z6UVtY1vfrytMTO1To7W72xtjf0J80/Zo+/L/Mz6JJMkW5LctvlPojUZuwSpv1BS0xamod6ZB+S
x+N0uAVXxZWKonyrRXv0LBEFWvRGQ63hYyRxIOdEWV1R+Ha9kP05iuaLXence1yepsZEYidB7TFq
cnD8/i/cWspc+V9m0YNNwysSKM/eem16BNTCXES18xPna0bjHLoGI+lAt7RaMEjV88AUcqZDMaA9
8SCPzzNfjaWGjzn9HNwBsxJzKNtEWJvE86sdg73FtmbMeruoUb9M2eNgIzwsmf/RAsQIE2LFq8Z1
v7zmWpLYaF2i0uLEAYOildDlETgVI9yKjE28S9rvgGJYiMK2/1yyBPUyAbLFP4BQoN9d139pVL1o
8pv2ZDhUbSFNyRfyVud+DqJdNFOuG1WJV7gucYoVnx5z/6yc1inEERl5yCInrY2c6uCJCfxE6yRr
vJLz3JLGH7wVE0hAzYBORxRx12Nt9fsALyUp15zLJyfgQvjtg8ReCVI0BHSd79pfsaVpXYfhoOiq
0CgUGZt29EpjqttRrOC1QY/pECTZ5H3TIW6ZNw4VDRAepO8Cf4BDyLYUINqsMG5mWr0pcXA2JQwI
gx3TJVy0aTz8I3XZ/9CKq7l9MHgF1nClqNNh0mIw37SP3kRne6TZRUXTWZN16lf81awMWhDanTy/
pdKBN9TQAtEakyijXVyitFzU8uZhP9s29DINm3EtY1+TfhGm+bLgJu3QZR17bKWd1pYGt8GTqUWm
fYy6rs486p3x1bN/vCIj0ZotD7EELw9fK0IbcJkWnKT6xtUjV7NHcPGztwAwbiEglwqQSN/tA5uB
YUbMxar1UK+2OFjJcYg3r3cfO+ysNZbWuETXClJG7FjVlP/oUmDd21rsymhUSyeHAyfZLPfsaQFs
jgmWMlO3EVoOG7sQ9ZvXvIcPGGlKmHDbLyyU7bFE7CcjSeLQ1rgejpi1pODTdEa37YDFoMHBKcCI
5NwDsG2x1lZGcYm0xtbUQlsTs20Ro7iNUmS3HtZbCgfUsNHgduhwtRZXaEHu4KDKTVOkuYPW50JE
KtfxiFKXH25rLdlNsO1Su2y2mRfuAVcX+0greQVuXqklvRRH9pMbXQzU7rAgeBsEKrvMs3c168iG
mlLfhCPS3wn7b0ov6jBpITAQ7WPtoggGU3ZUNPaBL4ZnQ2uExWQ+m1QIXQfBcK5Vw3mFdNjS9mGt
IZ61kHgmbxK7ubeqcRW3WlpsOtDU87LByaCr2aHmHGjJMUyHz15rjxNWmspDhDx3VMgi3Mi5liSb
WpfMRRjlg1YoMwciWEo+wEo3oAjRLNN779ZNShuIn83sYeK+b+HDRqQeFzzNym3NOxNz81h+RQKR
c4HROcXs7GJ4HhpUz2EBqb2LSLCFO5mMjwVvBSZqiacYv7dfYxPhjR664dVoEUmnUNkiPylpmVrw
/9mXRdP98eKSg2no99wDm7sRChbDMcexbojTtPEN6xStfSzWo9ZZ51psXWK4nvSN80+qtdfYK98b
LcIuKVen/1RjE8vgTX2wA+cotD7bbjlbjzVK7W7r2wy6zfHyYXMZnjBve1rBLWqtaR3e8NamW9IE
773VRbg16ZpwQv4ZO1TeuZZ6hwN67xAlIp/ngCwh3m99f1dqGfgyogV3GSQpBKLwHAHPOk5TsKBY
xANs4g2Lja/14qoVr4LT/cbHPC7iDv6WLhM7Wksu8ZOXqRaV9yjLKy0vdxM05j6LE3TX6Dj/G3vn
sdy6tmXZX8l4fbyC2XCN7JCgEynv1UHIwpsNs2G+vgZ4bta5dfJW5A9URyFRtCDM2mvNOeYScZ6S
dV6ahJ6bS/x5bRKE3iyR6PoSjo6WBMuINb034Om6JUDdJEm9anSxIxXd3ubMHdYIV56yhBJwIIG9
X6LYBd7LIHerK6UTYeGb87j26uFBV2reEw5nEBRncYsMWxLeGVEdYp9ASBLR46NfjAVHOVDT82/0
UxBr/s+3kSHE9fD3Hc8o3t9PU1MKrR0Zk2BvLGH25zue71Pj8/zrgfTxPYw//+cVQ1KBCNxe/k6m
mH+dH/C3X38//6//2JxsTO/w/3wXv97kr1fketfOm7/fEolwyWQWfX50Gov9Y/nU51f/9UbOr2ae
QbC/Xxh6NCXE+a4yc+bm1/b79eTnW38/y/k33YU9uFHspAdfvUXAMUAOgIEoi9E8dAbMzTPj9fzb
mfH6x22kUMHp/H2fFJEVXbWFEPv7MdFypv59WwtFgEBYaFjL7b+e4fzfXw/+p8ed//37aWxtkfUY
kbE2HProm6QHYcdA7Pr3G5GmxgTi/Fx/+7XCQqyTPsbrnp8NjteCh7IfszPSUmX6tPV6/ZqjkC95
+ZEuHM54+fHHbb//PP9Wdu7JzUp/+8ft58efbzs/ye8/Z6pQ1j6YkM///f2P3y/2+7bzXfIzhvOf
nut82x9Pc/7T72AhG61NTid0iN/P9+vjnv8+v1zZY1Fd//E0v+70T097fkw2+xd+29c7B3PPBSib
LjCEplh98acbJozRlh9//KmPnZWv/vj3oG/Tmfhmf+m46M1fDzo/8vzjj9v0SoHJH4W9/v0Kf7zM
78f+8VL/dD/DD3lPv58LfSEM84v5fPP5AaIemAH+8aR/+/8fL3L+889/a35R76e03/zjJvin9/WP
T3O+4+/3er7P+bYYBdlmcK1vInbh3qsYGaHBCG1VDh2jD6Owmu4m6oZk++t0MVhPmt3m4XwZm/Xj
+WxQLVDhOK2qA5HbbswVnO5DsTHxb9JSZMnmWNpyEcs2HHCAraJqx/S3OU7IkI728hvdukawxHbq
jTLwx/GZr8yM1pnuFQ962Oh7P053GdQw2Se0HDVyQ13YwKuRoB7UC9G2DtV1a1SX9syFI+ypmdti
uplq9SXCMCCVntSItGPtwRyWHiDmtXyaAt2TKNJMPdwVhv7l5+ODUfvE1EtEEcVYIS5q7NVkhMnG
LKiSMEoXlSRoOtEr3DN1jOevKS6jZQ5TWS1TkOKqMNACMMS2YWeUCAIohZmi1yBgOizWsj+M+uRi
/p31W9ifJlAH3pnDcnV0nylNWNp0RDYMLYWO6bXRNiGpiUy+FZFILPXZpkHFWoWV3jWwLGfNzEfb
hFrHLJd+DKYWhP7zoyXyQ1nXl6h0Ibm14lUO8oKUkJwMWpVsbK7tVCgncOO0PXFTBqzYqwAUyRT3
J7oSrDFS2oCaXrVYAw28gEwBwk4k20Gy7eyORAcvjh8iZohEvQ5EAZPZW7Mwb73pOlPjT+uyYTzl
vzJTZzyq/FM0QfhOcp6nTHWInvUIjF0/mQokc26lrFua+Fmqn5TkjbWuUxGMs+3tIDe6Wt3tO5Px
t9Z4u0Q4bGlBO71uB7GhNn6ilhy3rdSrdd61X25yU0QM7dEF8liHVvLO0iBumlqEqmXQqMzzee2G
2Vur/HjD+L7Y18CsECLE+LdnDPqCMB+8uTRhBR88Qte4z7zbMfGbvdfypscZzWeEFeBCL/miIa/E
rg8HlfgSj8ALxgYcS53Jyj7WfrqwmINmvFz2IDN1uss8nr8ZYVMmt4wHpADX5oZXldl/SoC/a4DZ
7hoZINHrE1K5OCZyReipYD3lnhhTDEGDN0S07RhAytpaItN2c0aCg9NNDEUKZosoX57DJEPM7+Rw
hRBeTQVJhh6v5aAkC8CcqnU/qgn7so2OTtsWBErdTgYcPOl91HkpVpEevU9K23aepq0Hg7rMsC7p
J8THuMTK5cdf2qJ8rcaYvvY4v/hy0lGf7A3t2/VLxCeJlRwsQy/Wfqrfzl1IbuyUB2GsHibI5LHu
n3qP6rsC1bnNFJ53LfvMpNFvZ0lhTOOx3moeBFMOaDstQlxSZb/kttML0arTzCG9HrqBprhhXEcj
3QkSjw+9/m5LQdkzuQoszX2byUfE9MRl06l0/PrV6BSICEG6JLSFvFNPlR5aa9HCw2lCnVDZTLHe
MEay0aIqRD7FuCN1470tCKRW0rhzUgErlqYotrU8Z43UFlIPyrQGeGlEG93o94aF4DLPp+fIV+9h
JKFZJNVXOr/MZkYcGOpQPYmZ3ZuPnowfFe6DY5l0xnY4YjnVHeW/d2PvBbSrxgkxXgobGmSD+VPm
6Kl15zUdcJOP87PK/ZMwuVthDJeWjv6um0W6UUhauro9hehDaE1NuyyOnVUyl/F++nCwTIf5Qwbm
DeJhHOiQPEWqBUOPZ9Chk4hJgnO3YBAmyQfBd06DtRmCiH1i3VQ96rj0XbGRVlhjjRU2i0M9YsHC
pkUUK2vEWKdmd/H7tNXRqrcQC0JIfXO3GaCkr5cRsjMWgQXQAMsaHYc8fxmiPg8MP1+U8bQj2rZ4
rm3SwWxCJ3JSooIoG+bAaXQaMnhsdVT2m1bLn5zUvFXj0px+Vg5TX5z2WCkRRCTmV6VlX0VifrbS
ostByHiv29GqdwscM2QoeUCK1mR/2wzcmGrFU/QCo3E1Fug6h6m611N5JVso+eV0qnsanS0NK3Pg
Dcfm1m+x3umd2WxGzaGvqdfXzK1WSeXA+3Uj1q3ReKgMLgoku2ZODZYypT3aOdE6NQ4NU3W3dTEP
5RXB3TS2LPcgpfPeJvWGXO2b2MuLQOj5PjYgukQhbv5+CNF/eAOMTNw4TikC0JvGprdSdO2DygJH
Y3aDuI/sYpvontDSPsHcnOJQwQpNLCYDAxol19kx9X4Qxrxzu0LsKmFCGhkus7h8LEd9K4wcIXqM
PGSS+Wtis5tp1Yu/4BLUOoo9cMPyDg3wQ2HnT9PcQV9pWnBe82c1EnhSoauhNVw4cutE4+XsBW5G
w9VokbIaDkFzNTKaqmWSWjGUcUR7yEIUKomzGxINdwlKtVem9m9+lD84dX8aHaKs9QGBa75vRf6a
jewTadduzZ7awFInouXW+YTPTW9oamW1eZNoTWA1HJ8wmu18z6ob9WHOrC8ZHCT2BHRzbL5N3fgW
tcwE3RxJqFfRJkiY+BZkRrnJoyXHVyXn75QhrYqs3UxYZS+KB+arC9y3uqtxlfaJxnQ8M/hhxfdi
RpBSzYnaZAY28wLDq/Cj99ZrD1GPLYfu5qb0CqQfnfvdinYmW4zBOZAN6NKC8ZOO3EITw0qWehmE
i0eoK2+zaMmSQxixwRS1Gx3/8LpEd9Ig8w7VyJgek1q0BmJRrWLgp1hXjzLvWS+HCNqFa+4XHbUk
OWhVu9mRCDW9wHikD8SI9/1Br5+TOpMr6KFPfqMdOfPdJw3xh33vsumjK6OmTLDNXZcO+7EKt+2+
pYXcslk4SSCVSLBcrQbGhG/xxGCwd+urxFvUC5Do9HZygtE/ZVV1n/cWagazxKTC0Tt44XeejxdV
NthrEnqeUYWcTL+76T1yiPvhtu6iN7tYEsh92lDpkL+6vo/+ALPnup1palmC3vDMvpHBTSf4kLKh
AZlWdeMG1vmJQ3InAFAffJzJVXGFNwC1DWYgPDMcLv2z09GWm3My/tqous5TGiS4fNiaAj2nVUQP
lZN/QyVC+NaRsALZ7jGhEb9vYqYqCHpcXAt4DNCdl5E6It2KV2gY37DBBJxyza1TyK3bqkur8S+7
qs4CSVaelid4vhitWxq6AizURYY61YsIO7Nmmya/xUZ22Yyui4OgQGUV9Kbrr1o87PRZmKwW9+ip
CazOEDOhoV7ZbZPcdYrgMad74AJHJXnrf4GH7k9gHtbEJdl7L+weNDGxmvP7NzS/q2kiJsMY+rem
JStWeUw1ErLcfSRzOU2ahqkIkZgSfIjGwUMRJtEEyojxGbM+BKlFti9m5R28OX8mfcGvuYL3qkYH
Tm08DRyekH/LNDkJ/FgqGq5HP2V3kcmdweknaHuOtTDMGBPKU5RUP26b0B43GJdn1iPk6SsEJx/G
iCplblpKb0xCYeJtGfde9pE8OhSLEU02cMVXlCCrtLEvzSR7otZ+8hxQFEB/0Ueb4yddKYYtIGeu
PLh6oTMFmde/R3XC1dy51aKU9rgjkW6DK6yHtdPQu7WB0lCM50ByAKMRGy62aZT8qK0PyMKujGbF
3J2UxnF4tKthY5j2SGFFdlnisg52+htsqAx7tezGojfOzPWDlli5Y8x2LeXMFHMmogFdrtUy3zYI
R0NB9MFKWa5t4iGD2GDi77LTaD9maL4nVQbXnOlgEkN5FVcE/4q1HyMmzgsK0dmOENxl3trHlJPO
9mXT+w+F1n8z2gH3f0pGArDqKZhwSq+wGm06Fd2kSghEJPJ1bNKLvpzvZouWi6rfIMyhVvURjRGp
9VgLJKNjHT56AwJaqUfUnZjy0cpiAPfQcuggBBCnMF6Z98qZyCe039O+AGU8AHONHHMrrOnB1DEv
pRyBMVs4E0m0SM6+bQQlQU74LWvE2HBQgoxv83jB3OcxdzlKi2IgRhTC4EoM4ioaQR1hZV4WSSbl
WHvZZvYz6RjoBxU/lHox26NmbB19ZAxga/eiElslWI5xkiKLR/fwgU5P3uLdHYipyzJObJp1tOL2
VcXWB6zNaQts/16fQiC7RrqeojxfA01eEjbZ+yuN9DEKk4gjJKOgsrhYIOmrMuvHYlyxcsb+m6H2
+by5SqRtridTv01Q18MlgttG/Cp0VvYS1zbfIe59J8yXsApWB8sc9mqCYpaZxp20faRTBsk8voV1
LqsgL9smOHDS+xBg7UcvYzBuTmsDUaRrKI86IK3Xho+EB3HHS2pIcl27o4ZAUVaI/tq8fkzz8jLW
nQvVSIITqJ8HckRo5puSaObF8pcGq6qdr2gFvNTia0KSVBdzGjCwwifW9rduOby67fCZFN1+Zqjt
mMYb+k47qKE9rcsZ4tzYYOubIQK37Dy1uFeZe9szDF0B4r9UOJY0ZpTEgvqvqY3+BP3TQwjkSOgM
Qlm6A7DxiCQj8Yah0mVui5MwmHwSsbNx5hGjhu5egw4+KsASARGuNyBxH02lPep+X5JnOd3hcFMB
aIPbIvQZhKchGOb5xfPvPHrtiEwKAnGZI6+7LqXApsAk5S0KUrMKpsG+QDa2Uk2/61zCPWtcz/mj
xAF6oachgdntuqljazOmBisxheANv0G50UyHzvMSBojIvcXnFyXzxu/xnpbuZpD6y5Iq7TU9GUIj
WMsRkpzKMb1IF4yX6j5jQogn2zpQX+AJp8AYyPqkqmT1NVzr2YFK2j5oi/JEJT4KGeXwMs6Gel/D
9+G/lNJCg+elX5Mbv8RdvJkmDMma6q116puIrqbnSiT5JjR3ORiSVQnWadXianFSRnuif8lKJuwh
084gTPnWfKdBC0MCtdcYWDjdPXdLF/GVkz2OI1dvu0LQWg+UHMrp1r7X1iuGACUiIf9CVF916Ear
LK6vuijeWpmdYHodj3VmfgCC2Idx2rNoQ48su89kmB4zVGxbrQIuLTniN77msjb0OZSGoQULvfVz
3KpTEqH17CSTLxC0WhVGayIzRa5qYjQcBgMhvZAk+arC/KS7aJpYgtks6+0atGK7j0dCQTzqbACj
5tdgYerIHw1m1zuEb28uahZ3Humf+MUhs+qvihnQ1q3yrzTH6juoYSvN+GqOEKpKfpCfzvxen6+b
2N+7NyNXUw7FK5zK74kZbk1b/YBkuQp9fF4J5ygDalqh3CffGI9To6HkkKziKwj2qhHoypj+uUyv
Mt8ksZRWeFxPp9wmaSWHv71NEDA6DJtXdT08cYyiBjFqRC6DcDZNRGxH5q+KuY+CLI0PRq4/4kHV
goTp3xM8+xB9cXjbxV/++Cw96xn9zINbQLfvoa7Y6CzIqwqTFaIOFEloKV1WCxS8HJtodiu5kyDI
rVfdMfF/WE9j0Wts0OauYuPRFARtnGdT0IFvVXA/CFhQwYxWi2/Gj05YCB6i2YHlSIEuIqLDOTtR
ATjsWXwdJpoz2VsFfThcj8q88ePotv7mxBtGiPmkdRpjdZsLVmpOY6LbGSQSAv0lblrSdM3qys6H
hxGdwnaKk5vUVSfLR0fmMZMVjGEDFoHkQFN4Tta98Y6U+t3Fudzq7JiZ/eTGzr3plAH+/MvYn3dZ
hwUlny7ahqOF2HpEI/vW0l/6zgaDhySEz3XAVLXFjUszJuX6786JtdJNdZD9VSady5YTgC9APTed
8Roui1cPyOTcoNUwqlNmOjONu/azluOiFXjKe4mWIUauNQDU0XVQ/EXI3kIVQ5qLv5913FQ2E+Qq
7D5KoW7ruJ/hA9isafp7NxdHRBbtmiEFNRVSe4+JJW9MA8ZbpN8UAAZDGRPuWlp9xkW8T23AaHiL
9cz+ir2GPlXTLFm+RrQFo2lO9VXmZOS+kbxaqxE/iV5vZGW/Z0Z70ZhMYn072QDU61ZpZ33EYXnb
JPaGt3Ds42sXGkI7D6dSg36TOUg3EvAXg3UXgvM3w/BnLjX4vyoYcew8aNmbQuNgz+Zai3SQmIOJ
trOoA6szPt2+O5h+cg8RJzpUZfbVhcvGjvO3yVDPGXD6VWnhNG6XtPZkuJqy4bJKk3ssFO+UEO/6
InN2K7W16+mtryOSenQu5FrhZ8SPV2I9my7y5v7cqRx3I6fMwJpozeqJeYFqnW5C/OZjCVpmqqci
j46ooO8KbxArV9de52g46dIHigcOklM4UJRdV1VIDAj8GRAsJkPykuSNWP9Iu/60rfwjrGsS88zq
ttDIZ3MLTi4O7pgQ84cjj3M5wFRlVUBHL8+M+kh40T1iyFXpoiEpUb9MAxam2Aif0xRVLJHJir3R
PSYz0ed6jZheq6KdI8thra+7eUxXrptk2zlyj3lVvjtCviEdv1ZF6G0S9lOOkGfcDu5Gg+kMbzrp
ifw0m3TtDn0EjrBcW+l8pYXlRZmreSdta2P3kH645GkbOycnk6MLFSXREAqF+aKnHj0sdsuHqi3/
bnRp3oBpYlVORcdeXF5a+RMEmSDOyZCKu5dYoX1ddsF5kuaqpDzaRg47Cr38K+x+OzriL6HbXdG5
vQ7bUGeVYA6cnYyNndbHXBT3XWy+FqMjWOjFlLVDvfP8mQxlMMCqTO5RL3Ad1mnK0Dyu96zG7rup
eKm79JPV78Pgdd3BxQ9ilXMYQBB4setTU4evlAf9IY4pUUIa9SfNE5sGHdUasX0Giol4dU3Q1ksn
i5JBktU8aafKrbUr1prPY0Fvd+7dbVMnZYDSYmBNjxAHQw2dceKN9mUDeE9jQMATwLDSPln3klOo
HuDLevtx1q5qVuWHqMhoYnrRhUoGFo1as7WmVlvXKaL7erJ3U1sYF1qOllnOgCujzGWh5hGQWYTG
jqhVebA1Dzk+6chrHGDFnTa1aGogc+zOf/66LSz2Kccl45vAzZMMLXBtcq3qbJbxRbXLYy+IyvHF
E8klg59+67h4qqQ/HSqXmHHdc98c+sgGBuqVa/Xans+znQ0K1V6EdPoM0IOt8zTnTbtTVOjNwDVM
NTQgk+6+Hqv3vgMBlThcfWZtOAhD+Ts3/HHdCdhLzmhI0jeeW6mQS6IiaPGmEFbTYWGitHcG4xs3
MAcNFXYRhh9WSiQ5LSIvgKokyNxaxToSrMbhtOTJC5wjS/NcQ7Tp7d3Q/Yx9E/OLWKUTJ+GwDw/W
nJx0Qceq881nP7vqkSLgEb6Uy8slywTGcgyJQPRt8L0nT0DEgPIv8N+s1ZSeZt25K+rrOgXDgLLm
voxwuGNkOjRgCYfIvcbDuGpc76sZbZeLISQvO78lBIiWvFbQNhybo9CjAReExRHhl9Om17uLXqF7
lJEcV9WS/4HQjcPaOpRKfMOoZPUGPwWduMxiOqEOuHXDrVv2LMtdmRPGOxBS102qXsaipRwaU2yN
VvEzJHN72WXdLqK9rduslK3I5wI7AWHBVbXxY/0lmdxLP/pBBZUe9WbxIrDgrBOv5PSY3hfDU2hh
S1Eea7Q4Qh5bYf0eOzjLY4UyY2ELA+KDfwl0NU104znzOVtnHZC6jBYLNCh7ZyRH0dN9cZS4Yo39
4OjFc1t4+UZrMBgoAwRFRAxV4Zm7ZJHCpUsWFTGkLNr1vaBzSJMKnSZtT4y/c86sBEtzTYLnDIBx
tLNshzKIR5lHi1nYVvec9xlDYjHQqgwVwxUV8ah2Ybx1I2s4zYKwVObeOnMcgwhSSJAAspl3SZzF
kH5WUFYhX3xlqbxp/JKIhGlxF+V4Rkxx6Aoo91PEYKqdaT65LpRZmnxcbSrSwyUds7yKD1GqlgLa
fLUd/K90K6Md925u9ALN0mAib1tGT+GbpMOCcUmjdu1OGAcwDWKojMik6SlGbkMwL0DmaHb2ugY/
90ppC4Km6OuNX9oNNT9jD0cN3qGXdPySuR+Yl7HD+FaUweBoAsRzwO+arL+VBUOg1m75aobqSF/+
MrLhKvT0bcYcOfJAW5NaiqxxhYWG1dQulgLsQJ/olx1jdxylnMRc08VjA/5W6Nd+Layd0Hu5VVN1
mGWKQSMrN7EJIHWOuDhEkWiPA/32zMPSkILRd8hnpov+yNSM778k9nWmI0t+eHqRV7TVWbcSF4++
sLHUttStZj3IMjl1LvNT2dC0r61ROzbsxTDAgAV2yD1ZQLz4frkp7aX+rDpw6epgZ5xJ86R6Kp3Z
2uM5SzmFVdOFaJeZEHm3q94o8G25WUNdm9srYhjVRpBMSgqnMI/MG4uOA41llgNCOsc25pKutPbE
ujShRNhDjW+WQ7StveWQvCYUlgb0xCFs5Y29FkJYqOjkCX/tc+ewbUOjc6DsZWhoOOwDGPSNwyeW
Ni9pZhjMxsjhtMZIxvHUsw3hHil4cfJoSh6j6lanhcIexaCbb2UTZ2CHLZAIm5DXNuppa0lOocZS
ZbnMejaOhxI8jdResHBf6VqhbcxelDuGxVZsl1sfGSbpILyefCcUoLsrzJA4tukZHMOpVq6CmpBW
6CmxVpQTI6IZgMCYzNxJ+xEF8e22HX3UlgN92usvImaoNA590ydAa6Jt7tRfZpeziab0Ri1OXS/0
nkgr9fb4lBQc1bpedWhQA1PKfV8em5I92Q5xTXEgQWapL8XUcboZS/Pgmjg7KSts9jlRG19jZL/r
5o8a56++lLd+nW5sW97MraNftAnG8jZ8R7vHo4XpYOh+CCFLBWPNKTOn4nG0QV0NzJgd/FNprDZt
rL36jfCQKjT6mvMdkgKhuZt89j7jTDDTYey1RhlLrTFTi0xUrKxrd2bFubIYpyzgsn1IrXC6cLDi
rBKWPqLsKWajatxqtbbL6+S+03J923g3ptAoDPXpSY0AqlqdrvDYPHaKiYgz4LuLSsJ9BoDVzpjP
vPsIxHT3mjuMyKwfUyU3Hqt9FsFcFZUan4XJcqDHr7aKfXjw6b6p7Pg6qnAlVBZjA2qVoUXPW6lX
4BFousPLrM9Asfdfg0dDv05pwatIe+hoClRm7hNSWBL5kVqPKmR5mBJcT9jV8K6xdG9id4IclohD
kaa3mgDQ7NnQbdyZMMnKp39tKNZ8UONo/tflt24NH53SqVicYW9w7tllZQXrM//AUR7yWMwlGhzl
tek2hFCGKXsVvqKmtvNdbIHxnGWQaem+0GELNaF1I1sY1RW65LUl4SPhBZxq/8h+VK4Ncss2cTcM
VzXWLNEgZBlBZ8X9+zRV11xhU6pga4WpJIGJWqIDqbdTWrUnnGV0/f20Jm6y/kpbtCBdnN6b5IOt
Y0nrNa5sCH2SxgkGuv66dNZJoX3Sax/etGjP9BUZuyaAWjNmm8fy03Xhg7qCpVHTXsnFmZMa+ryL
oNpdJ8sPm+5bofnuxfkmfCqfyqbzUGcOn7b1HgAXjPsCgfgqQwJBgyjbepoPWbBRU1BLzsNhbTyk
fZKyH+jPLQlhgWGaLomT5DvgGROz/xwlMVCZhp521ZJH1oQsZArw7SuypsdKHuTYPii3nncmBqSN
AqY0ZiJidsx0DhaI3HHw4CL2sCh1Ht5fg0kcJRznWAeVPSsv8hutpu2vVO3d5SUbtJzxq9ZGc9X5
JC1kCUhKHo8AXusYb8ghvW7CiSY/bUYchR9Db8AkdRnLp73xZDnSRd3xVssy3MUjBusKdFnjXhdM
xAIs7MiJUc6HtbZVjFgN0ruDCmhZimkrdBTW8Iow+J5QhUICDwuvgJJdRg5rFZZl6GBreLFaRj/G
QA/t1zVFzvjNKRcYm+vdGFZzK/uMNowDiWNi/im4LkV5x0oAb2aobtIQ13hiW4pIxQKKfA7+TRre
j2srvIfd09ihNBMN5YY7obBtseJb1vwlRo9kAeis6Y/rsIPORf4pR0gauttR+2mo/sspOg5W/dhk
iCk6di6zfRiz9uiTzMAkON6gM38kmMdEfis+hWrwyVsGaDnftNah6Z7MqCa7M+VLjJyDj+Tnok7H
R2NJIIpqjWl7xQZwxRfcgF0fa2ucIvl2DL00GNL8AUIEc1MXJz8ycjR407WymB7YInyNb1CgcFZZ
hwQL9GYXaKq5BDyW75BlHCYVXtctA2KXXkRmjEh1XJ4TG9RzUdrfzTxeCvAGVKlBHMZHDMkkdTmO
hiCINAWBTytbqjPmKNdOGmPpzloMm8raS7s7GBCTiFy816bZuOzRApm1zWUg2cOlsCnerW8zs8AZ
w4rQKgJ8+znjYsB2MwkclYieGi8+dszS6Lm9m6LrTug/Odt701brOj9o4SiTKMvektzmFVy+iHN9
1exaYRwclXMpB5C8yY36LXcSrHWEr06m9h3Z/Xsmso8OojJ7v7kbJN+LSIY1Pqhs68wtuFqakGla
bDSg+ZSt+PnMCiSIwMVGh4GJrc1mVmiWET5xhr1Iu/SR7//O/WhqgEwR/QLatDT9W1/Hd8iyyo6+
x3a8a033u86JbJzae6YQUEhTjdRbt2PujLtMhiwHhLGod5ijaniuHQHeSI99b9UXs2TJrzN1dkPr
WEvjg6BbMEslOrFlmlV2EcKX3AMWVtYHgg2OqrmYLKLHOIJK1HsFJ+7Q0V6sPvlpTJzYsKzHXQWo
eQhxzzffpds+E4dIN7qsrqXYGiFXTs7pOfy6fSHU5QhQAu/swPBk03sJkjpd1NuIQlXWZB3ai82F
k8+Xa34z0PQ28exfjkjSgtIQn8Te3WIWji9gCF2M9nw2lF/WAMIo3OHwAwrMSlnsusnWN8jmbKoL
iI2lQ/bKSARMV8tt1Mo7fGAb3a44/DNxQdI7NCmpYZQHPVD4suMMj5Es/Y4hrmFa6A5WqfG5wSkK
hy4O5S2LMDJ9tGnAAhH7Rzob67Etl+tgYmxGt3yI6+bG6q1gBOrA20iCAR9t4NEtXzf0/ByAuSvJ
uHydTEuaiJWdUkfeRrBuSZiumViNDDHGIqVZle9kpwEoqa+7WTegNqstrgnwahlFWd3uKwKr8a5E
QVJC3unGckmdvEzgV6/DWJYbve4uIi89hJGOUB3FkQGAcQO/5jlhsZiTvwgYlxKgi+DAUfQDgPiK
GOgRT6CQQmlJoE3mu9PJa6F3+8LPp01nUO/mHe4Q6moSPPMK1vZw00XWRy3IGOGsOSaDyzjsx0fj
UAkbYqXyv92pe6f5JaT3xARlN5bkITXZ0WJRGkeUEWNkXrvpeB0PSKqHHrWHcaijvNgatAecwrkZ
TcxwtKeaXS31C7gyoM0a87kd4d1IGqZ2AWalU+naX2ImZ+s+tNI7wTll67n9LmvmnV8bBCXDI/aI
L68YkDkgk9KUbiQWuBSLhClHK0BGyV9eRLFTo4tp4RnrXXFIKlDVyti6HZkm9AZZQY9IALT8JMbm
K0zVF/EfMkznlSHvctn3HDQTVpjqBd39VzLa372qNiGkc0vP652ujczLyEE1JKt2J/6gJcvAHgMZ
zTPt2qrmh9h2n1J33OumdcCUKQOtM0/JoC14WTQ6PRdEu8Vre/pBS72Res0Fo23WyhdbW3KF1YcP
JOs3efYhrAVwkB1o6t5iCTP5/qrnOfSDBvQBVifj0a8a1Ej+a9zjOmfSedLAJKwQ2vUIZ8eTXXj3
eK1ocBfeo96oUx9W12eU//9PPfifUg9s3SQW6X/9V7LAf0s9ePpuCjxs/1fuwa/H/JV74Br/Br8J
cs7SDYjytkXswF+5B671b75bV3cdxqc62QbkJP2VeyDsfwMFEIZHrp1uoVr413+0LHHj//yXMP/t
kj7q8x+bVARbuP/6rzf3V2Zn+8ff/8Hs6qZKyq79z38tEZ1/i/A0fdsmAcrlDYJnFkL/I/DNw809
JxXklcjxP71+iRa4RW074maV1v8QmmctT/a3F0M7bVh8UtIciJtie/yR2xL2SppWFYX7qTGyrekt
JZNCP2agB9xI4Fj6V9vqB5IUJXhxv/RepDYe8gLFVaKKNzocF1XODL4ZENyiMw0guUSByDgZeGXy
SP/6oWZQtXYci0RPG3iiKYegbxgYC0QZ4+hCo7eTUxV5+6GlftBojLBgbm7+tgf8tZH/vlHd/xZQ
wwe1Hd3TWVAbiIP+2Kqxg5jKyjx//7/ZO5PlyJE0Sb/KPMCgBDDsV99Xks49eIEwIoNYDPtiBuDp
+wNzunsmq6ZS5j4XSmQygos7ADPTX/XTKcYk0LPPtrNAboYUjCzBc2lhZnAxQmIo/MpTm14dpKe0
ZAYXcQRMaxrDkIUTs/gqnOKS50pvAknWxmvdrSxFsZ480G2iAuRTdUsDFcLeQMBb7OWQO0cR2EeF
lQ8EqEN8vrfhf8hrntXMyWyAF5XNgMWscPBkr+kSFMpn/I1E0Ej1M1mnsz7H/93i2jF82O2uw4/d
K86hmjJacuO0RPtx/z41qDBJ3BySwHopWS6Zf8FwR3U8ZNjkaW6yXf5J+mVl06Gs9QPZWAA5nU11
JciN+XeTNw/SjL+YgmD+kulTPSA46JGm0qoLNpMjf1TNYk7CsqtAz64LD+/X37xX/1R5yHvlO7xP
S50Qd+hfLkqzdWq76GeKlxMj4HkfPWe2/Ah7UrrYL/GKEidsS2jwscPMj1TeSlZ4b/G6HTqD5ooI
4BsWzUMs7QCyVmIeWt/bRhCFNiLVJ2Kb3tZtgvexwzsgOLStTDXh8M8KHFDxnj3luGrzHoVmullv
ysQ0ScX7l5uFHWcgTnyNTykZSQ6QuMrYtlqH29kJf+aJM57stnmHR3cBqBAA1XMzHJuIYq48F6Je
EnsPRcWF51PyKid1SS0M9m75EHUUprmnSukj/aEbYeV3WWTcc4S4uP46J51mm51aY0Ji/iw8qDa8
iw71VTR4hTfT0gxmpkXKz+hiD6eND5lr7OQXW4YTb9RjEXLF/M379C+eHQFHMIsKGdopxV8q44CC
DLSF6fCQ0oGEAYWzbBC7E5BUeJriCQze+7//hta/uompq7Fdh4Y6Olv+cmG4gJw4LfMd7ZEduec9
zAFDZdoSOTWXwxvDpTsoMUxYA7wb04LtxKNIdlOQqSmZOKTxV2ehpMUHNfz49z/bv7pmQ9MPliM+
jxj7L8V9KOxlWRg5tgdxCTu2Pn7Cj8ZKhirq+pQtV8BIy7n4m/fgX3xbx7Qc2/UDG3K285f3IGT8
HOTaCA5Yjb/weD+bNc+DoMq+ugZgZExLqEQe+fe/q2UuX/Yvy4Yr+N++tyxT/7RGZbElKL/wgoPZ
44RJ4/tY4wNNdH6JapNeldrKV47CLOrgVvSfJV6EVTMK+hagi1tWSBqdaEXIssRtR6VdVp2bjIdM
ZEp8G3yZ3Ar3U4hdpswmbE8mMZA69+SGsPKDs6CV8yl9o9PrVtKHWCpe6smP8430qi3dpRhERrz8
4GZ2WU2BX2s+eHZFbtdj7y7z4hh6LACxfS7NitD2RzwxbfLLmMFcAhjTZ3DcVKTWvKD91eMbqSXJ
8gEeRLTAvCPQqBhVPnrNCcrlJ9PSlxvZwKuOcIiyW3a+RniKVgQ7PUt7QrsFnlsJPwz3m4ePZVoe
PPk4X5yYxcB0CPFMvG0cuAyPKrOUcR29ldOzraoXmiH4uyytq5B0jt+z5jQGtYFDGj4Da+YHC3lx
3cZ+96YZTvayOkw+2Z8G8oYIGe4k8tAWRFCGgZYCh8aBRZr/mytCOH+pamIMRXUBayzjjMALQ3e5
d399PqZlzB7H+p+RiPIhmdvxEC/uHm3vslLd4y+e90bEBEWFN+JHE8P6+mrbGHyT3r/OejYYXsfH
aXTCjdrmKrCX8ST0wsA8WIEGYlbgiiowMUAiVMxh8IQM4GgMc8BtKayXIessvPSSucxu4IG+6YcM
zpGjQkZLeHLgGFLS29CSMRMYhlniBvSJFHmP1853OV74686eA1YQPFlJMX31pUcBcmpuHDf8SfNU
S0Q+rBaHDagYXID9XkinvSKv/4HyiMEzmp7xgGLDDFzQQIjO+K3q+ck2E7xK5WPQBIv5scViV8F6
qS3xTkeb3tH8vcO/TTqGE8S2J1viBvj054EtVkwhRz9bjLQsxJcSr1OijDdkSuZSybQPCvsFNeZH
BKUVQ5r7RjMHAfs8fcoyfBQNFjAvMjZExKDWIeB5nXHXzGTq6CDZqN6/8X27deSHh3hoGc8F06pJ
9JOdUQVN7i0wixRsqb62BCrJNvpkcXipnNde5wjtjXosG/eL8TASB06FsqZWgEBgtvF8fm54wLeE
jfWagiLEUMonJEIxJYSCf5tMhJPR4jGVbXitNuiGDMyNxcTKJG6Lae9ooMjWtTyOY8GVzL9do1V/
sjWDfA6sPuunfNmdWjvHAobFMZKaKwbyQdKchtgj3tgtjLA5LakpBSGe2dVx9MOFasslkdZQcXGg
kALIsL7alDfBY84gT0rBQMU1j/WyONtpsQrypN8GTp0g1BXvaCSrbGySV6Z0T5nbnNOMsZ+XiHUj
IT2B6jsUACzyxiayUO80LRCJw8UwkUEx/WpgkztKLrtDY3Ioj4JqWIspvIWxB9fBUE8ILeEaIfil
4HYFC2rfEu0bR9XJswXoCi/cyZN8GZYSb19HzqvbuDQp0UfQWYnBY8jelyarSzM2PAVFTK9Xgk/R
nTZulb5Qx33OLNXhpzJtUPH1yygwtM1hjrYxVvaqGKy9TyTu4EjW0kSCCcduOO4YngPSwK5VAtDW
E5xaNfv38A7Oc2LfT2rY1obxSWP9jU3ritUGGoMt2D2NBWfzSP1QonyMTd7/ojXNM81np843j0Kx
Q3XZrVRuXezKwXiyI57M+H3uQycuD7jd13mW3rKg5H4KKIrHtEkPCBECxxAYx5bOCIu7Gh/yYZIp
UvlqZFjDzHCU4NWjCayepvM8o0pBFvumqX60dtWtulRgy8GbAmoXT9qY259hf4qS4Q+EaX1sNfdx
OHb7DoRI3jRPJS3ut50OkysEbKR3o7wCgYIF329qP3mVBRxbH5+EMiNiSDVlTufBa370zfAcduID
wUw286mZQCmmYQWybvIRCdoyW8++fstddzP0EZvufo+1/W4ee6biJQzFDKsO9peK5qTipc0VpoU8
/JRBgzdcjk85Sv2qwHjkYXRbHF1ql/OoLw3wzn2bz5tJJWIbywi76WjtwcdLAnMdbpb8osroGUlk
rcdqZgCDTakW+Q8USN5357U2dUG0Na1WBoRQrCn6LRSsJkZmyltthOXBryiGCq3mhn/d2FWcDrBX
HoyxJ4kxrSPOjbgQJuwIwkNjdyCG8TVxyHc4HG312JBIzRazbV1Rs904/QsxyJsBRETafbYpIVtk
gG1XfRBsSVbgwpz9F3p8yuNcFg4lTSnPyLmr8b+Tj0DNOQZ9km+tkPAv6efPKH3Gotuv9cRDM7Fv
ZYxdAFzRyrP3/egkuPLB/DU8SbPWO8mFaEQnTE8ZYIhUJyHPUDi4cX3H3+ITttlK4kvX+qUOsXF2
YgA0PQ8npDYIWiy3kwE2nPdKhtNPI/3gLu+2UaazjRuGr0MX3kZCTas4lC9d3e6d0eLtpxNtdTPb
Ij56XbGXTepv7WSqNkndgHaBf2oW5sUMOPmxj2RMNqCrzvZ7HVJA4+DjwBRDpnaVp2o4u16Jsyz+
ZQPGyuNfhUMQomjwhrCbegH3ktKtW+PZdPVJRN2baYS/oiI9eDUusCkyXsFY6JVvVRvO+qrZVqM8
DKbzjhvpueDxQqFHcI+kBlLbzw+hCjdSc4ykO3gI/a8sE/gwg5YflGJ1vXhMffwhukzuKjt5j+J3
HCY55dtkER1m63a4t+oREloiDt//VuNeRokddh1k5GnEU2CHbA205U7gu9dM8ZgNxfot8TQuS4MO
RZWRLWx9hxHRML8YQ05iTSWHMszzzcjnS6JOUy+/XOVhIc0pLAIk+VbNS8OG6W5F41hb0+lOM884
tAiTzGkQnMc2hNrLN6O3jFstzl+TmhRQU4MGauKXRHBcs5eCJP2jNyqkYv9dxJb7brQ3LDyPzAjb
LUMF0rzGHK41mTbs+kXxQ1bGnlj8Rk9ZBgE0GLduzaDECK3fSWa2p2H6LHvvQWsDGAkqwtGox/fe
jy99EoEJJFFTGsm6co2XiTYVMvFg/HSNyZYND4ghiqVZBnLAMc6DrAkulkenxeVjcHLtnF3kuSay
adItB8D2zw/uzKjEqQpmcp57Y7s67yobxGwgMdIMs4Gug5COdxerHL/ucBoph6PYkj/994d4ESiK
jHYfc1B6NfrRfFI4JWH+BnucZmR8c5OCh4b9dz9Xd9Mo5xO0gPmUFfRMhfkMW2T5kkEvaFjHCNW4
8cEJwnMc0E4IbOsuscKWZ2f52gYFrEeqmk9pJFg5NNPdxE+alcys/WCLa+2aV3ivm1IL2sV6cc0E
RihZvHCJs+w6kiBKDK5riNmNuEyWGwNcEvbf8xwwUOpw5WKm/D206YOeCxshu/ztWvnVpw805ewx
T5RRRuOVbdKI5z950FX3UnbyqZHpmQrK360ez6kguhmIz2DwPpwTPMd3qUI644vqt8jjB9FjWRK6
4PhDAD4jH8Eu46oGj3V9eBkHcnTtcFbNsk1xkk1mzix9iGEYl/Eq0l9iTJKHac93mVNYU3VYfHDu
m06uOUwwGIkYKCJiRLWsosAQwO0qSueocEJSPg12CcLKsABXPEHcyR2qV4+dEImmmAkwbzTdPWdw
DxUl4gDJFlDc6ftDqQH3m6m8Y98NO87gkp0HHmO5dveINHA8TAnROi1ab9W01XMme4b87FW+393v
P31fKxSyWpt0ithn2/GQ7CMLzhaNNsXp+0+BM9jIPB5BpyTE5xc+ewI0n1vMP0VVWLjOkiPgMHDx
qD9ala9REO3LRdAwM/mVqeiZA9MBthfBr9IlExq/0GKc7icvXMza7iEdWd1KDKQrInQ0EaDv4M/g
4Kqo1OImOH7jOhlY9MzcOaw7YM4MmAVbVzCPnvTxW8PssyVjyBA0xigV0Le4ohRpN7fDO6c2tkcm
3UHefPVowMj4hM1zcwuZ31pHvDxtn30pB0FuyXaNKmNY0vIL9AJGYk0BTzwzRXLYYp58jpc0unEj
0p24bbwvuSzri/T3fUiMcFHVHuYRh6xRUDkWzgaO3LPia1spIbNC9UfSPMFmXL5dGtkvljVtQ1rp
OL0EDHSRubB8Pzdm/kHTEPtaOGUrM89+dRFQxBEebZ8fvZHfL2vvEtOw1zrG7iZMk2LV3nzMRIDG
hlcQM929AbhyFVasrl5ilWu8ceaWqj1AvVAgx3jeDVACVW/NG8ujQdsTDxHGHZZntnBZWn8GffTk
tiVAS8dft7Y8+PnwWXgTOXEljpTkMaxPLzmlqDQoCmyVpVgnHokwHz0VllrFCWq5YggNeptm0TG9
maqOZKcs1ANIWjVOp5EA9pSuYzNwkRGQoxnA4S8ozfw4utzjwyIr6grYe6THW+8znvJQBEo9nWsr
Zr+uECq8rHuLgnqPWYGDqFm9Wlg0Gc/BTMmkPrfUY5DXY9XWrbOtbDZNaO7lpmh9YJoGP5Rn9A+j
olfmPFjc3N9vT8KTJk2gl3hR9tHzRmzVXL4Kk6UsQxnUbnVP71BJte2slxKlx9kZ8bLMNbeHtO8M
O8DmhnCSNuym6Wh/NBZ3+Qgtc93zqvgZKgbj+B/pkN4MWir+vOrkmBAdNGFlj+xO9Egxl2V+zTP7
h0T9KYTIlotnxv/E5YWfZtEXQUk85xmFfxhISAkbS+FedwxcAgd8KztZjtSLEoON/9a2DKDrJSVF
Uhoh6XdKrXnpPCUKz99S0PT9kqYZeE/AA4tQOcXco2QLlgLA8LmS4NeLio2PSi5+sei4S/O918Ge
4ALf6p46hnG8y5i9Y0HlLFekDkN7Mxe0dc09QzjrmtcYyxEbVi4LBdmiZXHreV+/xe0SMQ5lWx+B
9tAtgMJjeEW5rXCNkN0tlkaubCuAf8DiddKD1cNkySeJbFS4x6HXkGKm7CN2UGEs46IsRIk2q055
4TxGAfYj5HuW48Q/N9pKtszE4RMrIroF5b0UQPSHMHpKui7dJ9HMTYsvnuNXOVQAebNK7nLNSWEO
x6OVTsfWcN/poPriVEDypIxOfSx/6liqI2DTDDf1/FWYwEm5gN0EYc0I5UeqCVC3Ecfjkm8i0c2w
6t107e8LG3XOBPa7nt0UYCZY9eXCQ78gaS7P3zOZ3Mi+kFd4m3XwnObijgq0G3kDsWUD1eVFv/WJ
vZOwkavva2x2iB3igMPDAM4wVa3Y4nK9dZ3DSaCSX+bMk3ZorzaPSgo3CrGJJiJo+JnOAnvfBsHe
LPAHCoJ8o8o3ANvQ1Yz6OElswWbCWxdW3S/SINdFxY3kpW+INKr4zSy4qUePZNdSARGqbtHR2AWT
2j56kZtsJu5nfsPud0Mx5hp86dllasypxLYOmYNAGhLcB8HPcyWZLfQHRm1FrGhfC+toq9NH6Y2f
baNOLLGbCLwvB/6lvhkyK4ohriR2iSPHHHjW0V70xn2MeaNKj1VzaE1BQ3iFdUfv4xo0KJOCt9Tp
byZE7ApFyhJZTE8VdhmfYwdE7oT349XrqUIZQE1vtPejtXIGHfn04kF5tQr/UwXGr7avKHWwDAcf
7Lxr7KNnsS1MsxQpyrXXLeebWmRvNVFcTBPjB4ZzY9VBLlZ2fpGFxbmmtDAsLIEg5XVLIu/g9uK5
acs1+Po7s6EocEopuqS9Ii/Syxxm3irK20PYmvG5qbyf1pC/08N+KVJ86eFCbshyrkd/ATOYuOKt
1H23ojne6Y6qo9Bp9ki2YEhnGjQWxLzTD4qdsKzOI/ULJ6+/pQ56JhjUwzQX01a49u9oFk1AzUpD
PbHFjxox5T99f4jNZsAg/F///e1vBvZxMroqOLeN1e5tI35s+QlOVpFPa9/hGaJGYzp3cAR4ljQb
qDsIorNpnmgDmIB5YHI+ff93mOAQtknWSYzqqIt2eYkYyIIOKJnV+dBr8OQkqYi3pTbxoNLROhm2
deqlJF/BimmdajcWp+8/fX8A8sXElLV7m/eTOH1/iIY84YyLQaZPpP3n//v+xJykFzT/cRtn6IRt
Bbwttp/iwcZnvImBVBXceXKp6EMWOZQR80kkU47G3WJqD2jyWQy+Fav26psi9d8f3JBkv+0M1HdT
4g2Fuz19C8H/35Twd6YExl/MZv7vpoS3313/P17TNsZY9Pl/WBP+/Jf/aU3wsRJgSAhCQhehBZnj
v6wJgfiH5zKsZyrieIK/wKf+05pg/mPxMjB+8jE1BJ7P9Ol/eRNs/x8YE7xlVBOazFS98P/FmyDc
f57B2ci4iwfCtyziQtZiX/jfdH4QzxrnJBh3XHlUZ4vqd6HIf4ulkBJ2OL5Mcgp5jc0NS89nzw10
JAomaYi6U+RRlwaAQXFQj4muzNm6LGWETb3g8aTh03n+Jzbn+2E0WYq9MYI9EhP8h86yz7OE9EEc
XVPvXE+zt5lMMLxTuG5j8t6DaCUj3vlNE+tz6aYdEDiH+RAMjEj8uD7QqEvRQSUblLBwq3p7Mzeg
AIIRHp8Dh1dNeMFFqT/9OKGkNNC7zFuqWqLxrOKcIldW6XnpzIqT5p7xFYCLkKEDmUtK11c6F9Yx
TLpkX0bl1agsemsz5W0t8TQkyOk2QPMdg55rbtrzA1FPY1tMnsPtz/a567OW6Tujo7qvw+1o0zzn
WkmxdwLyr1XMuYIYGtMjMT7JYaG4k/enBgN1GRa+GD7bKXdQ0PuJzSItFbnwqYhgnzWMekuV6pUj
6kDu0Dc2XoNEaxljtjh18YMTgeB9Qg6HPo1ehlQk6niXzNPI8Ckg29khQgFNBqPDbsntrqAOV9ah
qMVz3SvynonxbAkLIkT36iX65jr4qWAINR5eypZuJYgKVfo2fwugEyYS6iZpBqdalONv+MLi+ekw
zVf1BBbApgdTTnCI++C4fNbO2X72iY+JofvQGTkpt4RN2hchJUaWc9en7RLugnQEI+psjyPuSatE
sk4smgq9k45JLlPpeYorNz8HprqC0XtPq05e5kkEGzFaFALZWDkb9sKpMNjAV3WPncKx9tRb4XML
3GFDq0y/Z9+7o4tdrgq6drZI6My43YLO9canbSjNm/eZdRfkbe/7LRdcjKQWUA9UAyZa0y+yriYR
7/FkUrQ0/oLu+GyKol4KRaFNYAURLUt/ZNqPDIguMnJvCL73laQ7qdEfTpz7S9zyvamT9r7NWbbS
mU2LzdlD4hBy05EoBj7frQGvJm0tbzUyB790LoBGSu7wQFp73Lkzr2Rz6tR3Sj7c2xPmDsyZCdRh
A6NzHG2LYXgTORPSOEKuhvTHGMznNhtrxjQcaeo2ukSMXZWg7ctv2ntS2tcIOLnV4YipGFRjQq/Y
Mvi0RaTJk+xo/Z3mEOcC/W+4Vu96p2iuPi12qu/1S/LsiPqR3DwR0oW5UJK8qec/sr6gMxIigRs0
d0zYEMJM7kUHvXTIW0b6it3nNLd6WyH/vmv3IQLucQhHAFlq7mxoP/4hUcSZ5HuWPSKSpatB1xvF
ZG9rW+6d31I5nsbQ7Ka30hp/T4bygd27d403Hgm1AIm0GpQ3zM+zRB5NRgUCP0Frq1xyjQHp8XZg
xKbB2OVhs/ei+NZS6EuD9K1TlHTAG26hUHPh3fllRTJdevZa1GhUSMvY7WcOpTGFxevQRe0G2HEw
u89wml04YJ/jOBQbTGqbKTY/zXl5g+I5Ybfo7Pxo2Puo+1R6dfHBCEg8Q7j5NQiTTTMNlfu8nY+N
CMUl15xdTDt6HJswekkKOr/zpyJp4HWm5ec0JM4GlTYGLuvxy1TJ77o20dG1jZsUjTe3/Xs7jtRp
TPSrT270xHgg8jIipggUS4AulUlwU2y1Za0Kdu3zYjSiFhEiIKGZJHGx4fYXtue/vewrNbzXfCb5
X0xhz9lV/NawFnRhkpDzsH0argl+oQCy2v2KU1vf2S6jwSpni6YKSk2EZ9Fm85OBEBw/JLFNaPPA
6m0S2UG7CWqeTE0178dK4XkFon7Dxuxz4OgNhM065diTtGmxj5iIeX3brRSsmZXTmBfpk52SNj0R
jOyTkG114rwAEcpIfdXNpsuO05ynpwiRP6hysbWZVdAkYHBks8xdgsXTtP3h2hTxC83KRGrvtdJ7
olPE4rIy3ihWyaiNxK0ITeg+nDyautAU4xlqY6EwMQPqjBBlg8JuKBHLuX7kkCcLMJF0FAVT+QSZ
a1rDjcgAWIYfXuirQ/EV5v17FiyNpDnnrKnmpEhOmkgjUu59bkJ68LARjTxe+npgIL6kbHs72KRA
4OjXY3/s1fidwiahL4ktPUVLD4yiCcbaXDspCjhe/Eiacu8bsXWnEgxsLcuaLpoHG0/JQ2UR5cJ3
5jl+SXcuOHEvYfo8+2Dg+rLGrdZXl9Srrx2HcM+4dwinZYmnyPkAu6mUSaw3fEo7w8b1BAzKGEw+
5Lo4Gpl3SDBru5m/tfrhafabF5eDtoy4UGL5RpdZQLCe0RQR7pM1NjuNTY30dTMy+bb3cE2JcDFL
bhjEH1R35Lna7CajO9F1dh+gaN9kcK4x89uN396FmnFhNQe0fvr8vXYOdxN2Bcza0y0ampZGaWJz
E4pcOjbBjlvto27149BPxrGLuf5DcoRFzYXJnkMf0Kn79TzZJyZdAgMp3vqKKivaJCoJJ75EBas0
WT460SvXGXbNWP1uhslbew3teRaj51Y57S51tUVTBfgcOVFK0CWk+u3ndgjkTjnOY8wGJM2Zfg8h
LWpLCVs4gFpgdHSMJoKxjB/WNstRShpno0wC35anrj5NLCI9RPOInMZBHfT/wSWdf2/SP70caD4a
3+92qWXIg6mahJcF8mYVAVsvxEcSpXvNgEOB0grDbnzzWoBZoimeLem/uSSJ+MJr71RpxqF2jezR
9KU4eGEPrTRe3PcWXSxj+ukas37nIPmrQjPctyCbbGGfvUbDzgt4xZYj08oW4YuCxeSngXfBdQVQ
MtYWJgOI+rErSJiy74Lc+knFYo84DqawYc7ncjhdG4Z6LKYekoiaN7CIY3DAhPnn5jjFYU+DBI71
2VcvTUhAe854cnVEnYBlcHzzieZdAUx2K+Zsov7J8dOmTgad1vdImqdjdpqn/likyS21avcsa/ez
Vmm7pQXslhqcYN147c3xOzk7nojNh9caOKB6oJdJROAp5lwZUSR2gEp07RwUpSSfbznsPEq9M4Yy
gfVVFMwwHE9hF5nxrbF9WigB2ZHw0DYPMswT0RsG/XDXimzn8z4f2a3kl8Aa2SLxrEP8aXcFgM1t
38HnxZZXrVOppl2zgFrbFhizT1Ow/zOTNQMcjb+e5sQcEpFB8+FaCUhk+FF/drH4cETlHTsjvc9Z
Rc9WETobuA3NyrjHPQXcSs/U9E7lY9Q0FH10aHZD9khotKmSW+TIYtvTO0/vokOXMyr02pppsqqr
4tnX5E075zaVdNMS4l5PjWnvWrqpqlGVdz17HwY9xzbEn2JqVEhXLA/3DClhXk4Nw6Nr0noxVu3N
t91LUPRXiNqAL9Q4HHLDY3mJUMcco+tYZWfyJaOincuradXq5vYHfOs3trzs7TrcBXitrDURkYeh
RAvQloGRi1g6ge3mWfbkykqVDVcrBzjc2UbA3c3r7QM7ICT7EIfjuHcUsxyQY2zLW5LlATyruS+m
szIyWgGZJRMHjPH1LDUlmcDia3zxjME2g5Tx4aqj35C2sIfX1ux2Brj+y+wImhwDuLv8ziu9dLdY
dUuKjEgdEi9gRrclEspz1bdC9mYGmHfmNgy8DF/eZ8gwbKyH5qMBPQsZhv7uOZpZ14x46bRs4JhH
+tVJ/f0MNxBnAtoT+vU7KsUvhQAdET+/7xL1e7A7MkqOhyZauA+AMJ2LO/BEIUw5FiD8QLpboDn4
FNdfFQEs9XT6s7PV2Qy4RiU3ABkN8TPJL0bh8q2MKsVa0rxN7vRbNPKxyxh0sWMFvjSKS3cl77sv
GyBjFozeChERTbQlH4sb2DeTn7EkvcJO5KPo2mPgTax7D21Go9pQf3KKunlqetWwQUzi8hshzkXe
AI/WUB1KQBXpHD4WKt67EU5eZtN0ETFWi3NmKI9eHT66Y/wZBDGvMGEfYn05vmwgw5+RMRzD1sJ7
bcFkIVHo6KuQ+dI6CS1GVRjhg5OZ+8e0WCCzlCe5zPK8zjt4UfIztF7GGcAVpzc11j/qjnGyF744
PqynxYQTPkdT+Ivd5w9f8QxxInNt1D8ExebEuFv41BlLS2Ci3kXlw9zz+POjh5l68jKpX1NDbWtD
oyR2DwyfFbE0/9HNoH8lRKdMixKkJINhOlJAiIu6i+mB5EtleXGrHYg1no1IBq6KCcsiLY33rpdc
at0+gOF4L9vqkOG7Y3Z6KiOe0Ea0zV1K9cr4rnIZ41iYiVY8F0ZeTS5HsLZEk26VSUK1aQ85tFwW
bfenVBBbq+tsBEylGvkcOvY1q9v7yTceMA9uO+8HPc9bhK1LTFLb74xNzSRlruv08t6mZbazbPM5
Kc0DXWI/TesYVQIYQubcj63z0VT1s9mJa9xEd6QVBAHLoPYXA+wHYAD2e437cyjCC/tfxjHJiK/c
GX6Njbeb2OJI6uzwrGLiHFkK2AhgsG7Y2nlZeeeLYVt0ya/QHW85dX1WlHHsE/6DG3gbu1bPaYoL
rEA0WN6aEuMZiMJdgVTKlLoieWyI5imrYrmhImvljyQsRYCr3yhOYyVOBDMPCZku5ihvATQKONbR
G5NokK48g1Hf28rZh3HyHNVXpetPn1LQUpCTUh7WVRcX1xQ+gGx6jRURvU5twwg/G+luZJAXthWv
qBf4Y3pOz0YSPUhP7eIspTZGOe7TY+0l7Rk01bAde4keX8gHORrp0dbsp1BcroY0zUvqdoSF5+7Y
Kx4a5IKVnjlHVZThBrxNuekdY9x1mdfVHJQp2bEDepCWQXBs99c0Nu/HAQWAhQuZvMbvq42ntBI7
aMztwYicB4Iy7YYTIAbLHESInKJzGY+XWTKxKqFWtFXzuyIqyt5GrW3uoRmU0n3X+G9hodSBbuwV
HhEmpEMHmz2DMTgb811OYF5C1hMD4WWml5/E6m4pjoUoJymNiHuxCdahXLGNi+07cvTDzr/zgmvb
sC3IEsFhPrmyd/zpK/snKJ6uZRuXaVYLr/+mdHtUS5GpHTmiYSZLD4T6f9Ypk4fCqakoCi29tgq9
S8LuoY4b2lGNChtnBhCATGDUmT9bQ0/PZnrfUFi4CiNgZVHv4usN8B80D8rOiPKZPjNH49lTxAFs
/So6JJiqQ60y63BnpKQAXcghQzV/WPBRMTUmdOJSoIY99MB1iYIMjKUuMKXoUl5TMwju0tgiXSxI
69UJ3ddpcjJkvlN036yrhvqtnOsOf96wT2rxYVcVm+iaHDUB2hFKQFbl7tE2/W0mSKaQav/ETYdL
iizo7F+g9VV3Zpz2z2UKmpWi1iRp+3OO4rlxiaPG897UZKBTBfbN7xabtYQTYNfn0orgN8fYoXNL
/1FkHbZR38AqPLcHoCHMt5E6t4XUFwoVl+gowyOXI0c1PgGl2LDdiiCR9x84MbBZsbHRebvRjjEd
mfgs/Wb9eUoQ2Poheo8ZTDWtwSRamjuqtrrN3DIQslp9R7aZUgcXcTKdib0ygS8UN+jgN5wkXfXu
9fTmVvopz7HRxS3u1xTKGuFyTiU6921ShbO3E7VxG3JB4bgkfkALSLkiCLAf7V4ehIg43c14FrwY
A3BAAlupjlMCm7MwY7HVywheukv7tndqE8jMTeFvHScy0FGQNwprUo/j8Edl63Gju6pl5daoVfa1
GZzgCNREb0Kn29KWwL6APGJfI1TmdXens/bBHxk1IcWuyPWMW2oNpNX8ciOkQMrZ/4D36K8lB7o1
O9FfkCJ/F3BcdjrHGzkEfnZWtfnUUlVrGnW3cYb4oTfjm50ad1EAbpWmRiIZsJRrTjnsBSmFtQJc
WTLO/oO98+xtHMv+9FcZzHsazGGBWWCVJWeXU/kNYZddzDnz0/+fS7vLobtnpkfAjrBYFIqgKFkS
r2465/zCBbX3HwF6FAs7hPmSeadgnFcRll0MUS1ZlFaBjiwM5bkXSdtUvXbHFOdEizcWwOMhPotl
0pdpWENA164boFgz0rYPqaRqi8SSAbRYCDUVpk+pXzp1NXYmUr4KZCyaTdwdKlmL1kbSIjawRgP2
Nqs88rGeCZ4G8rketXNdxd0PFVSUnSnfNNXS70rnWZJVqm9kpMzQQ+fHQOiHhOrGbZMNWmww8IMY
o6+yT3deHaxzL0T3S0mQ0rTY/PaNjT6cg9rRtnDhNYD5KIsfqKWpOChGnQiZLqEJqztLHLwqV0HG
xMbKVKoLra+VTRAqcykK2VtkprXr/OrtrPQwl+o6lL4dV5J2DBQiQmKdhWGT+5wOiR+buwHKyk4d
CjrgdBFp22Gu4rc7r5gzAU0HzUojYYUci1rsvEZBz3QwEONPql2eoiRNakbFRxrAkC4Omuf5MNQF
dmiA0RsD6UEslywMwUaobPQhGBCqb4pdPrabLknwLMeDZqe1Ogdx1tVsauxhG+csYDHYngb9P6UI
wmWF043bCRP36dMnEFiuuwsT1UdE9G0i9ulz39FLpMTfcEzv19iFUorO1U0lanBtgrxx5yCc25Uj
ukFovsxIQ6u71FTfDn5K2Epl5U4TuKTewA/NT8CDzqdTlNvx+SmEM5kdAFkKatYfFKtPikDmiUo3
EN0NwjUjL9/BBC52fo6whSKMgpSURpwOqH/Ly06VH98vqYa9Y5ebrwu1IaX2/gRY47e/mq6FgzBx
E2ZT7090UAgXWsFmLsuZ3jyk5Agls937wSk16n/T4yColwVCoajeMgps4LGzRG2ktdVIu7RCsrD2
YKrYSYF2ppucZh774Ra9or4jgV0k7nFipfLW1gMc8lq8DRtss+U20RZlXSKHBdTIjzByCNk+NNU8
SwlWQkfCHzDBc4WV4DJJWfhB5MpXsVueBfC0EB8jd9+ro8p6in6SFXojYq0keU2kWZd+a76MqgQs
N223xATGCR7ja9Q9kmVOVkrqv6keupQJu1uykBj96DagZrwJFYms4hAkN0NYYVAzAG6lUx6HuvYD
jB48G0O4wQ7hteLG+YmE6nyuWD7AX3U3eL1YBHA3N0AZLjO3uUCstTqWR3+pZEO5ytN0NdowgDLA
oBukrlhVLW83QjTGJQbRirGFPus0cj9PInmTykODQmn7HcDhjdzjmhySD8IcremSS+JEZCON3NrG
bkO4VFqolOJCW1RrKWw4ZGziVO+J2De+yCUlWOF1iTQH1oWpDtkuzZ8LNTuv5DP4pJtCI1RBeSK2
yHsmxm2k4MwUldoLOhXfSoLquEAcMh7irXDEbCVEyvQ4hIej3kAYGsCkzZIIuITelBRPUL/y2v66
GqxdGF2D4CffonXnbqNfOWWOgXd4hlT4Ii+yW5LxxPvpgGKcm94MOjPuiNJd27QPfuJciI/NbYVS
Cfq2lpnjZRmEz2kGYJ4MPoW44d4t5GXiQqeU5OSboVt3ukQFpyUpG6O1lzbMrNlYPneldl9zh0ZI
YqTG7ldr1Oq7P5DDztRvZX2SNYEJV0FBz2Oo7sTdzXXSDaeRaaJjMNaPFrruDgqeRmbwLX2mIfYT
uNyEnk3khqO8bFznLvufkeER4+2zBld3U9T9Ggk9osSgea66mu0VcS4ZcNZKdZvLunRc1ddqKGCV
Al9IDLhVi2AdqLie+BRqzCLByCNIXiJdj6mYtNkihWsaAAfCV4rV0ugBYpfjTFOG61x1fpieMR5X
OTkoBbLoPBpQEZMGFDMdUfdHq43o3i/JOKyNhjS9LYFXhNjcbgo/MC9SspiZARFEppaBxmm6TEqQ
N6mARKVU9kTTUSjSHqGtLFtNejhLMqJU1aUIYTUgmk08bGrzm9KEOGlk+qlKCS5sUSB1VXLerkLC
1y1OSxOYv/g9SkjuK1TzHJRWq1NlsO/aUsaiRQByM+17i3AOsSz3XJTtLG6HH+DK8pkULz0MedYQ
ijqeLq9NPSKBMJhsbLRzNLdg0HQFPp/khUG1GCcKybqNaWUyKInwaUAnRFErOCfVTysiEToCDRsS
ZAM9Q+rmCEbF84hChMyvuNB6wNi+9gBkjp8H3c9Cd4CzFFfYnz13CY5KlUvONauABNVoyumciKeC
AFXOCGdjFURRZutAZhmkbtAyHLPb0lLOnQH9ayNqUYrSESwrbgmynLlG7R68DibqeleGWwdBbsBH
gq9gXFNR1+mkJH+dziJy0wDMW8VSCzFcDqqWrXMQLIrvcoOIlwFZi37CT2Jj/2ZldwDucE1N4gVp
BNzI7qq22Kp6d14jUxzUJp+sIrUXBc0W7TYFvwH/OvSNYmWb0P28UuARJX3teUAra6lg4kS9NYuI
thwV3VSTxIgKcNPekM2+l3zNWyG8qg/HkaWclKX5ULAFg6issZbiNouAVeGYTzYWtKgs36da86Jm
42VeXFhqthx00oDIJZHx4wnklSkEF+696PBCBagJnCVqsVtNl3Z9BSDQb/TLKLIW0hA+Vq23ccxs
xVcbF41JLs7p5IvBJRPDZkFdGEN/42dIZIWRdJVEMdJ7T5LnljMb3OsIg2soQoydSw/hMoXioYG0
meAWGSj4qrkND9VyhPHPJjKHM/JU6HuYF1pcX0JDmqWpiUSWdj597oAaH8yFCL1IjM5KK7vycVWf
AaHGbYYttw4yehaYQmRQBlVI6XrV6PGN5fcOVVcPyc10eJEcHG9s1WflETGiQZLNUBFRaa4q9IQh
Dlmof5Yp0grulalAPRu6cp3oj8gs5+DVjR8581Y3ULUti5uwCNdVCYAtlc40p90FPrNi71zYZJO0
mkSRV/vMYLr2WAEOlwY4qrb9046f5Ax5OWpn1ynYhyoMUR5D7CjKqLrjGsjkimIB4i1otwNyKh9I
4xIs2iFhZL1OmWiltHjETP0KMMU5atfzONfHDfJd8aJNrHHJHuTEl72d7OjXhqzfwbKbA6aEVkdv
RC81XmA09gDCUxBKYkzOUeulDIOWAd6FWrSk+roLDXNJOfBRbkgZNzGmDG2PzO+VbNQ/ZI89jhrN
a6SdYsYJC+0aU7JzmcVA8SnZgMqDuIdDy0he0s6VZF4oVNtLxJ7CgZpYHqprCOqkmDP1FCT0Ek/2
+2KURfXKPUZGfIF53bKx4BZ6BrUUjDusIv8eNu1dFQHeV4PgXEPTcFbDSuvq9Nm2ySChyHVvx8Wy
qqunYtAfEvgKKeLl8ya4Kcz2u26hi49kwSV7jXRF/GixAAQ9bN7o0a+1lUN1Yka6FPxx+WTwe7p2
jxsGBf0+U5Z2rEQbe/jmhVJ9GWbySd4vVLmAyopv9XnsKmgXFMBGidsQrGcoZdoisPhF86bvAaYF
9ASjLKhT5vck9IXiEVKNRU1dUokQEQYRgLc4wDXsvBEsOpUT6sVAxnXgBJjEt/gpdar3vZIQhByK
47Rm56PbrJRASI7JvF4YAsZn+duw1x8x10Imb7i2B+WRpBkUza5dSxCyWC/TH2J8u5kHmQuxNlJs
0AFVqG69bl7rMkBuv2X2ManCddqA3AGVNrvEXctUrYGptNl4Vm2cV01EAKoiDV3wLoZ0mzJrytDc
Z2bCvsUo9TugARs9NculbCrD1idlPG33rfpZNclP1Z5UIiqsiKX5PG1dQXliyoQcoUBckHS+RSUp
TxVWcQgvQ4/EGDtMcYNosesqES+xPGUb8XcbaVcowQ0+Fs3KE6xew76QozCA/IcSPkD+bBypyMBH
SDL32gnMe9mnLuBBIxki97aW22OzsqHwFNWx2/ggqlPk/QvME1R1vEyxRUemXFhRRMcZ4RBZBUoh
tV2gYheCarIetSqAfGYZC5SLIQBU4RI1pE2aKEudCj9WGJ45x59UxcxQ69aZZNwVY9BtiyohS6dQ
n7SCu0Idzxs2kWuU05AQUaNLtkBgFAbrHuDNphxLB58iv4SUj4JhplHjboalgi3OMm7OBpKrbYN2
ay+bDz3piuWYMa/w4+rwEP2rAm3mpeLiDdiFKzPzzjO/ulfHEHpYr40LCWBS5WhkQi1vrWgI4VE9
2TkePB+qNwgCjs8Ug47ziqgiq4wzuKTWWrP7G7pCyWJyoUJJgZaRXUoWWnAyVhjAd7x5kLKQFW69
DPsuWwAPKxZs1hR2zdw5U9Q2BTvk4u40ryrBx2esQPGK2ORZuKFBGGlWHZ7Vm9zbjvgaAPZOd3IB
9bPtKJcqtd6RJzAvnAFgCBqXpzF5qzU1Z3ndKtGVkaPp5UXhiWxsnegMOkN+2SjjcY8Q9JaSWS2P
/CR1ws6GBSuZFI89e9zqOSy8XDZmYx6ClSKbh3ca+0hfBoTc39SkhTqItMhnnhStit6hXN7WFVBx
zbh38h9mDTJZQscV3lZwlQTjFTYAJkGChNKA11250SXmbccjORFLIi2Wkb03BQc9HqWf5ThSUgo6
k2m5d+aZ2m4No/mpOghCx+6w1kP5Rpce4sh8kRHK6VI1PdZSkDNaCyxY8XB08VRhzaah75+eITd9
ix7HsZuCxpZItoUj7hZg4ZE28M0VrgPo/NRnLdaRC31QSQ4iD+b6ClKMumHPVPiy0A5k5sQBGr/G
GsKvxt4m3FYNKF6fJOqA1vOYOWuzhwYI/2Nt97ekZ8gRmpK1susWPynKMknufut6615R+1vSETdN
CnUMLEy5lhJUsNOGXPTwrJRkZGMUO92Sqo0HV2KeNC4MV2k75jIyaDYC0UrnGQvWULppXF2EJmrN
KB+mcPbaVZ0a28IhV49s3OMYE7U1yX0XA39ym4cKpkNal9Tlc7dgQ9WdUhA/HXoqB3LhmcDxl5aW
vphpi7Y2rCY4zj0ak4Sf8IE2UF/P7cAGczYiRz6wZG8gt5wbns5Gi1Snoa18sP1tp0agf5WnbsCG
NYqVReIhaouN9zpTbhp0OeeUiQGfxEm60uBQY5x4ERo+ZDOtvXRS9VtrPVdhsnAcqGbs1p/yurk3
w7mblwlWQ3iO1/wfgSzNIJbEa9cdTzQZX4NEhdWbqvqOcvcmCsxl7Yzk0it5Q9QnkfdbdgRi2FCa
WXITBMjgJAhB53qpLRwZCQB8jtwm/VmkCKM6jacglWM+6UOPFGoitMsD5crX5Xrbd8gFYpV33zzZ
mepvooJqEinGxoKhAIGHdE9NyJXmK98lpI26G9socF42g7Vtm9h9oh5tFDeBWxWYJo/fYAtEu4Dx
y4YvDpe1muuLpverVRk36hKUDDj+mspaikdpjSEZBZzRg31keOdGSWYdTuejaavBtlXb80pCIa/s
G9y6oE7O/aAfFqOOO3PaWleSgRmUKZ+EktYtfdIrwClhSWUlvoBo7QZKvKGY4y6zocM0Qtqo8H8x
NOSbqWELQq+lhuvlS03unyf08f8Hav9LoDZ89ampfvT/y3vJfqcedzdkkG28zxDt6W/eINqKrB+x
EAoMNGJi6LQhJfamHqcoCk9ZiKlpiMFpFhJxvyG0hXicppvgr01ZRyHoHaGty0cOem+QDWwNmLat
aH8Fof1FEEi2ZQPoq+YYgAH5HI2v8BGerSCzEZVOAX6uuIfOaAlUibRK+5mhX8Cd+tAyf6Cqpn3R
qvvdp30BgxeeJud9x6e5p2j+Yk9/m4FNgXZwCQcVEIRxl0XH3qm2zq4Ditr3MBVeAH5v9RUk9pLI
Z+6fdLfKSb+wtoBaszlBwSgt62yZHf/zr4p6n8OtfxAtkm2EqvjdVBSLHATSJlGjD8h11LFwJKAc
fWpVMPDzYqxIv3IA8kj6VZcsiNKej1lAjTyBll5b1dhvpWRoSZkIAnWtdFC2xVkIiAi1i1Jf+CDo
8aYmRaY2QXQ8HVplBPKny+Au0h4ydocomEABJyFFqOla6rLcKiCz0Sdx4NQHVYByQtGSXkyIMQRT
dzrYlU/clo5tCO0KtIIW2+kOV3WS7oFBtnd63CKrvZsewgMlAVR0qwiM0c400MXAESuYa4IU/n5o
vKzcAfcwVx7kbOTpit10SEpMUuCtbN4vlUpAYW+0IEnTSM4CjeEcjAPkbmxMieSaJke7podpGYiP
NKxO3aRFLhSUqBZIbURxbzpOF2SR/R916J9+rAzzzi5dZrh2lQkqMfXofCeFpM+nM0ecTQ+r8iSr
FXVrVETBieZXZLV9i4BYHApxUHopX3RywPIkKMquDHfcSnVSXe+PM3K5qEK5dyjcbepCVsWGrd6R
Hat3ZA1O5aB24YxyqZ5Y8IhtIRlnB99tuaio66Ck1obFEk2ECuzEb4f3h0oR3huIQ88kkZSfbtcQ
jRDWXj/OpzuffhXKJCcWEqmghbjf6S6nM7fVRPJJXJTtKMcaJ/z2fodqJBVvt23VnQBwas1z7iNN
6xZVubP7nE76frPTmYIs64bhQHTdVDv2Z9VuOguKDHNrfdzaPRY5jmXcTs/Fgettq1ybtSruL6YE
x7kXVRw/jfloB1L1yoY4/vqQSmO6G9aq6AmGIPxPZ1PvUEmGbDohtSquT5f4xSncOPR5hDBookIU
bQr0oiDA+agm2FVrzXtPsgBDwFzTjTpaSH5BVk6DwbDrECxEWTwdiiXu3JDtnKDfBQpaMh2c4ShL
x40lPmvqtq34zq9nY3OJqzb2Ju/9NQ/ZvwBYoRdjkgVayi1Pp2+TTV/p18EQhS4nJ1k/PeuKKnWQ
UbBtB3qIi2HeLslErCIeTgc8DT4+/PISwG/QQ6sBBzKMnXfyQA/Fywh6gpGW1tp0KMg6dN3p2VGc
fXmYCkkbMJcAycIWxHBMyASzFebF9CcmCdJlHjf3728/ndVkYjdNjE2H+NjSx6q76wfsAnTaq6sY
+YM4TGfTNXILTN9pGZBJbH0gw+KFI6z5mYGy2PL16Q+vrOUXqZWSbSjmrEjoDExnvQ6y5346HQBd
kbAUz0+HwjYewX51y8qT2Nq+PzH9dfF+8f3dptdINp5KcYpc+tTy0a/mN/UOhJGkXjV+QYjLOjuS
KOIX9hDb4MdOCmfTAQvspluzPPrHdL/TQdVaCKCeDCtF3LhuAqOc+bhrA2cQLaP6KtZgpXaXDWhF
m6F24g7W0hBv8vra6VXT40yhfPr+cDqbrr2+3Ye/SaUmWQ9dfAzPgKhWllZ9KAbZH73N+zW10+yR
PET9DMgSagoiN77opnZnYLIbW4/TIzj12U4W/RXsl0m9hYedwnibzt4PX68lopIL/yxY4zt3nEgS
xcPpNeno/xzEzf/h305/9v5MNv3d++Pp7OtHff5KXqP7skMzDMgDQpj9mTGbLSfFEs1Xllafxxsp
le91F089UslMqeJAEMngFOI1sYQIOEUaIoHCwxF1zKRhjhUjHCF8cMF/lA0TBQfbkK+0kOD7tR49
FaXFQaYW9VqZfn8iDYoXjObzJeUX2jPPYKpVYY8/DMtc2tUJQkGd2gg5C1T3ReeeDqpYoN8ffrgm
Vr0SeBnzVSy6veXKyxReDyIDlYJyUqGSXR8B2hXJSnX0rY1D+Soq6weao91KCiGE6cdr0s09xJgd
xaaWOb39pp/rURS9fiYm1enOmkZQoWfRAi0sa2b3TrYMDJqnhCE3GIW1SUVBWK0Rk5okPdqkouI+
nU4V9+kAmQVpUdMbF/aQrfpucDd5+2NqIEOT0ozAOyfWgxguWmRqJVOsd5FVQUIbw7VXVXggdsbP
JtQKwZCaEfY+FpUPI9gixR9VwwZ5hIZc1U5HYwcpgG0ldli92J44VpPIQM3cqyBrBaCQa6I7aKqO
w3gf8oUrtHa2nXrSKSwhQMEqPBOiS1Nxbmv2usPgEeJ1xxm6xqDnE9CYcBbRmVF3Cujy18OI2YKD
5eqmrYcN5XMbI5QU5arxmqp3u6Lwvms76ElCSiJT4HVRXoJTn1qXoV7mc7XuKYQLuMB0EJPtzkmQ
an2/RqG0JfDGcG2SO5kOrz1gOg0QdUN7R0iRgEQl2pDOLB+9CBl88gIiCjadnTO3VNxncGPftmgX
nte9ocwMYEuUz9m3mo11bo5o6JA/IhGsJMrPqpcTpAuYAqcD1qes0k7w9pCgX1mPpr1OM/2ZtMFF
GkORi2xy8NMZVtR4W4HZWuDiUu4S7iBmVPHLfHjsyEx2aKuJyxG8x9fnbKaO1ijj9ful6RWv75E0
LVuyCugcCNTMmFdibSnEIY5tDQ03cdroYYO7VVujYNuwI5I7B+3K6aV5xH1ML5rOejE/T2fvT0yv
e/0TTJGf41CtltM1C632tV3qKzMHlWiLgzymCGdOj+ns+PUhMLZgz1bvpmuWRMEWvttJOyjGdro0
Pel7CBdNZ5kUeWSQ+Xpxg5WpZctLBOTsbdoYF71r6it6Cku66m/j0u3WnelFKKpN1+ryxbNxoQMk
hoiOuGQkirSQNaEhLx6+P/H+sDvP2eHqGLks256E5NKWFnQAzMittWK3Z/Hao2KjYVmwpOjV3aUv
kDVPAZsj5qauq4V5HZ8RdlxJS+j+/ozSzRXVNb9f1+GSE9U9Lky254uhvKq6kxIVAKKkcBF6u6G9
bdRHofTiR2tSW5GKndatHp4r4RoOZCIdZ+G5Fa5rlTGztpRjG/kEgJdOepKGZ0V/0oDlFOqoIIyP
a2lrO9gTXnpIj0CnDbYR5sJDRg5l5XJfKwRdT+y5PrJiz+sfeAjhc/6TvF9Z48WCDsiDwBxw/99q
a0s9bS4P5wPZ1OhOLWdaOPMW/g1+2cUT9Wp8yVv1uvGXfkI1cA5Sk4KECgxzhc8yVmyWvDKTLd5w
XrDCtLzQz20kJm/K8AJsZnwqr/LZibFDpWYWnvXUh2fOPJiPO21nzMOH4aRahD/xEUOFZgYndCFR
EplRPu4fgDHOAQI8K5fpsttG99jx3BYLJHk2kFf8c23TbqjHz4ILa2mC8Lwg6CxnQGwWyamyyZ8C
Asv6TAHpkC+pq8QB2ktbVMXNE5D/ebNS2GHXCzTg3MUTKpbn6RYdomscg/RldCmdeS/Ds3+b/8xO
ihPk1tAIXSb3MCtNwuybOl0YZ+p1da8vXjArP942D+6WbxWsxzXkjEvGHDLUFzsN+/R1PswGfSl7
CJuyZC1QTtDWabI0i/s63AT+VUdNtViUKCIWG3eFUvQsTtaYc5EnnJvfRjBbuIA969klypHDdw87
aySSYF4PEAdmsJy7ZkN5Hmm13pqFJAd6lE3wrZ6PyjJXALiWD+XxiXXpcFvp1pyn38x+ZwNxXgZb
Rejh3GnjRhgFDktmSBiS1g1MI/fE3ziX6iI9xb/3oUZR6lk9QecwqXCZ33jBgkLa8C2OFqazqvtN
7Sw7dxsiRmleoVydPoJElcfVdwjPoXqZRkgDnnUr+UcuLfNxCZITJRz+A6EenqxnixpuR6GNOjnc
hGOXrXA3184VZxbdFsP82LhuEaE9Vlb5IrvDXph1kGItKGXnxEUZc2F9b9P54M5j9M0Xkiae1I91
fdM+DNdOfqLqG/mEvddl/KC8yHidoZ7y5GBqumsfZXplcaJkc3Y/6xQkE8pU25g9CrWffj6AsEVL
x5+pd+m6bhdIa1i35lN7mVygMLvtTyEYUgvI0xOGv9RubQBy33BQT9xZ84zxyovgRypLrLuAb/TK
CtsS2KV8Q94+7gj658qptkNgEZgcGIJk04FheJFPsT37EV+ggDQnSLtW773n6BqFTEB4DbDpGc5I
Z9FdcQd/4JLsAMSgJSqGlLrPsg0k3fE+3upnt8OV8U3aaBfhC4lfbGC0YkYC/ifVTnPXr9B4xi8I
8MlNvW4v1Y1+LG8RKS1vVX/RPhIdR9tq0c/0pXQvZ3NrhZHtrFk01wHI72ymzIkKwmGGykyhiBQ0
yCc6PZzmh2SLVyeylGidAHaTT4Alr707XdmhEfctcxfcerZMZlCAgIutuxkEv5W9SS+d79HCuSXN
vRg30UOyNpZSjpHPObJEMuSOOZPmwgNqN+8WJrDaWXbCcAtXJOnQqCdJRj88gRqrzEh97WAMMPJV
yJ5noQ9ZfGWs+8sf7gZVwJ27STcjAzWmyn1Rb+Rtx8xTrnRnNjIDanMZbsGi+EabbutjiLnIYWXz
lJ7qbcAqeKSo5UXIsL5w7gt42T3iAvNCQylwptHz1VlxZm0g+0EhqtZUYZu1t4zmxTr83p1m5Q2x
Vwg2l3d0VsYd4k74TMMh1U7ww90WJ+4q2Zm3mBLaa8QRNn00PwcKbB0X+SrfaKwpWKoscFwjHUmh
I1y+DOfRifOIduENvmNr/ymFXHPWx0hovS9/dlqQ8JmWSI1pI2kxGCN5tJN1q8Twzj1TbDY2tYhw
XAGuA3kCybLrULipzGaJbDCVDJu9NVjrTp1pVPwWGhmwHRUoEmjizBMByXTWGVDpNq+nCCnIQtLm
ONKrcB2I18RTdPPnf61RvJoXFYbM1KvDRdaYc3xdq2Pb+gll1SKg8h20Q38dwlJudpKG+s10Nj1R
VfkDuGawbAX1XgctMQDz48qPInVbkbmyO0lBABWjgddThDJGeGAwlfG8qPRl5bPhxNkeuLsNgMLP
rRjFLHSFmHfJQYTTY9fiKUuLF0MUDRuzFIhbWUBVHZtU0XRW+yIoeH8MQZzow5ePzRYcWw4jeaYK
tKwsDpbAxU5n79cUp+3Qh24uXLldIMtQzbEcxL3JE5msIlXyxRAq0tpFO96U5Z0N/JmKf6psKTlX
60bspadDHUHKHyRl1YnswvvBm6LAX9fUzqeVWvl8yrL1ImqbzsrcZsp9v6ib6CRaQekvVRH7mWoz
p6ypb6Z0cC3yf9MZlcRqF0SqvEmQJFRM5RvCHe7KdkhN5X0bAcJgmXCbvDguZQUxao35uLntC8QC
u6BbSUbvYJ/0WwJJttNmPqBOz2AMEC4KhBhmMpKJ0eqSWd0pCNdVdp5NGyx6o9FeH8pd0M5ttkoO
GocWdTVwyX0nCBHKdV7aBSLidATqAP3OUXptrQX2xhvFL17qxl0yYOvY4rI6zkORr0MKE3E3UFkL
O2uJVMQv9354v9a28rBV3ZO0U2BXtyUgZ71B6HfQCyhW1ZlF1KNZrrlpRSJuStGJKggEMRhIgUgn
65VIprwmj9+TyaraPhiGxcQqZcDgQNHu0qE+JvZF8tIsntBtdRgjWO6sskq7aytbIXLjIKNImspd
s6xK5GWntOr0A0+H94dQ2wJuksBQZk8+/byKCO3BQSkERphdzvOhs2fDYJPeKUTS+fUgcshGXnLR
owaZOKCKwMm4c2lE9Q24I6mzUA3L3etjZOyT5f9bxbi3qqKolS3TGh2Zy+alHK5eqiauf1kbiWcn
T6Pr7D970W8eSX/8Rn97mT75X5T3VIXC14fK0K/3mr7xP3uP+JEba55f/vF3zT5C48jAtlvRqBlp
BoUkoLIwlqanEWPAPsrSLHRtDFtFJg6PKISfPjTSnzXDP7/D1/b856/5dAc/sgbwAL+DF2Tpx4Il
w/7fa4Mv7/ChDZwjQ9YQn1AdyzaUyQfrUxs41DOpV2LSY+m0FLJS/502eHwW0ohBVZfBj/pjGyiU
QP+9RvjyFh8aQT+ywTzwC6O0gdihQ6t+agQ6goZIFyaijqrYotz7X+kHX27gdaBsn//xdwOV8X3b
wDpSDd0ULj+4D1Iu4iY/tgGUuyNTsVQLqyaVWrj2qoL2f38w/GkjwAkUtjifpNmmAfoXpgTdOKJ4
b9IAjAhVn2rLH1vBdI5UOglgRR1Znv/ilPDnrSDv3QimfgQ+ncnAcZj6ZEf81B8bQTHUI/oBs4Ij
5Hgs5fDmBFl+navfsR9/tSdoeP3REVQTfT5dxXaJSeZjI9jmEd0N5gydQIyVw5oQEA98/U57NIB+
pPL7qjbqf4AOICV9bgCBgREjxQGcjtr/AfYCyxQ4lr3mA7YILAwGWHaFZRIpxq+NIBtHkJVsDeQn
G4Vp5TisnoDQ/Fe9yr86FHTlCLsZxcAz8A269LknWAwVTMnsAxwHkHB+J9f5V2+fPvA2A3xdE23k
OHEwpF8ok1jm4W0MWKvUvXdH9hFOZhifMh8KPVAxtX6cCR220TabRLaRGAQiGnpwywHyYPtuDMRE
QKrJsgzc7gw2Stzkx0awLPbJpmqzObSoTaqH1wi2Lexv95sNCQZk7tA2BLLxdSP8qRGMI91kuQQz
SYcxp2DisGZDRZG1fcNG1T5CSYbw87dx/6UroN+rIyCHt5GmM2xohkPbHTBQha3fXn1Bt450hclv
slX+OjEqqnxk8PMjx+VQiFfePu2QggVVFobLezUBW0RTZ92z+ZEhbZviLj8OB1s7IiWHw61sH2hH
YNl6653/+T5xiguZFdgoa+Je1S/Lg2KwRVItHcFqzRJq1jx/YJMC9qNfoeJ/dZOgq0fEhCZ+Ydi0
igWCN/zYFxyNPIsMHY1VkizLAUYMOkoEew4IXWcngDmuqkM5U5Au/zIgFEVH2tzRLATKgdXCUz60
rkDwr+4dMzhHmkpXl2Wci0Ug/XVAiMDJslVVLA2H2BHsvbfMUB2gJSg6gROB89fVwXbIL9gmq9Db
vvoAZwTb3neboDlHjgLfw5EFCQFLni9JRRIIhEysG4Tq9JUpwXBg8yKr2977ZktM/kKR4I9zSbZB
K1hMCLrJ5voQ04qqbOh7T4zqEalTcoqmMS0Ov4semBHg85BOMkyHg0hAH1hfcNjO7rk8aBCgbEF/
othgkjCxmWk/rZEKaXhWjveU06G1giqzs9+3FYgkxZAwHBFLvdp7fGwFyzyyZIXU2680/GH1BJVK
wL5LJBsFmww6JSfyyyKWZLL92AbMChbZZYsENOqghzgeVGKafVcI3aTYQHAEh1D5bdR/bAWHPLzI
spOEPcytgqob5t5xpHZEgYGsAbtCFonfVVxeQ0mmDXIuB1h5UzVFOOcwRP/zCErslsglOIZGcOSw
6H7ZKVjsminOqjL/SGkfYIKNArm872gQBReStRorg6MLB6MvERS7RvbLzD2sjuqUbj641UFhOt+3
L5BHZMJTHAJJkkikHD/PjJQYSDqQfDJJMIkN08HtFAjslH0nBY2UgUacyIjAmOr3xTeLCIIkpDoh
Eg5wVtDM35PP/4OMAnRxwlHqsCZmB1/3jIrM1toQ8SXBg0g5vw7AA8qx0RPU1+65x9xImlEXe0WF
XQCLhEgZfFwj2U6ScxZ1SvZmb1HWge2XRBl531mB+EC1VWe6wUlu4GMbWNTnyLjLzAuU6VhGXoff
IfUE1X4DDu3RE7hLlRwVJRjmPlFd+NwTHOeIXQJlKoA8h7pV2Lv2oOlH1JbYA/BbT3uBLxtnRTaP
FBZRNLYZMuyZXvcmh9QVxL5+3+GgHVGEYy+gva0BXxZJMSAsy1RpBV7yWqw7sEmBXf3eAA3yjIZJ
9KQwLBxqEF8GhKKY7JhYR9+zcIfVCJqh7T0zYnvJZujXDz3tBT7NjRTvKVyzPMomnWVaRQ+rFYgg
9g+iVIIoh3eiFIXcwpQ/+tQKBusHBS+CCDjFlG4PrkSvEU/vnWsklASkQ2zgaBNO4Uv5AbgG2Ebm
RUUxrCmkPrgIgshm31YgmgSsZJBZsGhUAeX8vE5SnrYA7oFoFogeAV87wFZw9s41EkGI+rtJYDoB
Nr4sEQ7zxhuY6RBhS4yGvVFbbBUIxRgItvoKVv3cD8TOmd7G8mH+Qr8f2MxIeWzffsBosAmfRCrx
17bw08xoHdmabTuUIH7Vqg6rFTTA93tvFQzAquyM2RdzEGDOz32BWhSlF/DfB7th0pjL9m4FhVBR
A8RPphG5LgKlz61ABKExI8JzgBBCleLwqjAAMN/C/D3iKFTtQLHxD2PFP6hLguY0yTo4JuPiFbBx
aOsDKUKRImWY7tUK5BnpAgA435CrH6cFko3kVNg5vyHc7b+AVPg3gq1fXCqUe+LniUUVvFR/RLb6
sxf8du+/f/6NOSRoIYIe9OmFglT1+tnvJKv//YlKMLGbPjz5G9tp+py3P3+7wd9/9KfP+u2ufru4
CV7Kx/KHP0xPDG9f8+wxgYn1f+LHp8fk8ROtZ4Lwv3+Tf/z90/f88PP/izeuoi/vK/gRe79viSVU
+vmNJ8j9/m8cPabVY/XbVxQ/4yvDad93nj/GwU/EaoNP3/qVObT3e2MNXz4+Zx+/9Sv6fv93TtOX
H3Xwo6k/vfmEat/3zRcv8WP3WL58fOdXmOze7/xGVPtb9vNvmFc3ydPnZn9FJO/7KWgxlMHzp9/z
DeC67zuvXzIMcP6HtbPJaRgGovBVeoaKNRtYUFABQSliOSRWYzW1JTv9uz3jjAsdpxWLF6mrqvoS
TR1P/OZ5rMnimETJDxxxa88jnk2IKHhWU6MGIO/XS442mNu2lk+q0U8kFx44I8BoV1sqZpGb3nkE
k/1e/3licUSxT8O5STYYwGAGbKv18RTTftoT+xGKTicCxUGYxc6CsudknZo98h5EnBuOLbn6PBzZ
e4KjYyQ+iCGarlNjOvucYL6tGrsivU1ZLCM4mnNB9J0a2dmIgbNjtPzhQ2ZV0KWwPQbdb0OJTg4S
GO1dV8whU6lDo+Rn8x2oeHtib1Yq5ODoHem8xUpEEsRx8H7yQBs+Ht3qtM78VHYYg/9oQjRqpsom
kDHgc3OwlUpjDE9lozHgXz6sT6R+fSDSM4zmph/N5I6C50ypH07xAoxzgXviXq8lPhWYUfxLY3XE
RYWFseuW30j0qobrEEnahNHcNrDsBNFbsVDwq3EuHtsdFcuEqUhxKP6t8bWZzOIgt0mNHMW/e+4Z
c3Eg5vLCOBcYDsSEH+F9cMHRNzEa9UqR9T/01hfmoFeVWVFDuR8dNacBneaUvIMCxS5N2HBmU2QR
v2Cy5ZVNMbxzJRJFfxLnHbfq9KOZd9vBcBO7yfLSzcseZ5hvY+Udt9tSMRepDWZfP2vjerOfPxle
KU2/DXjUt2fa2b8/YAUsSVhVayjc/gAAAP//</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en-US" sz="900" b="0" i="0" u="none" strike="noStrike" baseline="0">
            <a:solidFill>
              <a:srgbClr val="000000">
                <a:lumMod val="65000"/>
                <a:lumOff val="35000"/>
              </a:srgbClr>
            </a:solidFill>
            <a:latin typeface="Arial" panose="020B060402020202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8CE98058-8D94-324A-88BA-6357AD2FDE55}" type="datetimeFigureOut">
              <a:rPr lang="en-US" smtClean="0"/>
              <a:t>12/17/2021</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A523FA6-E043-9F4E-99C7-7E8AF99961B7}" type="datetimeFigureOut">
              <a:rPr lang="en-US" smtClean="0"/>
              <a:t>12/17/2021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Part C Indicator 4 Family Outcomes Data Webinar, presented by the Early Childhood Technical Assistance Center and the Center for IDEA Data Systems. This webinar will highlight data from federal fiscal year 2019.</a:t>
            </a:r>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5944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eaLnBrk="0" fontAlgn="base" hangingPunct="0">
              <a:spcBef>
                <a:spcPct val="30000"/>
              </a:spcBef>
              <a:spcAft>
                <a:spcPct val="0"/>
              </a:spcAft>
              <a:defRPr/>
            </a:pPr>
            <a:r>
              <a:rPr lang="en-US" baseline="0" dirty="0"/>
              <a:t>Next, we look at survey timing. For the states that report details about the timing of their survey collection, most states administer the survey annually at a given point in time, which is consistent with previous years, although the percentage is down slightly from 54% to 48%. The states in this group would also include states who have a survey window that might be several months long. </a:t>
            </a:r>
          </a:p>
          <a:p>
            <a:pPr defTabSz="915772" eaLnBrk="0" fontAlgn="base" hangingPunct="0">
              <a:spcBef>
                <a:spcPct val="30000"/>
              </a:spcBef>
              <a:spcAft>
                <a:spcPct val="0"/>
              </a:spcAft>
              <a:defRPr/>
            </a:pPr>
            <a:endParaRPr lang="en-US" baseline="0" dirty="0"/>
          </a:p>
          <a:p>
            <a:pPr defTabSz="915772" eaLnBrk="0" fontAlgn="base" hangingPunct="0">
              <a:spcBef>
                <a:spcPct val="30000"/>
              </a:spcBef>
              <a:spcAft>
                <a:spcPct val="0"/>
              </a:spcAft>
              <a:defRPr/>
            </a:pPr>
            <a:r>
              <a:rPr lang="en-US" baseline="0" dirty="0"/>
              <a:t>The remaining states disseminate their survey according to benchmarks in a child’s participation in the program, such as at IFSP meetings or at Exit. </a:t>
            </a:r>
          </a:p>
          <a:p>
            <a:pPr defTabSz="915772" eaLnBrk="0" fontAlgn="base" hangingPunct="0">
              <a:spcBef>
                <a:spcPct val="30000"/>
              </a:spcBef>
              <a:spcAft>
                <a:spcPct val="0"/>
              </a:spcAft>
              <a:defRPr/>
            </a:pPr>
            <a:endParaRPr lang="en-US" baseline="0" dirty="0"/>
          </a:p>
          <a:p>
            <a:pPr defTabSz="915772" eaLnBrk="0" fontAlgn="base" hangingPunct="0">
              <a:spcBef>
                <a:spcPct val="30000"/>
              </a:spcBef>
              <a:spcAft>
                <a:spcPct val="0"/>
              </a:spcAft>
              <a:defRPr/>
            </a:pPr>
            <a:r>
              <a:rPr lang="en-US" baseline="0" dirty="0"/>
              <a:t>This year we have over a third of states who did not report this information in their APR.</a:t>
            </a:r>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a:p>
        </p:txBody>
      </p:sp>
    </p:spTree>
    <p:extLst>
      <p:ext uri="{BB962C8B-B14F-4D97-AF65-F5344CB8AC3E}">
        <p14:creationId xmlns:p14="http://schemas.microsoft.com/office/powerpoint/2010/main" val="105496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move on to a brief look at data quality, where we will see the national picture with respect to response rates and representativeness.</a:t>
            </a:r>
          </a:p>
        </p:txBody>
      </p:sp>
      <p:sp>
        <p:nvSpPr>
          <p:cNvPr id="4" name="Slide Number Placeholder 3"/>
          <p:cNvSpPr>
            <a:spLocks noGrp="1"/>
          </p:cNvSpPr>
          <p:nvPr>
            <p:ph type="sldNum" sz="quarter" idx="10"/>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281905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 overall response rate</a:t>
            </a:r>
            <a:r>
              <a:rPr lang="en-US" baseline="0" dirty="0"/>
              <a:t> data, which we will explore further in the next slide. </a:t>
            </a:r>
          </a:p>
          <a:p>
            <a:endParaRPr lang="en-US" baseline="0" dirty="0"/>
          </a:p>
          <a:p>
            <a:r>
              <a:rPr lang="en-US" baseline="0" dirty="0"/>
              <a:t>54 states reported a response rate. The response rate varied greatly from a low of 5% to a high of 100%.</a:t>
            </a:r>
          </a:p>
          <a:p>
            <a:endParaRPr lang="en-US" baseline="0" dirty="0"/>
          </a:p>
          <a:p>
            <a:r>
              <a:rPr lang="en-US" baseline="0" dirty="0"/>
              <a:t>Interestingly, the mean response rate went down by less than 1 percentage point indicating that the states held their response rates steady through the early part of the pandemic.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171973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deeper look at individual state response rates. In this figure, each bar re</a:t>
            </a:r>
            <a:r>
              <a:rPr lang="en-US" baseline="0"/>
              <a:t>presents one state, and they are sorted from smallest to largest.  </a:t>
            </a:r>
          </a:p>
          <a:p>
            <a:endParaRPr lang="en-US" baseline="0"/>
          </a:p>
          <a:p>
            <a:r>
              <a:rPr lang="en-US" baseline="0"/>
              <a:t>The distribution shows that 43 states reported a return rate of less that 50%</a:t>
            </a:r>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96705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drills into the variations in response rates based on the distribution and return methods used. </a:t>
            </a:r>
          </a:p>
          <a:p>
            <a:endParaRPr lang="en-US" baseline="0" dirty="0"/>
          </a:p>
          <a:p>
            <a:r>
              <a:rPr lang="en-US" baseline="0" dirty="0"/>
              <a:t>Take a moment to review this data.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year, in-person distribution had the highest average response rates. However, since only two states used this method, the data should be treated with caution. </a:t>
            </a:r>
            <a:r>
              <a:rPr lang="en-US" dirty="0"/>
              <a:t>Also, states who used multiple return methods had a higher average response rate than states who used a mail-only method.</a:t>
            </a:r>
            <a:endParaRPr lang="en-US" baseline="0" dirty="0">
              <a:cs typeface="Calibri"/>
            </a:endParaRPr>
          </a:p>
          <a:p>
            <a:endParaRPr lang="en-US" baseline="0" dirty="0"/>
          </a:p>
          <a:p>
            <a:r>
              <a:rPr lang="en-US" baseline="0" dirty="0"/>
              <a:t>Together, your dissemination and return methods are one area to consider when thinking about which factors might be connected to improving response rates.</a:t>
            </a:r>
          </a:p>
          <a:p>
            <a:endParaRPr lang="en-US" baseline="0" dirty="0"/>
          </a:p>
          <a:p>
            <a:r>
              <a:rPr lang="en-US" baseline="0" dirty="0"/>
              <a:t>Another drill down we encourage is to look at your response rates across different subgroups, such as by region or local program, family language, or other child and family variables.</a:t>
            </a:r>
          </a:p>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14</a:t>
            </a:fld>
            <a:endParaRPr lang="en-US"/>
          </a:p>
        </p:txBody>
      </p:sp>
    </p:spTree>
    <p:extLst>
      <p:ext uri="{BB962C8B-B14F-4D97-AF65-F5344CB8AC3E}">
        <p14:creationId xmlns:p14="http://schemas.microsoft.com/office/powerpoint/2010/main" val="148451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we will look at the representativeness of the data. Representativeness refers to the degree to which you think your survey data adequately represent the families in your program that you intended to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states report on whether they determined that their survey results were representative overall of the state. </a:t>
            </a:r>
          </a:p>
          <a:p>
            <a:endParaRPr lang="en-US" baseline="0" dirty="0"/>
          </a:p>
          <a:p>
            <a:r>
              <a:rPr lang="en-US" baseline="0" dirty="0"/>
              <a:t>The data here show the self-reported answer to following question in the GRADS system which states, quote: “</a:t>
            </a:r>
            <a:r>
              <a:rPr lang="en-US" b="1" dirty="0"/>
              <a:t>The demographics of the families responding are representative of the demographics of infants, toddlers, and families enrolled in the Part C program”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the number of states that answered “Yes” to this question dropped from 40 to 32, and the number of states that answered “No” rose from 16 </a:t>
            </a:r>
            <a:r>
              <a:rPr lang="en-US" baseline="0" dirty="0"/>
              <a:t>to 23. The reason for this change is still unclear.</a:t>
            </a:r>
          </a:p>
          <a:p>
            <a:endParaRPr lang="en-US" baseline="0" dirty="0"/>
          </a:p>
          <a:p>
            <a:r>
              <a:rPr lang="en-US" baseline="0" dirty="0"/>
              <a:t>Also, one state did not provide this data. </a:t>
            </a:r>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6469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a:t>We also coded the variables states were using to assess the representativeness of their data.  The top three variables that states looked at were:</a:t>
            </a:r>
          </a:p>
          <a:p>
            <a:pPr defTabSz="915772">
              <a:defRPr/>
            </a:pPr>
            <a:endParaRPr lang="en-US" baseline="0" dirty="0"/>
          </a:p>
          <a:p>
            <a:pPr defTabSz="915772">
              <a:defRPr/>
            </a:pPr>
            <a:r>
              <a:rPr lang="en-US" baseline="0" dirty="0"/>
              <a:t>Race and ethnicity</a:t>
            </a:r>
          </a:p>
          <a:p>
            <a:pPr defTabSz="915772">
              <a:defRPr/>
            </a:pPr>
            <a:r>
              <a:rPr lang="en-US" baseline="0" dirty="0"/>
              <a:t>Geo</a:t>
            </a:r>
            <a:r>
              <a:rPr lang="en-US" dirty="0">
                <a:solidFill>
                  <a:schemeClr val="tx2"/>
                </a:solidFill>
              </a:rPr>
              <a:t>graphic variables like district, county, or region, and </a:t>
            </a:r>
          </a:p>
          <a:p>
            <a:pPr defTabSz="915772">
              <a:defRPr/>
            </a:pPr>
            <a:r>
              <a:rPr lang="en-US" dirty="0">
                <a:solidFill>
                  <a:schemeClr val="tx2"/>
                </a:solidFill>
              </a:rPr>
              <a:t>Child gender. </a:t>
            </a:r>
          </a:p>
          <a:p>
            <a:pPr defTabSz="915772">
              <a:defRPr/>
            </a:pPr>
            <a:endParaRPr lang="en-US" dirty="0">
              <a:solidFill>
                <a:schemeClr val="tx2"/>
              </a:solidFill>
            </a:endParaRPr>
          </a:p>
          <a:p>
            <a:pPr defTabSz="915772">
              <a:defRPr/>
            </a:pPr>
            <a:r>
              <a:rPr lang="en-US" dirty="0">
                <a:solidFill>
                  <a:schemeClr val="tx2"/>
                </a:solidFill>
              </a:rPr>
              <a:t>The data here shows the number of states that assessed representativeness by each of these factors. </a:t>
            </a:r>
          </a:p>
          <a:p>
            <a:pPr defTabSz="915772">
              <a:defRPr/>
            </a:pPr>
            <a:endParaRPr lang="en-US" dirty="0">
              <a:solidFill>
                <a:schemeClr val="tx2"/>
              </a:solidFill>
            </a:endParaRPr>
          </a:p>
          <a:p>
            <a:pPr defTabSz="915772">
              <a:defRPr/>
            </a:pPr>
            <a:r>
              <a:rPr lang="en-US" dirty="0">
                <a:solidFill>
                  <a:schemeClr val="tx2"/>
                </a:solidFill>
              </a:rPr>
              <a:t>There were 31 states (or 55%) that assessed representativeness by race and ethnicity. This up from 54% last year.</a:t>
            </a:r>
          </a:p>
          <a:p>
            <a:pPr defTabSz="915772">
              <a:defRPr/>
            </a:pPr>
            <a:endParaRPr lang="en-US" dirty="0">
              <a:solidFill>
                <a:schemeClr val="tx2"/>
              </a:solidFill>
            </a:endParaRPr>
          </a:p>
          <a:p>
            <a:pPr defTabSz="915772">
              <a:defRPr/>
            </a:pPr>
            <a:r>
              <a:rPr lang="en-US" dirty="0">
                <a:solidFill>
                  <a:schemeClr val="tx2"/>
                </a:solidFill>
              </a:rPr>
              <a:t>There were 19 states (or 34%) that looked at geographic variables. This is up from 25% last year. </a:t>
            </a:r>
          </a:p>
          <a:p>
            <a:pPr defTabSz="915772">
              <a:defRPr/>
            </a:pPr>
            <a:endParaRPr lang="en-US" dirty="0">
              <a:solidFill>
                <a:schemeClr val="tx2"/>
              </a:solidFill>
            </a:endParaRPr>
          </a:p>
          <a:p>
            <a:pPr defTabSz="915772">
              <a:defRPr/>
            </a:pPr>
            <a:r>
              <a:rPr lang="en-US" dirty="0">
                <a:solidFill>
                  <a:schemeClr val="tx2"/>
                </a:solidFill>
              </a:rPr>
              <a:t>Nineteen states (or 34%) looked at child gender. This is up from 27% last year. </a:t>
            </a:r>
          </a:p>
          <a:p>
            <a:pPr defTabSz="915772">
              <a:defRPr/>
            </a:pPr>
            <a:endParaRPr lang="en-US" dirty="0">
              <a:solidFill>
                <a:schemeClr val="tx2"/>
              </a:solidFill>
            </a:endParaRPr>
          </a:p>
          <a:p>
            <a:pPr defTabSz="915772">
              <a:defRPr/>
            </a:pPr>
            <a:r>
              <a:rPr lang="en-US" dirty="0">
                <a:solidFill>
                  <a:schemeClr val="tx2"/>
                </a:solidFill>
              </a:rPr>
              <a:t>States often look at more than one variable, so these are not mutually exclusive. In other words, a single state could be reflected in more than one of the groups reported here.</a:t>
            </a:r>
            <a:endParaRPr lang="en-US" dirty="0"/>
          </a:p>
          <a:p>
            <a:endParaRPr lang="en-US" dirty="0">
              <a:solidFill>
                <a:schemeClr val="tx2"/>
              </a:solidFill>
            </a:endParaRPr>
          </a:p>
          <a:p>
            <a:r>
              <a:rPr lang="en-US" dirty="0">
                <a:solidFill>
                  <a:schemeClr val="tx2"/>
                </a:solidFill>
              </a:rPr>
              <a:t>Other variables used less frequently include: child’s age, disability or eligibility categories, length of time in services, income, and primary language.</a:t>
            </a: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561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It is common to see variation in survey data across subgroups and across years. States vary as to how they assess representativeness given this variation, and how they make conclusions about their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assessing representativeness, it is important to consider the variety of factors that could affect data quality and interpretation. These factors include things like disproportionality in response rates among family subgroups, minimum response rates, and sample size. Paying attention to each of these factors can help with an accurate assessment of representativeness.</a:t>
            </a:r>
          </a:p>
        </p:txBody>
      </p:sp>
      <p:sp>
        <p:nvSpPr>
          <p:cNvPr id="4" name="Slide Number Placeholder 3"/>
          <p:cNvSpPr>
            <a:spLocks noGrp="1"/>
          </p:cNvSpPr>
          <p:nvPr>
            <p:ph type="sldNum" sz="quarter" idx="10"/>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141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will review the performance data. These data will show how states fared on each of the three family outcomes.</a:t>
            </a: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151017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Nationally, in FFY 2019, 91% of families reported that early intervention services helped them know their rights.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91% reported that the program helped them effectively communicate their child’s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And 93% reported that the program helped their child develop and learn.</a:t>
            </a:r>
          </a:p>
          <a:p>
            <a:endParaRPr lang="en-US" baseline="0"/>
          </a:p>
          <a:p>
            <a:r>
              <a:rPr lang="en-US" baseline="0"/>
              <a:t>Overall, we consider these data to be stable over time. </a:t>
            </a:r>
            <a:endParaRPr lang="en-US"/>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19</a:t>
            </a:fld>
            <a:endParaRPr lang="en-US"/>
          </a:p>
        </p:txBody>
      </p:sp>
    </p:spTree>
    <p:extLst>
      <p:ext uri="{BB962C8B-B14F-4D97-AF65-F5344CB8AC3E}">
        <p14:creationId xmlns:p14="http://schemas.microsoft.com/office/powerpoint/2010/main" val="47762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After a brief overview to the indicator,</a:t>
            </a:r>
            <a:r>
              <a:rPr lang="en-US" baseline="0" dirty="0"/>
              <a:t> the </a:t>
            </a:r>
            <a:r>
              <a:rPr lang="en-US" dirty="0"/>
              <a:t>main topics</a:t>
            </a:r>
            <a:r>
              <a:rPr lang="en-US" baseline="0" dirty="0"/>
              <a:t> we </a:t>
            </a:r>
            <a:r>
              <a:rPr lang="en-US" dirty="0"/>
              <a:t>will cover are state approaches,</a:t>
            </a:r>
            <a:r>
              <a:rPr lang="en-US" baseline="0" dirty="0"/>
              <a:t> data quality, performance data, and resources</a:t>
            </a:r>
            <a:r>
              <a:rPr lang="en-US" dirty="0"/>
              <a:t>.</a:t>
            </a:r>
          </a:p>
          <a:p>
            <a:endParaRPr lang="en-US" dirty="0"/>
          </a:p>
          <a:p>
            <a:r>
              <a:rPr lang="en-US" dirty="0">
                <a:solidFill>
                  <a:schemeClr val="tx2"/>
                </a:solidFill>
              </a:rPr>
              <a:t>State approaches include things like </a:t>
            </a:r>
            <a:endParaRPr lang="en-US" dirty="0">
              <a:solidFill>
                <a:schemeClr val="tx2"/>
              </a:solidFill>
              <a:cs typeface="Calibri"/>
            </a:endParaRPr>
          </a:p>
          <a:p>
            <a:pPr lvl="1"/>
            <a:r>
              <a:rPr lang="en-US" dirty="0">
                <a:solidFill>
                  <a:schemeClr val="tx2"/>
                </a:solidFill>
              </a:rPr>
              <a:t>What surveys were used;  </a:t>
            </a:r>
            <a:endParaRPr lang="en-US" dirty="0">
              <a:solidFill>
                <a:schemeClr val="tx2"/>
              </a:solidFill>
              <a:cs typeface="Calibri"/>
            </a:endParaRPr>
          </a:p>
          <a:p>
            <a:pPr lvl="1"/>
            <a:r>
              <a:rPr lang="en-US" dirty="0">
                <a:solidFill>
                  <a:schemeClr val="tx2"/>
                </a:solidFill>
              </a:rPr>
              <a:t>The populations of families who were surveyed; and </a:t>
            </a:r>
            <a:endParaRPr lang="en-US" dirty="0">
              <a:solidFill>
                <a:schemeClr val="tx2"/>
              </a:solidFill>
              <a:cs typeface="Calibri"/>
            </a:endParaRPr>
          </a:p>
          <a:p>
            <a:pPr lvl="1"/>
            <a:r>
              <a:rPr lang="en-US" dirty="0"/>
              <a:t>Methodologies for survey dissemination and returning surveys</a:t>
            </a:r>
            <a:endParaRPr lang="en-US" dirty="0">
              <a:cs typeface="Calibri"/>
            </a:endParaRPr>
          </a:p>
          <a:p>
            <a:pPr lvl="1"/>
            <a:endParaRPr lang="en-US" dirty="0"/>
          </a:p>
          <a:p>
            <a:r>
              <a:rPr lang="en-US" dirty="0"/>
              <a:t>Next, we will cover data quality in terms of response rates and representativeness.</a:t>
            </a:r>
            <a:endParaRPr lang="en-US" dirty="0">
              <a:cs typeface="Calibri"/>
            </a:endParaRPr>
          </a:p>
          <a:p>
            <a:endParaRPr lang="en-US" dirty="0"/>
          </a:p>
          <a:p>
            <a:r>
              <a:rPr lang="en-US" dirty="0"/>
              <a:t>Then, we will look at the national Performance Data trends, </a:t>
            </a:r>
            <a:endParaRPr lang="en-US" baseline="0" dirty="0">
              <a:cs typeface="Calibri"/>
            </a:endParaRPr>
          </a:p>
          <a:p>
            <a:endParaRPr lang="en-US" baseline="0" dirty="0"/>
          </a:p>
          <a:p>
            <a:r>
              <a:rPr lang="en-US" dirty="0"/>
              <a:t>And finally, we will </a:t>
            </a:r>
            <a:r>
              <a:rPr lang="en-US" baseline="0" dirty="0"/>
              <a:t>conclude with key national resources</a:t>
            </a:r>
            <a:r>
              <a:rPr lang="en-US" dirty="0"/>
              <a:t>.</a:t>
            </a:r>
            <a:endParaRPr lang="en-US" dirty="0">
              <a:cs typeface="Calibri"/>
            </a:endParaRPr>
          </a:p>
          <a:p>
            <a:endParaRPr lang="en-US" dirty="0">
              <a:solidFill>
                <a:schemeClr val="tx2"/>
              </a:solidFill>
            </a:endParaRP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71093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t>Now, let’s take a moment to review the Indicator 4 results over multiple </a:t>
            </a:r>
            <a:r>
              <a:rPr lang="en-US" sz="3200" dirty="0"/>
              <a:t>years. As</a:t>
            </a:r>
            <a:r>
              <a:rPr lang="en-US" sz="3200" baseline="0" dirty="0"/>
              <a:t> you can see in these column charts, the results have remained rather stable over time, and they have been high since the inception of this indicator. Among the three family outcomes, the highest percentage has consistently been in the area of helping t</a:t>
            </a:r>
            <a:r>
              <a:rPr lang="en-US" sz="3000" dirty="0"/>
              <a:t>heir child develop and learn.</a:t>
            </a:r>
          </a:p>
          <a:p>
            <a:endParaRPr lang="en-US" sz="3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There is also general consistency across years within individual states, although the performance data may differ across family subgroups. </a:t>
            </a:r>
            <a:endParaRPr lang="en-US" sz="2400" dirty="0"/>
          </a:p>
          <a:p>
            <a:endParaRPr lang="en-US" sz="3000" dirty="0"/>
          </a:p>
          <a:p>
            <a:endParaRPr lang="en-US" sz="3000"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395833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performance results by survey type. When viewing the performance results this way, we see slight variation across the tools. Notice that t</a:t>
            </a:r>
            <a:r>
              <a:rPr lang="en-US" dirty="0">
                <a:highlight>
                  <a:srgbClr val="FFFF00"/>
                </a:highlight>
              </a:rPr>
              <a:t>he scores from the NCSEAM tend to be a bit lower.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Also, keep in mind the following items when interpreting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#1) S</a:t>
            </a:r>
            <a:r>
              <a:rPr lang="en-US" dirty="0"/>
              <a:t>urveys within the “state-developed survey” group may be unique to one another and they may be significantly modified versions of either the NCSEAM, the FOS, or the FOS-Revised.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Among the states that reported performance data in FFY 2019, the FOS was used by 7 states, the FOS-Revised was used by 19 states, the NCSEAM was used by 17 states, and 12 states used state-developed surveys. Someone with a sharp eye will notice that on slide 6 we reported that 20 states use the FOS-Revised.  This is because this year, one state using the FOS-Revised did not collect any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#3) E</a:t>
            </a:r>
            <a:r>
              <a:rPr lang="en-US" dirty="0">
                <a:cs typeface="Calibri" panose="020F0502020204030204"/>
              </a:rPr>
              <a:t>ach tool has their own scoring methodology, so use caution when comparing results across tools.</a:t>
            </a:r>
            <a:endParaRPr lang="en-US" dirty="0"/>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424749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Finally, we wanted to share a few of our most popular resources around family outcomes data.</a:t>
            </a:r>
            <a:endParaRPr lang="en-US"/>
          </a:p>
        </p:txBody>
      </p:sp>
      <p:sp>
        <p:nvSpPr>
          <p:cNvPr id="4" name="Footer Placeholder 3"/>
          <p:cNvSpPr>
            <a:spLocks noGrp="1"/>
          </p:cNvSpPr>
          <p:nvPr>
            <p:ph type="ftr" sz="quarter" idx="10"/>
          </p:nvPr>
        </p:nvSpPr>
        <p:spPr/>
        <p:txBody>
          <a:bodyPr/>
          <a:lstStyle/>
          <a:p>
            <a:pPr>
              <a:defRPr/>
            </a:pPr>
            <a:r>
              <a:rPr lang="en-US"/>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22</a:t>
            </a:fld>
            <a:endParaRPr lang="en-US"/>
          </a:p>
        </p:txBody>
      </p:sp>
    </p:spTree>
    <p:extLst>
      <p:ext uri="{BB962C8B-B14F-4D97-AF65-F5344CB8AC3E}">
        <p14:creationId xmlns:p14="http://schemas.microsoft.com/office/powerpoint/2010/main" val="276988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several resources you can find readily available on the ECTA and DaSy Center websites, including background information about family outcomes, strategies for family engagement, recommended practices, toolkits, calculators, and graphing templates. </a:t>
            </a:r>
          </a:p>
          <a:p>
            <a:endParaRPr lang="en-US" dirty="0"/>
          </a:p>
          <a:p>
            <a:r>
              <a:rPr lang="en-US" dirty="0"/>
              <a:t>We encourage you to take some time to review these resources on your own.</a:t>
            </a:r>
          </a:p>
        </p:txBody>
      </p:sp>
      <p:sp>
        <p:nvSpPr>
          <p:cNvPr id="4" name="Slide Number Placeholder 3"/>
          <p:cNvSpPr>
            <a:spLocks noGrp="1"/>
          </p:cNvSpPr>
          <p:nvPr>
            <p:ph type="sldNum" sz="quarter" idx="10"/>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96119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2">
              <a:defRPr/>
            </a:pPr>
            <a:r>
              <a:rPr lang="en-US" b="0" i="0">
                <a:solidFill>
                  <a:srgbClr val="000000"/>
                </a:solidFill>
                <a:effectLst/>
                <a:latin typeface="Calibri" panose="020F0502020204030204" pitchFamily="34" charset="0"/>
              </a:rPr>
              <a:t>If you have any questions or feedback, please contact the DaSy and ECTA staff listed here.</a:t>
            </a:r>
            <a:endParaRPr lang="en-US"/>
          </a:p>
        </p:txBody>
      </p:sp>
      <p:sp>
        <p:nvSpPr>
          <p:cNvPr id="4" name="Footer Placeholder 3"/>
          <p:cNvSpPr>
            <a:spLocks noGrp="1"/>
          </p:cNvSpPr>
          <p:nvPr>
            <p:ph type="ftr" sz="quarter" idx="10"/>
          </p:nvPr>
        </p:nvSpPr>
        <p:spPr/>
        <p:txBody>
          <a:bodyPr/>
          <a:lstStyle/>
          <a:p>
            <a:pPr>
              <a:defRPr/>
            </a:pPr>
            <a:r>
              <a:rPr lang="en-US"/>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24</a:t>
            </a:fld>
            <a:endParaRPr lang="en-US"/>
          </a:p>
        </p:txBody>
      </p:sp>
    </p:spTree>
    <p:extLst>
      <p:ext uri="{BB962C8B-B14F-4D97-AF65-F5344CB8AC3E}">
        <p14:creationId xmlns:p14="http://schemas.microsoft.com/office/powerpoint/2010/main" val="358211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For more information about the ECTA and </a:t>
            </a:r>
            <a:r>
              <a:rPr lang="en-US" sz="1800" b="0" i="0" u="none" strike="noStrike" dirty="0" err="1">
                <a:solidFill>
                  <a:srgbClr val="000000"/>
                </a:solidFill>
                <a:effectLst/>
                <a:latin typeface="Calibri" panose="020F0502020204030204" pitchFamily="34" charset="0"/>
              </a:rPr>
              <a:t>DaSy</a:t>
            </a:r>
            <a:r>
              <a:rPr lang="en-US" sz="1800" b="0" i="0" u="none" strike="noStrike" dirty="0">
                <a:solidFill>
                  <a:srgbClr val="000000"/>
                </a:solidFill>
                <a:effectLst/>
                <a:latin typeface="Calibri" panose="020F0502020204030204" pitchFamily="34" charset="0"/>
              </a:rPr>
              <a:t> Centers, please visit our websites at the addresses listed here.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concludes our presentation. Thanks for your interest in family outcomes and have a great day.</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339167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the data, we</a:t>
            </a:r>
            <a:r>
              <a:rPr lang="en-US" baseline="0" dirty="0"/>
              <a:t> want to remind everyone what data are included and where the data came from.</a:t>
            </a:r>
          </a:p>
          <a:p>
            <a:r>
              <a:rPr lang="en-US" dirty="0"/>
              <a:t> </a:t>
            </a:r>
            <a:endParaRPr lang="en-US" baseline="0" dirty="0">
              <a:cs typeface="Calibri"/>
            </a:endParaRPr>
          </a:p>
          <a:p>
            <a:r>
              <a:rPr lang="en-US" baseline="0" dirty="0"/>
              <a:t>These data are </a:t>
            </a:r>
            <a:r>
              <a:rPr lang="en-US" dirty="0"/>
              <a:t>from</a:t>
            </a:r>
            <a:r>
              <a:rPr lang="en-US" baseline="0" dirty="0"/>
              <a:t> Federal Fiscal Year </a:t>
            </a:r>
            <a:r>
              <a:rPr lang="en-US" dirty="0"/>
              <a:t>or FFY</a:t>
            </a:r>
            <a:r>
              <a:rPr lang="en-US" baseline="0" dirty="0"/>
              <a:t> 2019, which states submitted in their February 2021 </a:t>
            </a:r>
            <a:r>
              <a:rPr lang="en-US" dirty="0"/>
              <a:t>Annual Performance Report</a:t>
            </a:r>
            <a:r>
              <a:rPr lang="en-US" baseline="0" dirty="0"/>
              <a:t> submission.</a:t>
            </a:r>
            <a:r>
              <a:rPr lang="en-US" dirty="0"/>
              <a:t>  </a:t>
            </a:r>
            <a:endParaRPr lang="en-US" baseline="0" dirty="0">
              <a:cs typeface="Calibri"/>
            </a:endParaRPr>
          </a:p>
          <a:p>
            <a:endParaRPr lang="en-US" dirty="0"/>
          </a:p>
          <a:p>
            <a:r>
              <a:rPr lang="en-US" baseline="0" dirty="0"/>
              <a:t>Some states align to their school year or their state fiscal year, which would be the 2019-2020 year.</a:t>
            </a:r>
            <a:r>
              <a:rPr lang="en-US" dirty="0"/>
              <a:t> </a:t>
            </a:r>
          </a:p>
          <a:p>
            <a:endParaRPr lang="en-US" dirty="0">
              <a:cs typeface="Calibri" panose="020F0502020204030204"/>
            </a:endParaRPr>
          </a:p>
          <a:p>
            <a:r>
              <a:rPr lang="en-US" dirty="0"/>
              <a:t>All </a:t>
            </a:r>
            <a:r>
              <a:rPr lang="en-US" baseline="0" dirty="0"/>
              <a:t>50 states are included, along</a:t>
            </a:r>
            <a:r>
              <a:rPr lang="en-US" dirty="0"/>
              <a:t> with</a:t>
            </a:r>
            <a:r>
              <a:rPr lang="en-US" baseline="0" dirty="0"/>
              <a:t> </a:t>
            </a:r>
            <a:r>
              <a:rPr lang="en-US" dirty="0"/>
              <a:t>6</a:t>
            </a:r>
            <a:r>
              <a:rPr lang="en-US" baseline="0" dirty="0"/>
              <a:t> territories</a:t>
            </a:r>
            <a:r>
              <a:rPr lang="en-US" dirty="0"/>
              <a:t> and jurisdictions</a:t>
            </a:r>
            <a:r>
              <a:rPr lang="en-US" baseline="0" dirty="0"/>
              <a:t>,</a:t>
            </a:r>
            <a:r>
              <a:rPr lang="en-US" dirty="0"/>
              <a:t> for</a:t>
            </a:r>
            <a:r>
              <a:rPr lang="en-US" baseline="0" dirty="0"/>
              <a:t> </a:t>
            </a:r>
            <a:r>
              <a:rPr lang="en-US" dirty="0"/>
              <a:t>a total of 56 entities. This includes </a:t>
            </a:r>
            <a:r>
              <a:rPr lang="en-US" baseline="0" dirty="0"/>
              <a:t>American Samoa, the District of Columbia, Guam, the Northern Marianas</a:t>
            </a:r>
            <a:r>
              <a:rPr lang="en-US" dirty="0"/>
              <a:t> Islands</a:t>
            </a:r>
            <a:r>
              <a:rPr lang="en-US" baseline="0" dirty="0"/>
              <a:t>, Puerto Rico, and the Virgin Islands. We will use the term “states” throughout the webinar to include states, territories, and jurisdictions.</a:t>
            </a:r>
            <a:r>
              <a:rPr lang="en-US" dirty="0"/>
              <a:t>  </a:t>
            </a:r>
            <a:endParaRPr lang="en-US" baseline="0" dirty="0">
              <a:cs typeface="Calibri"/>
            </a:endParaRPr>
          </a:p>
          <a:p>
            <a:endParaRPr lang="en-US" baseline="0" dirty="0"/>
          </a:p>
          <a:p>
            <a:r>
              <a:rPr lang="en-US" baseline="0" dirty="0"/>
              <a:t>All 56 states submitted Part C Indicator 4 data.</a:t>
            </a:r>
            <a:r>
              <a:rPr lang="en-US" dirty="0"/>
              <a:t> </a:t>
            </a:r>
            <a:endParaRPr lang="en-US" baseline="0" dirty="0">
              <a:cs typeface="Calibri"/>
            </a:endParaRPr>
          </a:p>
          <a:p>
            <a:endParaRPr lang="en-US" baseline="0" dirty="0"/>
          </a:p>
          <a:p>
            <a:pPr defTabSz="915772">
              <a:defRPr/>
            </a:pPr>
            <a:r>
              <a:rPr lang="en-US" baseline="0" dirty="0"/>
              <a:t>As far as the data sources</a:t>
            </a:r>
            <a:r>
              <a:rPr lang="en-US" dirty="0"/>
              <a:t> go, the</a:t>
            </a:r>
            <a:r>
              <a:rPr lang="en-US" baseline="0" dirty="0"/>
              <a:t> numeric performance data are exported from the online </a:t>
            </a:r>
            <a:r>
              <a:rPr lang="en-US" dirty="0"/>
              <a:t>GRADS </a:t>
            </a:r>
            <a:r>
              <a:rPr lang="en-US" baseline="0" dirty="0"/>
              <a:t>system and provided to us by OSEP.</a:t>
            </a:r>
            <a:r>
              <a:rPr lang="en-US" dirty="0"/>
              <a:t> </a:t>
            </a:r>
            <a:endParaRPr lang="en-US" baseline="0" dirty="0">
              <a:cs typeface="Calibri"/>
            </a:endParaRPr>
          </a:p>
          <a:p>
            <a:pPr defTabSz="915772">
              <a:defRPr/>
            </a:pPr>
            <a:endParaRPr lang="en-US" baseline="0" dirty="0"/>
          </a:p>
          <a:p>
            <a:pPr defTabSz="915772">
              <a:defRPr/>
            </a:pPr>
            <a:r>
              <a:rPr lang="en-US" dirty="0"/>
              <a:t>The ECTA and DaSy Centers coded a number of additional variables by reading through each states’ APR and looking for the key variables that you will see here today.  There is quite a bit of variation in the level of detail states include in their APRs. So, in some cases there are missing data, as these are not all required elements for inclusion in the GRADS submission. </a:t>
            </a:r>
            <a:endParaRPr lang="en-US" dirty="0">
              <a:cs typeface="Calibri"/>
            </a:endParaRPr>
          </a:p>
          <a:p>
            <a:pPr defTabSz="915772">
              <a:defRPr/>
            </a:pPr>
            <a:endParaRPr lang="en-US" dirty="0"/>
          </a:p>
          <a:p>
            <a:pPr defTabSz="915772">
              <a:defRPr/>
            </a:pPr>
            <a:r>
              <a:rPr lang="en-US" dirty="0"/>
              <a:t>Let’s move on.</a:t>
            </a:r>
            <a:endParaRPr lang="en-US" dirty="0">
              <a:cs typeface="Calibri"/>
            </a:endParaRP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77417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webinar, </a:t>
            </a:r>
            <a:r>
              <a:rPr lang="en-US"/>
              <a:t>we will be sharing </a:t>
            </a:r>
            <a:r>
              <a:rPr lang="en-US" dirty="0"/>
              <a:t>various </a:t>
            </a:r>
            <a:r>
              <a:rPr lang="en-US"/>
              <a:t>data </a:t>
            </a:r>
            <a:r>
              <a:rPr lang="en-US" dirty="0"/>
              <a:t>related to </a:t>
            </a:r>
            <a:r>
              <a:rPr lang="en-US"/>
              <a:t>Indicator 4 of the </a:t>
            </a:r>
            <a:r>
              <a:rPr lang="en-US" dirty="0"/>
              <a:t>Part C </a:t>
            </a:r>
            <a:r>
              <a:rPr lang="en-US"/>
              <a:t>Annual </a:t>
            </a:r>
            <a:r>
              <a:rPr lang="en-US" dirty="0"/>
              <a:t>Performance </a:t>
            </a:r>
            <a:r>
              <a:rPr lang="en-US"/>
              <a:t>Report.</a:t>
            </a:r>
          </a:p>
          <a:p>
            <a:endParaRPr lang="en-US"/>
          </a:p>
          <a:p>
            <a:r>
              <a:rPr lang="en-US"/>
              <a:t>This indicator has three parts, all addressing the measurement of how helpful the early</a:t>
            </a:r>
            <a:r>
              <a:rPr lang="en-US" baseline="0"/>
              <a:t> intervention program has been for families in the following </a:t>
            </a:r>
            <a:r>
              <a:rPr lang="en-US" dirty="0"/>
              <a:t>areas:</a:t>
            </a:r>
            <a:endParaRPr lang="en-US" kern="0" dirty="0"/>
          </a:p>
          <a:p>
            <a:r>
              <a:rPr lang="en-US" kern="0" dirty="0"/>
              <a:t>A) </a:t>
            </a:r>
            <a:r>
              <a:rPr lang="en-US" kern="0"/>
              <a:t>Helping the family know their rights</a:t>
            </a:r>
            <a:endParaRPr lang="en-US" kern="0" dirty="0">
              <a:cs typeface="Calibri"/>
            </a:endParaRPr>
          </a:p>
          <a:p>
            <a:r>
              <a:rPr lang="en-US" kern="0" dirty="0"/>
              <a:t>B) </a:t>
            </a:r>
            <a:r>
              <a:rPr lang="en-US" kern="0"/>
              <a:t>Helping the family effectively communicate their child's needs</a:t>
            </a:r>
            <a:endParaRPr lang="en-US" kern="0" dirty="0">
              <a:cs typeface="Calibri"/>
            </a:endParaRPr>
          </a:p>
          <a:p>
            <a:r>
              <a:rPr lang="en-US" kern="0" dirty="0"/>
              <a:t>C) </a:t>
            </a:r>
            <a:r>
              <a:rPr lang="en-US" kern="0"/>
              <a:t>Helping the family help their child develop and learn</a:t>
            </a:r>
            <a:r>
              <a:rPr lang="en-US" b="1" kern="0" dirty="0"/>
              <a:t> </a:t>
            </a:r>
            <a:endParaRPr lang="en-US" kern="0">
              <a:cs typeface="Calibri" panose="020F0502020204030204"/>
            </a:endParaRPr>
          </a:p>
          <a:p>
            <a:endParaRPr lang="en-US" baseline="0"/>
          </a:p>
          <a:p>
            <a:r>
              <a:rPr lang="en-US" baseline="0"/>
              <a:t>Although we will be drilling into some variation, this is the unifying</a:t>
            </a:r>
            <a:r>
              <a:rPr lang="en-US" dirty="0"/>
              <a:t>, </a:t>
            </a:r>
            <a:r>
              <a:rPr lang="en-US" baseline="0"/>
              <a:t>common measurement regardless of survey used or specific scoring methodology.</a:t>
            </a:r>
            <a:r>
              <a:rPr lang="en-US" dirty="0"/>
              <a:t>  </a:t>
            </a:r>
            <a:endParaRPr lang="en-US" baseline="0" dirty="0">
              <a:cs typeface="Calibri"/>
            </a:endParaRPr>
          </a:p>
          <a:p>
            <a:endParaRPr lang="en-US"/>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74469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an overview of the various surveys used to measure family outcomes.</a:t>
            </a:r>
          </a:p>
        </p:txBody>
      </p:sp>
      <p:sp>
        <p:nvSpPr>
          <p:cNvPr id="4" name="Slide Number Placeholder 3"/>
          <p:cNvSpPr>
            <a:spLocks noGrp="1"/>
          </p:cNvSpPr>
          <p:nvPr>
            <p:ph type="sldNum" sz="quarter" idx="10"/>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236786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All states are using a well-defined methodology for surveying families for Indicator C4</a:t>
            </a:r>
            <a:r>
              <a:rPr lang="en-US" baseline="0" dirty="0"/>
              <a:t>. These are the four main types of surveys, listed in order of the most frequently used types.</a:t>
            </a:r>
            <a:r>
              <a:rPr lang="en-US" dirty="0"/>
              <a:t> </a:t>
            </a:r>
            <a:endParaRPr lang="en-US" baseline="0" dirty="0"/>
          </a:p>
          <a:p>
            <a:endParaRPr lang="en-US" baseline="0" dirty="0"/>
          </a:p>
          <a:p>
            <a:r>
              <a:rPr lang="en-US" baseline="0" dirty="0"/>
              <a:t>The most frequently used survey is the </a:t>
            </a:r>
            <a:r>
              <a:rPr lang="en-US" dirty="0"/>
              <a:t>Early Childhood</a:t>
            </a:r>
            <a:r>
              <a:rPr lang="en-US" baseline="0" dirty="0"/>
              <a:t> Outcomes Center </a:t>
            </a:r>
            <a:r>
              <a:rPr lang="en-US" dirty="0"/>
              <a:t>Family Outcomes Survey-Revised (2010). Twenty states are using this survey. </a:t>
            </a:r>
            <a:endParaRPr lang="en-US" dirty="0">
              <a:cs typeface="Calibri"/>
            </a:endParaRPr>
          </a:p>
          <a:p>
            <a:endParaRPr lang="en-US" dirty="0"/>
          </a:p>
          <a:p>
            <a:r>
              <a:rPr lang="en-US" dirty="0"/>
              <a:t>The next most frequently used</a:t>
            </a:r>
            <a:r>
              <a:rPr lang="en-US" baseline="0" dirty="0"/>
              <a:t> survey was developed by the </a:t>
            </a:r>
            <a:r>
              <a:rPr lang="en-US" dirty="0"/>
              <a:t>National Center for Special Education and Monitoring, or NCSEAM. Seventeen states used this survey.</a:t>
            </a:r>
            <a:endParaRPr lang="en-US" dirty="0">
              <a:cs typeface="Calibri"/>
            </a:endParaRPr>
          </a:p>
          <a:p>
            <a:endParaRPr lang="en-US" dirty="0"/>
          </a:p>
          <a:p>
            <a:pPr defTabSz="915772">
              <a:defRPr/>
            </a:pPr>
            <a:r>
              <a:rPr lang="en-US" dirty="0"/>
              <a:t>Next, we see that 12 states are using a survey developed by their own state. Please note that this “State-developed survey” group consists of all unique surveys, s</a:t>
            </a:r>
            <a:r>
              <a:rPr lang="en-US" baseline="0" dirty="0"/>
              <a:t>o there is more variation in tool format within this group </a:t>
            </a:r>
            <a:r>
              <a:rPr lang="en-US" dirty="0"/>
              <a:t>compared to the other groups.</a:t>
            </a:r>
            <a:endParaRPr lang="en-US" dirty="0">
              <a:cs typeface="Calibri"/>
            </a:endParaRPr>
          </a:p>
          <a:p>
            <a:pPr defTabSz="915772">
              <a:defRPr/>
            </a:pPr>
            <a:endParaRPr lang="en-US" baseline="0" dirty="0"/>
          </a:p>
          <a:p>
            <a:pPr defTabSz="915772">
              <a:defRPr/>
            </a:pPr>
            <a:r>
              <a:rPr lang="en-US" baseline="0" dirty="0"/>
              <a:t>Lastly, we have the </a:t>
            </a:r>
            <a:r>
              <a:rPr lang="en-US" dirty="0">
                <a:solidFill>
                  <a:srgbClr val="1B416C"/>
                </a:solidFill>
              </a:rPr>
              <a:t>Early Childhood Outcomes Center Original </a:t>
            </a:r>
            <a:r>
              <a:rPr lang="en-US" dirty="0"/>
              <a:t>Family Outcomes Survey</a:t>
            </a:r>
            <a:r>
              <a:rPr lang="en-US" dirty="0">
                <a:solidFill>
                  <a:srgbClr val="1B416C"/>
                </a:solidFill>
              </a:rPr>
              <a:t>. 7 states used this survey.  </a:t>
            </a:r>
            <a:endParaRPr lang="en-US" dirty="0">
              <a:solidFill>
                <a:srgbClr val="1B416C"/>
              </a:solidFill>
              <a:cs typeface="Calibri"/>
            </a:endParaRPr>
          </a:p>
          <a:p>
            <a:pPr defTabSz="915772">
              <a:defRPr/>
            </a:pPr>
            <a:endParaRPr lang="en-US" baseline="0" dirty="0"/>
          </a:p>
          <a:p>
            <a:pPr defTabSz="915772">
              <a:defRPr/>
            </a:pPr>
            <a:r>
              <a:rPr lang="en-US" baseline="0" dirty="0"/>
              <a:t>There were no reported changes from last year to this year.</a:t>
            </a:r>
            <a:r>
              <a:rPr lang="en-US" dirty="0"/>
              <a:t>  </a:t>
            </a:r>
            <a:endParaRPr lang="en-US" baseline="0" dirty="0">
              <a:cs typeface="Calibri"/>
            </a:endParaRPr>
          </a:p>
          <a:p>
            <a:endParaRPr lang="en-US" dirty="0"/>
          </a:p>
          <a:p>
            <a:pPr>
              <a:defRPr/>
            </a:pPr>
            <a:r>
              <a:rPr lang="en-US" dirty="0"/>
              <a:t>Note that some of the surveys</a:t>
            </a:r>
            <a:r>
              <a:rPr lang="en-US" baseline="0" dirty="0"/>
              <a:t> use multiple questions for each of the three overall family outcomes; others are represented by one question; and some use a statistical methodology called Rasch scoring to assess performance on the three outcomes based on the family’s overall score.</a:t>
            </a:r>
            <a:r>
              <a:rPr lang="en-US" dirty="0"/>
              <a:t> </a:t>
            </a:r>
            <a:endParaRPr lang="en-US" dirty="0">
              <a:cs typeface="Calibri"/>
            </a:endParaRPr>
          </a:p>
          <a:p>
            <a:endParaRPr lang="en-US" dirty="0"/>
          </a:p>
          <a:p>
            <a:r>
              <a:rPr lang="en-US" dirty="0"/>
              <a:t>In the results you see here, w</a:t>
            </a:r>
            <a:r>
              <a:rPr lang="en-US" baseline="0" dirty="0"/>
              <a:t>e are reporting the tool used for </a:t>
            </a:r>
            <a:r>
              <a:rPr lang="en-US" dirty="0"/>
              <a:t>Indicator C4 only. F</a:t>
            </a:r>
            <a:r>
              <a:rPr lang="en-US" baseline="0" dirty="0"/>
              <a:t>or example, if a s</a:t>
            </a:r>
            <a:r>
              <a:rPr lang="en-US" dirty="0"/>
              <a:t>tate used a survey they developed on their own to get program information from families, but then added</a:t>
            </a:r>
            <a:r>
              <a:rPr lang="en-US" baseline="0" dirty="0"/>
              <a:t> the three questions from the ECO FOS-Original survey for Indicator 4 reporting on their APR, they were coded as ECO-FOS Original here.</a:t>
            </a:r>
            <a:r>
              <a:rPr lang="en-US" dirty="0"/>
              <a:t> </a:t>
            </a:r>
            <a:endParaRPr lang="en-US" baseline="0" dirty="0">
              <a:cs typeface="Calibri"/>
            </a:endParaRPr>
          </a:p>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46251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map, we can see which states, outlying territories, and jurisdictions are using each survey type. Please take a moment to press pause and review the map.</a:t>
            </a:r>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103799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take a deeper look into the various state approaches</a:t>
            </a:r>
            <a:r>
              <a:rPr lang="en-US" baseline="0" dirty="0"/>
              <a:t> to family outcomes measurement by looking at the family populations that states are surveying. </a:t>
            </a:r>
          </a:p>
          <a:p>
            <a:endParaRPr lang="en-US" baseline="0" dirty="0"/>
          </a:p>
          <a:p>
            <a:r>
              <a:rPr lang="en-US" baseline="0" dirty="0"/>
              <a:t>Nationally we see that 16 states – about 29% -- include families with a minimum of six months in the program. This is usually based on the theory that families need to be in the program for some minimum amount of time to see benefits from the program. </a:t>
            </a:r>
          </a:p>
          <a:p>
            <a:endParaRPr lang="en-US" baseline="0" dirty="0"/>
          </a:p>
          <a:p>
            <a:r>
              <a:rPr lang="en-US" baseline="0" dirty="0"/>
              <a:t>Another group of 25 states – about 45% -- surveyed all families regardless of length of time in the program. The remainder have unique criteria or did not explain their survey frame in their APR.  </a:t>
            </a:r>
          </a:p>
          <a:p>
            <a:endParaRPr lang="en-US" baseline="0" dirty="0"/>
          </a:p>
          <a:p>
            <a:r>
              <a:rPr lang="en-US" baseline="0" dirty="0"/>
              <a:t>In addition, we determined that 8 states used approved sampling plans that included stratified random samples and samples from districts or regions, among others. This is consistent with the number of states that reported using sampling plans last year. </a:t>
            </a: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392433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we will look at how states approach disseminating their family surveys and getting their surveys returned.</a:t>
            </a:r>
          </a:p>
          <a:p>
            <a:endParaRPr lang="en-US" dirty="0"/>
          </a:p>
          <a:p>
            <a:r>
              <a:rPr lang="en-US" dirty="0"/>
              <a:t>Dissemination method refers to the ways</a:t>
            </a:r>
            <a:r>
              <a:rPr lang="en-US" baseline="0" dirty="0"/>
              <a:t> states are getting the survey to the intended families. For dissemination, 36 states are using multiple methods, meaning they used more than one method to get surveys to families. This is an increase from 31 states last year and 24 states 2 years ago.</a:t>
            </a:r>
          </a:p>
          <a:p>
            <a:endParaRPr lang="en-US" baseline="0" dirty="0"/>
          </a:p>
          <a:p>
            <a:r>
              <a:rPr lang="en-US" baseline="0" dirty="0"/>
              <a:t>Two states use an in-person method to get the survey to families, which includes approaches such as a service coordinator or provider handing a paper survey to a family at a home visit or IFSP meeting. This is down from 8 states last year, which is likely a result of the COVID pandemic.</a:t>
            </a:r>
          </a:p>
          <a:p>
            <a:endParaRPr lang="en-US" baseline="0" dirty="0"/>
          </a:p>
          <a:p>
            <a:r>
              <a:rPr lang="en-US" baseline="0" dirty="0"/>
              <a:t>Eight states used mail-only surveys, which is 2 more than last year. An additional 10 states did not outline their methods in their APR. </a:t>
            </a:r>
          </a:p>
          <a:p>
            <a:endParaRPr lang="en-US" baseline="0" dirty="0"/>
          </a:p>
          <a:p>
            <a:r>
              <a:rPr lang="en-US" baseline="0" dirty="0"/>
              <a:t>Next, we look at return methods, which refers to the ways in which families return a completed survey. Here we also see 31 states using multiple ways for the families to return the survey. This is the same number of states as last year.  A smaller portion of states used mail or in-person return as their only method. </a:t>
            </a:r>
          </a:p>
          <a:p>
            <a:endParaRPr lang="en-US" baseline="0" dirty="0"/>
          </a:p>
          <a:p>
            <a:r>
              <a:rPr lang="en-US" dirty="0"/>
              <a:t>Some</a:t>
            </a:r>
            <a:r>
              <a:rPr lang="en-US" baseline="0" dirty="0"/>
              <a:t> state staff are specifically interested in the number of states that have an online option, so we continue to look at this each year.  We have seen this number increase each year, and this year 36 states reported this which puts us up to 64% nationally. </a:t>
            </a:r>
            <a:endParaRPr lang="en-US" dirty="0"/>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79172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9" name="Picture 8"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887" y="6157246"/>
            <a:ext cx="764398" cy="548848"/>
          </a:xfrm>
          <a:prstGeom prst="rect">
            <a:avLst/>
          </a:prstGeom>
          <a:solidFill>
            <a:schemeClr val="bg1"/>
          </a:solidFill>
        </p:spPr>
      </p:pic>
      <p:pic>
        <p:nvPicPr>
          <p:cNvPr id="10" name="Picture 9"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7088" y="6240258"/>
            <a:ext cx="764398" cy="548848"/>
          </a:xfrm>
          <a:prstGeom prst="rect">
            <a:avLst/>
          </a:prstGeom>
          <a:solidFill>
            <a:schemeClr val="bg1"/>
          </a:solidFill>
        </p:spPr>
      </p:pic>
      <p:pic>
        <p:nvPicPr>
          <p:cNvPr id="12" name="Picture 11"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1087" y="6257689"/>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7" name="Picture 6"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0728" y="6251135"/>
            <a:ext cx="764398" cy="548848"/>
          </a:xfrm>
          <a:prstGeom prst="rect">
            <a:avLst/>
          </a:prstGeom>
          <a:solidFill>
            <a:schemeClr val="bg1"/>
          </a:solid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9" name="Picture 8"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1577" y="6257689"/>
            <a:ext cx="764398" cy="548848"/>
          </a:xfrm>
          <a:prstGeom prst="rect">
            <a:avLst/>
          </a:prstGeom>
          <a:solidFill>
            <a:schemeClr val="bg1"/>
          </a:solid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cxnSp>
        <p:nvCxnSpPr>
          <p:cNvPr id="8" name="Straight Connector 7"/>
          <p:cNvCxnSpPr/>
          <p:nvPr userDrawn="1"/>
        </p:nvCxnSpPr>
        <p:spPr>
          <a:xfrm>
            <a:off x="1905852" y="3154369"/>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1973580" y="2329307"/>
            <a:ext cx="8259347" cy="630357"/>
          </a:xfrm>
        </p:spPr>
        <p:txBody>
          <a:bodyPr anchor="ctr" anchorCtr="0"/>
          <a:lstStyle>
            <a:lvl1pPr>
              <a:defRPr b="0"/>
            </a:lvl1pPr>
          </a:lstStyle>
          <a:p>
            <a:r>
              <a:rPr lang="en-US" b="0"/>
              <a:t>Find out more at</a:t>
            </a:r>
            <a:r>
              <a:rPr lang="en-US"/>
              <a:t> ectacenter.org and dasycenter.org </a:t>
            </a:r>
          </a:p>
        </p:txBody>
      </p:sp>
      <p:sp>
        <p:nvSpPr>
          <p:cNvPr id="12" name="Text Placeholder 2"/>
          <p:cNvSpPr>
            <a:spLocks noGrp="1"/>
          </p:cNvSpPr>
          <p:nvPr>
            <p:ph type="body" idx="1" hasCustomPrompt="1"/>
          </p:nvPr>
        </p:nvSpPr>
        <p:spPr>
          <a:xfrm>
            <a:off x="1973580" y="3261983"/>
            <a:ext cx="8327075" cy="1896545"/>
          </a:xfrm>
        </p:spPr>
        <p:txBody>
          <a:bodyPr>
            <a:noAutofit/>
          </a:bodyPr>
          <a:lstStyle>
            <a:lvl1pPr marL="228600" marR="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Eile</a:t>
            </a:r>
          </a:p>
          <a:p>
            <a:endParaRPr lang="en-US" sz="1200"/>
          </a:p>
          <a:p>
            <a:endParaRPr lang="en-US" sz="1200"/>
          </a:p>
          <a:p>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353234"/>
            <a:ext cx="3209178" cy="49690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8691" y="5044297"/>
            <a:ext cx="1504424" cy="885741"/>
          </a:xfrm>
          <a:prstGeom prst="rect">
            <a:avLst/>
          </a:prstGeom>
        </p:spPr>
      </p:pic>
      <p:cxnSp>
        <p:nvCxnSpPr>
          <p:cNvPr id="15" name="Straight Connector 14"/>
          <p:cNvCxnSpPr/>
          <p:nvPr userDrawn="1"/>
        </p:nvCxnSpPr>
        <p:spPr>
          <a:xfrm>
            <a:off x="1905852" y="2146472"/>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1" y="1233854"/>
            <a:ext cx="4669238" cy="688904"/>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7420" y="264645"/>
            <a:ext cx="2052498" cy="175377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7136" y="155448"/>
            <a:ext cx="10765536" cy="1143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09600" y="2057400"/>
            <a:ext cx="5386917"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057400"/>
            <a:ext cx="5389033"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7"/>
          <p:cNvSpPr>
            <a:spLocks noGrp="1"/>
          </p:cNvSpPr>
          <p:nvPr>
            <p:ph type="ftr" sz="quarter" idx="3"/>
          </p:nvPr>
        </p:nvSpPr>
        <p:spPr>
          <a:xfrm>
            <a:off x="2743200" y="6324601"/>
            <a:ext cx="6502400" cy="441325"/>
          </a:xfrm>
          <a:prstGeom prst="rect">
            <a:avLst/>
          </a:prstGeom>
        </p:spPr>
        <p:txBody>
          <a:bodyPr/>
          <a:lstStyle>
            <a:lvl1pPr>
              <a:defRPr sz="1400">
                <a:solidFill>
                  <a:schemeClr val="tx1"/>
                </a:solidFill>
              </a:defRPr>
            </a:lvl1pPr>
          </a:lstStyle>
          <a:p>
            <a:pPr>
              <a:defRPr/>
            </a:pPr>
            <a:endParaRPr lang="en-US"/>
          </a:p>
        </p:txBody>
      </p:sp>
    </p:spTree>
    <p:extLst>
      <p:ext uri="{BB962C8B-B14F-4D97-AF65-F5344CB8AC3E}">
        <p14:creationId xmlns:p14="http://schemas.microsoft.com/office/powerpoint/2010/main" val="95865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4955753" y="6314398"/>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901" y="629714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0454" y="624025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5146" y="6240258"/>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hyperlink" Target="https://ectacenter.org/eco/pages/familyoutcomes-calc.asp" TargetMode="External"/><Relationship Id="rId3" Type="http://schemas.openxmlformats.org/officeDocument/2006/relationships/hyperlink" Target="https://ectacenter.org/eco/pages/familyoutcomes.asp" TargetMode="External"/><Relationship Id="rId7" Type="http://schemas.openxmlformats.org/officeDocument/2006/relationships/hyperlink" Target="https://dasycenter.org/?s=Toolkit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ectacenter.org/decrp/decrp.asp" TargetMode="External"/><Relationship Id="rId5" Type="http://schemas.openxmlformats.org/officeDocument/2006/relationships/hyperlink" Target="https://ectacenter.org/decrp/" TargetMode="External"/><Relationship Id="rId4" Type="http://schemas.openxmlformats.org/officeDocument/2006/relationships/hyperlink" Target="https://ectacenter.org/topics/familyeng/familyeng.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ornelia.Taylor@sri.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mailto:Haidee.Bernstein@sri.com" TargetMode="External"/><Relationship Id="rId4" Type="http://schemas.openxmlformats.org/officeDocument/2006/relationships/hyperlink" Target="mailto:Kathleen.Hebbeler@sri.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15075"/>
            <a:ext cx="1231900" cy="503238"/>
          </a:xfrm>
        </p:spPr>
        <p:txBody>
          <a:bodyPr/>
          <a:lstStyle/>
          <a:p>
            <a:fld id="{8FF8BE51-C3B0-9B4F-9A06-4F809A9A7941}" type="slidenum">
              <a:rPr lang="en-US" smtClean="0"/>
              <a:pPr/>
              <a:t>1</a:t>
            </a:fld>
            <a:endParaRPr lang="en-US"/>
          </a:p>
        </p:txBody>
      </p:sp>
      <p:sp>
        <p:nvSpPr>
          <p:cNvPr id="9" name="Title 8"/>
          <p:cNvSpPr>
            <a:spLocks noGrp="1"/>
          </p:cNvSpPr>
          <p:nvPr>
            <p:ph type="ctrTitle"/>
          </p:nvPr>
        </p:nvSpPr>
        <p:spPr>
          <a:xfrm>
            <a:off x="3716865" y="122897"/>
            <a:ext cx="5504014" cy="4863564"/>
          </a:xfrm>
        </p:spPr>
        <p:txBody>
          <a:bodyPr>
            <a:normAutofit/>
          </a:bodyPr>
          <a:lstStyle/>
          <a:p>
            <a:r>
              <a:rPr lang="en-US" sz="4800" dirty="0">
                <a:latin typeface="Arial"/>
                <a:cs typeface="Arial"/>
              </a:rPr>
              <a:t>Part C Indicator 4 Family Outcomes Data</a:t>
            </a:r>
            <a:br>
              <a:rPr lang="en-US" sz="4800" dirty="0"/>
            </a:br>
            <a:r>
              <a:rPr lang="en-US" sz="4800" dirty="0">
                <a:latin typeface="Arial"/>
                <a:cs typeface="Arial"/>
              </a:rPr>
              <a:t>FFY 2019</a:t>
            </a:r>
            <a:br>
              <a:rPr lang="en-US" sz="4800" dirty="0">
                <a:latin typeface="Arial"/>
                <a:cs typeface="Arial"/>
              </a:rPr>
            </a:br>
            <a:br>
              <a:rPr lang="en-US" sz="2400" dirty="0">
                <a:latin typeface="Arial"/>
                <a:cs typeface="Arial"/>
              </a:rPr>
            </a:br>
            <a:r>
              <a:rPr lang="en-US" sz="2400" dirty="0">
                <a:solidFill>
                  <a:srgbClr val="3CB45C"/>
                </a:solidFill>
                <a:latin typeface="Arial"/>
                <a:cs typeface="Arial"/>
              </a:rPr>
              <a:t>Presenters: Haidee Bernstein, Naomi </a:t>
            </a:r>
            <a:r>
              <a:rPr lang="en-US" sz="2400" dirty="0" err="1">
                <a:solidFill>
                  <a:srgbClr val="3CB45C"/>
                </a:solidFill>
                <a:latin typeface="Arial"/>
                <a:cs typeface="Arial"/>
              </a:rPr>
              <a:t>Younggren</a:t>
            </a:r>
            <a:r>
              <a:rPr lang="en-US" sz="2400" dirty="0">
                <a:solidFill>
                  <a:srgbClr val="3CB45C"/>
                </a:solidFill>
                <a:latin typeface="Arial"/>
                <a:cs typeface="Arial"/>
              </a:rPr>
              <a:t>, Thomas McGhee, Nicholas Ortiz</a:t>
            </a:r>
            <a:endParaRPr lang="en-US" sz="2400" dirty="0">
              <a:latin typeface="Arial"/>
              <a:cs typeface="Arial"/>
            </a:endParaRPr>
          </a:p>
        </p:txBody>
      </p:sp>
      <p:pic>
        <p:nvPicPr>
          <p:cNvPr id="11" name="Picture 10" descr="&quot; &quot;"/>
          <p:cNvPicPr>
            <a:picLocks noChangeAspect="1"/>
          </p:cNvPicPr>
          <p:nvPr/>
        </p:nvPicPr>
        <p:blipFill>
          <a:blip r:embed="rId3"/>
          <a:stretch>
            <a:fillRect/>
          </a:stretch>
        </p:blipFill>
        <p:spPr>
          <a:xfrm>
            <a:off x="9360154" y="2332156"/>
            <a:ext cx="2211407" cy="265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485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B391867-7B12-4C80-9EC7-D77CB1B124FF}"/>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10</a:t>
            </a:fld>
            <a:endParaRPr lang="en-US" sz="2000" b="1" dirty="0">
              <a:solidFill>
                <a:schemeClr val="bg1"/>
              </a:solidFill>
            </a:endParaRPr>
          </a:p>
        </p:txBody>
      </p:sp>
      <p:sp>
        <p:nvSpPr>
          <p:cNvPr id="6" name="Title 5"/>
          <p:cNvSpPr>
            <a:spLocks noGrp="1"/>
          </p:cNvSpPr>
          <p:nvPr>
            <p:ph type="title"/>
          </p:nvPr>
        </p:nvSpPr>
        <p:spPr/>
        <p:txBody>
          <a:bodyPr>
            <a:noAutofit/>
          </a:bodyPr>
          <a:lstStyle/>
          <a:p>
            <a:r>
              <a:rPr lang="en-US" sz="3600" dirty="0">
                <a:solidFill>
                  <a:srgbClr val="1B416C"/>
                </a:solidFill>
              </a:rPr>
              <a:t>State Approaches: Survey Timing</a:t>
            </a:r>
          </a:p>
        </p:txBody>
      </p:sp>
      <p:sp>
        <p:nvSpPr>
          <p:cNvPr id="7" name="Content Placeholder 6"/>
          <p:cNvSpPr>
            <a:spLocks noGrp="1"/>
          </p:cNvSpPr>
          <p:nvPr>
            <p:ph idx="1"/>
          </p:nvPr>
        </p:nvSpPr>
        <p:spPr>
          <a:xfrm>
            <a:off x="1560576" y="1531987"/>
            <a:ext cx="10032709" cy="4097988"/>
          </a:xfrm>
        </p:spPr>
        <p:txBody>
          <a:bodyPr>
            <a:normAutofit/>
          </a:bodyPr>
          <a:lstStyle/>
          <a:p>
            <a:pPr>
              <a:spcBef>
                <a:spcPts val="600"/>
              </a:spcBef>
            </a:pPr>
            <a:r>
              <a:rPr lang="en-US" sz="2800" dirty="0">
                <a:solidFill>
                  <a:schemeClr val="tx2"/>
                </a:solidFill>
              </a:rPr>
              <a:t>Annual survey/point in time: 27 states (48%)</a:t>
            </a:r>
          </a:p>
          <a:p>
            <a:pPr>
              <a:spcBef>
                <a:spcPts val="600"/>
              </a:spcBef>
            </a:pPr>
            <a:r>
              <a:rPr lang="en-US" sz="2800" dirty="0">
                <a:solidFill>
                  <a:schemeClr val="tx2"/>
                </a:solidFill>
              </a:rPr>
              <a:t>At exit from program: 9 states (16%)</a:t>
            </a:r>
          </a:p>
          <a:p>
            <a:pPr>
              <a:spcBef>
                <a:spcPts val="600"/>
              </a:spcBef>
            </a:pPr>
            <a:r>
              <a:rPr lang="en-US" sz="2800" dirty="0">
                <a:solidFill>
                  <a:schemeClr val="tx2"/>
                </a:solidFill>
              </a:rPr>
              <a:t>Other/not reported: 20 states (36%)</a:t>
            </a:r>
          </a:p>
        </p:txBody>
      </p:sp>
    </p:spTree>
    <p:extLst>
      <p:ext uri="{BB962C8B-B14F-4D97-AF65-F5344CB8AC3E}">
        <p14:creationId xmlns:p14="http://schemas.microsoft.com/office/powerpoint/2010/main" val="279457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75EEC-A046-4B80-BE83-F193BD4191B6}"/>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11</a:t>
            </a:fld>
            <a:endParaRPr lang="en-US" sz="2000" b="1" dirty="0">
              <a:solidFill>
                <a:schemeClr val="bg1"/>
              </a:solidFill>
            </a:endParaRPr>
          </a:p>
        </p:txBody>
      </p:sp>
      <p:sp>
        <p:nvSpPr>
          <p:cNvPr id="2" name="Title 1"/>
          <p:cNvSpPr>
            <a:spLocks noGrp="1"/>
          </p:cNvSpPr>
          <p:nvPr>
            <p:ph type="ctrTitle"/>
          </p:nvPr>
        </p:nvSpPr>
        <p:spPr/>
        <p:txBody>
          <a:bodyPr>
            <a:normAutofit/>
          </a:bodyPr>
          <a:lstStyle/>
          <a:p>
            <a:r>
              <a:rPr lang="en-US" dirty="0"/>
              <a:t>Data Quality</a:t>
            </a:r>
          </a:p>
        </p:txBody>
      </p:sp>
      <p:pic>
        <p:nvPicPr>
          <p:cNvPr id="5" name="Picture 4" descr="&quot; &quot;"/>
          <p:cNvPicPr>
            <a:picLocks noChangeAspect="1"/>
          </p:cNvPicPr>
          <p:nvPr/>
        </p:nvPicPr>
        <p:blipFill>
          <a:blip r:embed="rId3"/>
          <a:stretch>
            <a:fillRect/>
          </a:stretch>
        </p:blipFill>
        <p:spPr>
          <a:xfrm>
            <a:off x="412687" y="711862"/>
            <a:ext cx="2762250" cy="3526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717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0D563F-A509-4AD5-83E3-FF098E5C417B}"/>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12</a:t>
            </a:fld>
            <a:endParaRPr lang="en-US" sz="2000" b="1" dirty="0">
              <a:solidFill>
                <a:schemeClr val="bg1"/>
              </a:solidFill>
            </a:endParaRPr>
          </a:p>
        </p:txBody>
      </p:sp>
      <p:sp>
        <p:nvSpPr>
          <p:cNvPr id="9" name="Title 1"/>
          <p:cNvSpPr>
            <a:spLocks noGrp="1"/>
          </p:cNvSpPr>
          <p:nvPr>
            <p:ph type="title"/>
          </p:nvPr>
        </p:nvSpPr>
        <p:spPr/>
        <p:txBody>
          <a:bodyPr>
            <a:normAutofit/>
          </a:bodyPr>
          <a:lstStyle/>
          <a:p>
            <a:r>
              <a:rPr lang="en-US" sz="4000" dirty="0">
                <a:solidFill>
                  <a:srgbClr val="1B416C"/>
                </a:solidFill>
              </a:rPr>
              <a:t>Survey Response Rates</a:t>
            </a:r>
          </a:p>
        </p:txBody>
      </p:sp>
      <p:sp>
        <p:nvSpPr>
          <p:cNvPr id="8" name="Content Placeholder 2"/>
          <p:cNvSpPr>
            <a:spLocks noGrp="1"/>
          </p:cNvSpPr>
          <p:nvPr>
            <p:ph idx="1"/>
          </p:nvPr>
        </p:nvSpPr>
        <p:spPr/>
        <p:txBody>
          <a:bodyPr/>
          <a:lstStyle/>
          <a:p>
            <a:r>
              <a:rPr lang="en-US" sz="2800" dirty="0">
                <a:solidFill>
                  <a:schemeClr val="tx2"/>
                </a:solidFill>
              </a:rPr>
              <a:t>54 of 56 states reported a response rate</a:t>
            </a:r>
          </a:p>
          <a:p>
            <a:r>
              <a:rPr lang="en-US" sz="2800" dirty="0">
                <a:solidFill>
                  <a:schemeClr val="tx2"/>
                </a:solidFill>
              </a:rPr>
              <a:t>Response rates ranged from 5% to 100%</a:t>
            </a:r>
          </a:p>
          <a:p>
            <a:r>
              <a:rPr lang="en-US" sz="2800" dirty="0">
                <a:solidFill>
                  <a:schemeClr val="tx2"/>
                </a:solidFill>
              </a:rPr>
              <a:t>Mean response rate = 35%</a:t>
            </a:r>
          </a:p>
        </p:txBody>
      </p:sp>
    </p:spTree>
    <p:extLst>
      <p:ext uri="{BB962C8B-B14F-4D97-AF65-F5344CB8AC3E}">
        <p14:creationId xmlns:p14="http://schemas.microsoft.com/office/powerpoint/2010/main" val="241995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11F600-0CCA-45CC-8FEE-42650B1696FC}"/>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13</a:t>
            </a:fld>
            <a:endParaRPr lang="en-US" sz="2000" b="1" dirty="0">
              <a:solidFill>
                <a:schemeClr val="bg1"/>
              </a:solidFill>
            </a:endParaRPr>
          </a:p>
        </p:txBody>
      </p:sp>
      <p:sp>
        <p:nvSpPr>
          <p:cNvPr id="9" name="Title 1"/>
          <p:cNvSpPr>
            <a:spLocks noGrp="1"/>
          </p:cNvSpPr>
          <p:nvPr>
            <p:ph type="title"/>
          </p:nvPr>
        </p:nvSpPr>
        <p:spPr>
          <a:xfrm>
            <a:off x="587828" y="226979"/>
            <a:ext cx="11005457" cy="1064685"/>
          </a:xfrm>
        </p:spPr>
        <p:txBody>
          <a:bodyPr>
            <a:noAutofit/>
          </a:bodyPr>
          <a:lstStyle/>
          <a:p>
            <a:r>
              <a:rPr lang="en-US" sz="4000" dirty="0">
                <a:solidFill>
                  <a:srgbClr val="1B416C"/>
                </a:solidFill>
              </a:rPr>
              <a:t>Indicator C4 Survey Response Rates </a:t>
            </a:r>
            <a:br>
              <a:rPr lang="en-US" sz="4000" dirty="0">
                <a:solidFill>
                  <a:srgbClr val="1B416C"/>
                </a:solidFill>
              </a:rPr>
            </a:br>
            <a:r>
              <a:rPr lang="en-US" sz="4000" dirty="0">
                <a:solidFill>
                  <a:srgbClr val="1B416C"/>
                </a:solidFill>
              </a:rPr>
              <a:t>FFY 2019</a:t>
            </a:r>
          </a:p>
        </p:txBody>
      </p:sp>
      <p:graphicFrame>
        <p:nvGraphicFramePr>
          <p:cNvPr id="5" name="Content Placeholder 4" descr="This bar chart shows Indicator C4 survey response rates for FFY 2019. Each bar represents a state and the data range from 5% to 100%. The distribution shows that 43 reported a return rate of less than 50%   ">
            <a:extLst>
              <a:ext uri="{FF2B5EF4-FFF2-40B4-BE49-F238E27FC236}">
                <a16:creationId xmlns:a16="http://schemas.microsoft.com/office/drawing/2014/main" id="{895B8527-B9EC-43C3-970F-461B1B0D169F}"/>
              </a:ext>
            </a:extLst>
          </p:cNvPr>
          <p:cNvGraphicFramePr>
            <a:graphicFrameLocks noGrp="1"/>
          </p:cNvGraphicFramePr>
          <p:nvPr>
            <p:ph idx="1"/>
            <p:extLst>
              <p:ext uri="{D42A27DB-BD31-4B8C-83A1-F6EECF244321}">
                <p14:modId xmlns:p14="http://schemas.microsoft.com/office/powerpoint/2010/main" val="1375593601"/>
              </p:ext>
            </p:extLst>
          </p:nvPr>
        </p:nvGraphicFramePr>
        <p:xfrm>
          <a:off x="587375" y="1368425"/>
          <a:ext cx="11006138" cy="4097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013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8961AD9-94BE-474F-96B2-4BC1E4B49843}"/>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14</a:t>
            </a:fld>
            <a:endParaRPr lang="en-US" sz="2000" b="1" dirty="0">
              <a:solidFill>
                <a:schemeClr val="bg1"/>
              </a:solidFill>
            </a:endParaRPr>
          </a:p>
        </p:txBody>
      </p:sp>
      <p:sp>
        <p:nvSpPr>
          <p:cNvPr id="2" name="Title 1"/>
          <p:cNvSpPr>
            <a:spLocks noGrp="1"/>
          </p:cNvSpPr>
          <p:nvPr>
            <p:ph type="title"/>
          </p:nvPr>
        </p:nvSpPr>
        <p:spPr>
          <a:xfrm>
            <a:off x="1559293" y="381000"/>
            <a:ext cx="9291587" cy="917448"/>
          </a:xfrm>
        </p:spPr>
        <p:txBody>
          <a:bodyPr>
            <a:normAutofit/>
          </a:bodyPr>
          <a:lstStyle/>
          <a:p>
            <a:r>
              <a:rPr lang="en-US" sz="4000" dirty="0">
                <a:solidFill>
                  <a:srgbClr val="1B416C"/>
                </a:solidFill>
              </a:rPr>
              <a:t>Response Rates and Survey Methods</a:t>
            </a:r>
            <a:endParaRPr lang="en-US" sz="4000"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1767997925"/>
              </p:ext>
            </p:extLst>
          </p:nvPr>
        </p:nvGraphicFramePr>
        <p:xfrm>
          <a:off x="1559293" y="1491915"/>
          <a:ext cx="9279395" cy="2042603"/>
        </p:xfrm>
        <a:graphic>
          <a:graphicData uri="http://schemas.openxmlformats.org/drawingml/2006/table">
            <a:tbl>
              <a:tblPr firstRow="1" bandRow="1">
                <a:tableStyleId>{616DA210-FB5B-4158-B5E0-FEB733F419BA}</a:tableStyleId>
              </a:tblPr>
              <a:tblGrid>
                <a:gridCol w="3349591">
                  <a:extLst>
                    <a:ext uri="{9D8B030D-6E8A-4147-A177-3AD203B41FA5}">
                      <a16:colId xmlns:a16="http://schemas.microsoft.com/office/drawing/2014/main" val="20000"/>
                    </a:ext>
                  </a:extLst>
                </a:gridCol>
                <a:gridCol w="3454828">
                  <a:extLst>
                    <a:ext uri="{9D8B030D-6E8A-4147-A177-3AD203B41FA5}">
                      <a16:colId xmlns:a16="http://schemas.microsoft.com/office/drawing/2014/main" val="20001"/>
                    </a:ext>
                  </a:extLst>
                </a:gridCol>
                <a:gridCol w="2474976">
                  <a:extLst>
                    <a:ext uri="{9D8B030D-6E8A-4147-A177-3AD203B41FA5}">
                      <a16:colId xmlns:a16="http://schemas.microsoft.com/office/drawing/2014/main" val="20002"/>
                    </a:ext>
                  </a:extLst>
                </a:gridCol>
              </a:tblGrid>
              <a:tr h="618186">
                <a:tc>
                  <a:txBody>
                    <a:bodyPr/>
                    <a:lstStyle/>
                    <a:p>
                      <a:pPr marL="0" marR="0" algn="r">
                        <a:lnSpc>
                          <a:spcPct val="115000"/>
                        </a:lnSpc>
                        <a:spcBef>
                          <a:spcPts val="0"/>
                        </a:spcBef>
                        <a:spcAft>
                          <a:spcPts val="0"/>
                        </a:spcAft>
                      </a:pPr>
                      <a:r>
                        <a:rPr lang="en-US" sz="2000">
                          <a:effectLst/>
                        </a:rPr>
                        <a:t>Distribution</a:t>
                      </a:r>
                      <a:r>
                        <a:rPr lang="en-US" sz="2000" baseline="0">
                          <a:effectLst/>
                        </a:rPr>
                        <a:t> Method(s)</a:t>
                      </a:r>
                      <a:r>
                        <a:rPr lang="en-US" sz="2000">
                          <a:effectLst/>
                        </a:rPr>
                        <a:t> </a:t>
                      </a:r>
                      <a:endParaRPr lang="en-US" sz="2000" b="0">
                        <a:effectLst/>
                        <a:latin typeface="Arial" panose="020B0604020202020204" pitchFamily="34" charset="0"/>
                        <a:ea typeface="Calibri"/>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000">
                          <a:effectLst/>
                        </a:rPr>
                        <a:t>Average response rate</a:t>
                      </a:r>
                      <a:endParaRPr lang="en-US" sz="2000" b="0">
                        <a:effectLst/>
                        <a:latin typeface="Arial" panose="020B0604020202020204" pitchFamily="34" charset="0"/>
                        <a:ea typeface="Calibri"/>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000" dirty="0">
                          <a:effectLst/>
                        </a:rPr>
                        <a:t>Number</a:t>
                      </a:r>
                      <a:r>
                        <a:rPr lang="en-US" sz="2000" baseline="0" dirty="0">
                          <a:effectLst/>
                        </a:rPr>
                        <a:t> of states</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0"/>
                  </a:ext>
                </a:extLst>
              </a:tr>
              <a:tr h="475052">
                <a:tc>
                  <a:txBody>
                    <a:bodyPr/>
                    <a:lstStyle/>
                    <a:p>
                      <a:pPr marL="0" marR="0" algn="r">
                        <a:lnSpc>
                          <a:spcPct val="115000"/>
                        </a:lnSpc>
                        <a:spcBef>
                          <a:spcPts val="0"/>
                        </a:spcBef>
                        <a:spcAft>
                          <a:spcPts val="0"/>
                        </a:spcAft>
                      </a:pPr>
                      <a:r>
                        <a:rPr lang="en-US" sz="2000">
                          <a:effectLst/>
                        </a:rPr>
                        <a:t>In-person distribution </a:t>
                      </a:r>
                      <a:endParaRPr lang="en-US" sz="2000" b="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a:solidFill>
                            <a:schemeClr val="tx1"/>
                          </a:solidFill>
                          <a:effectLst/>
                        </a:rPr>
                        <a:t>52%</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b="0">
                          <a:solidFill>
                            <a:schemeClr val="tx1"/>
                          </a:solidFill>
                          <a:effectLst/>
                          <a:latin typeface="Arial" panose="020B0604020202020204" pitchFamily="34" charset="0"/>
                          <a:ea typeface="Calibri"/>
                          <a:cs typeface="Arial" panose="020B0604020202020204" pitchFamily="34" charset="0"/>
                        </a:rPr>
                        <a:t>2</a:t>
                      </a:r>
                    </a:p>
                  </a:txBody>
                  <a:tcPr marL="68580" marR="68580" marT="0" marB="0" anchor="ctr">
                    <a:noFill/>
                  </a:tcPr>
                </a:tc>
                <a:extLst>
                  <a:ext uri="{0D108BD9-81ED-4DB2-BD59-A6C34878D82A}">
                    <a16:rowId xmlns:a16="http://schemas.microsoft.com/office/drawing/2014/main" val="10001"/>
                  </a:ext>
                </a:extLst>
              </a:tr>
              <a:tr h="474313">
                <a:tc>
                  <a:txBody>
                    <a:bodyPr/>
                    <a:lstStyle/>
                    <a:p>
                      <a:pPr marL="0" marR="0" algn="r">
                        <a:lnSpc>
                          <a:spcPct val="115000"/>
                        </a:lnSpc>
                        <a:spcBef>
                          <a:spcPts val="0"/>
                        </a:spcBef>
                        <a:spcAft>
                          <a:spcPts val="0"/>
                        </a:spcAft>
                      </a:pPr>
                      <a:r>
                        <a:rPr lang="en-US" sz="2000">
                          <a:effectLst/>
                        </a:rPr>
                        <a:t>Multiple methods</a:t>
                      </a:r>
                      <a:r>
                        <a:rPr lang="en-US" sz="2000" baseline="0">
                          <a:effectLst/>
                        </a:rPr>
                        <a:t> </a:t>
                      </a:r>
                    </a:p>
                  </a:txBody>
                  <a:tcPr marL="68580" marR="68580" marT="0" marB="0" anchor="ctr"/>
                </a:tc>
                <a:tc>
                  <a:txBody>
                    <a:bodyPr/>
                    <a:lstStyle/>
                    <a:p>
                      <a:pPr marL="0" marR="0" algn="ctr">
                        <a:lnSpc>
                          <a:spcPct val="115000"/>
                        </a:lnSpc>
                        <a:spcBef>
                          <a:spcPts val="0"/>
                        </a:spcBef>
                        <a:spcAft>
                          <a:spcPts val="0"/>
                        </a:spcAft>
                      </a:pPr>
                      <a:r>
                        <a:rPr lang="en-US" sz="2000">
                          <a:solidFill>
                            <a:schemeClr val="tx1"/>
                          </a:solidFill>
                          <a:effectLst/>
                        </a:rPr>
                        <a:t>35%</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b="0">
                          <a:solidFill>
                            <a:schemeClr val="tx1"/>
                          </a:solidFill>
                          <a:effectLst/>
                          <a:latin typeface="Arial" panose="020B0604020202020204" pitchFamily="34" charset="0"/>
                          <a:ea typeface="Calibri"/>
                          <a:cs typeface="Arial" panose="020B0604020202020204" pitchFamily="34" charset="0"/>
                        </a:rPr>
                        <a:t>36</a:t>
                      </a:r>
                    </a:p>
                  </a:txBody>
                  <a:tcPr marL="68580" marR="68580" marT="0" marB="0" anchor="ctr"/>
                </a:tc>
                <a:extLst>
                  <a:ext uri="{0D108BD9-81ED-4DB2-BD59-A6C34878D82A}">
                    <a16:rowId xmlns:a16="http://schemas.microsoft.com/office/drawing/2014/main" val="10002"/>
                  </a:ext>
                </a:extLst>
              </a:tr>
              <a:tr h="475052">
                <a:tc>
                  <a:txBody>
                    <a:bodyPr/>
                    <a:lstStyle/>
                    <a:p>
                      <a:pPr marL="0" marR="0" algn="r">
                        <a:lnSpc>
                          <a:spcPct val="115000"/>
                        </a:lnSpc>
                        <a:spcBef>
                          <a:spcPts val="0"/>
                        </a:spcBef>
                        <a:spcAft>
                          <a:spcPts val="0"/>
                        </a:spcAft>
                      </a:pPr>
                      <a:r>
                        <a:rPr lang="en-US" sz="2000">
                          <a:effectLst/>
                        </a:rPr>
                        <a:t>Mailed-only distribution</a:t>
                      </a:r>
                      <a:endParaRPr lang="en-US" sz="2000" b="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a:solidFill>
                            <a:schemeClr val="tx1"/>
                          </a:solidFill>
                          <a:effectLst/>
                        </a:rPr>
                        <a:t>28%</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b="0" dirty="0">
                          <a:solidFill>
                            <a:schemeClr val="tx1"/>
                          </a:solidFill>
                          <a:effectLst/>
                          <a:latin typeface="Arial" panose="020B0604020202020204" pitchFamily="34" charset="0"/>
                          <a:ea typeface="Calibri"/>
                          <a:cs typeface="Arial" panose="020B0604020202020204" pitchFamily="34" charset="0"/>
                        </a:rPr>
                        <a:t>8</a:t>
                      </a:r>
                    </a:p>
                  </a:txBody>
                  <a:tcPr marL="68580" marR="68580" marT="0" marB="0" anchor="ctr">
                    <a:noFill/>
                  </a:tcPr>
                </a:tc>
                <a:extLst>
                  <a:ext uri="{0D108BD9-81ED-4DB2-BD59-A6C34878D82A}">
                    <a16:rowId xmlns:a16="http://schemas.microsoft.com/office/drawing/2014/main" val="10003"/>
                  </a:ext>
                </a:extLst>
              </a:tr>
            </a:tbl>
          </a:graphicData>
        </a:graphic>
      </p:graphicFrame>
      <p:graphicFrame>
        <p:nvGraphicFramePr>
          <p:cNvPr id="6" name="Content Placeholder 4"/>
          <p:cNvGraphicFramePr>
            <a:graphicFrameLocks noGrp="1"/>
          </p:cNvGraphicFramePr>
          <p:nvPr>
            <p:ph sz="quarter" idx="4"/>
            <p:extLst>
              <p:ext uri="{D42A27DB-BD31-4B8C-83A1-F6EECF244321}">
                <p14:modId xmlns:p14="http://schemas.microsoft.com/office/powerpoint/2010/main" val="2470818751"/>
              </p:ext>
            </p:extLst>
          </p:nvPr>
        </p:nvGraphicFramePr>
        <p:xfrm>
          <a:off x="1559293" y="4038601"/>
          <a:ext cx="9291587" cy="1716023"/>
        </p:xfrm>
        <a:graphic>
          <a:graphicData uri="http://schemas.openxmlformats.org/drawingml/2006/table">
            <a:tbl>
              <a:tblPr firstRow="1" bandRow="1">
                <a:tableStyleId>{616DA210-FB5B-4158-B5E0-FEB733F419BA}</a:tableStyleId>
              </a:tblPr>
              <a:tblGrid>
                <a:gridCol w="3359216">
                  <a:extLst>
                    <a:ext uri="{9D8B030D-6E8A-4147-A177-3AD203B41FA5}">
                      <a16:colId xmlns:a16="http://schemas.microsoft.com/office/drawing/2014/main" val="20000"/>
                    </a:ext>
                  </a:extLst>
                </a:gridCol>
                <a:gridCol w="3445203">
                  <a:extLst>
                    <a:ext uri="{9D8B030D-6E8A-4147-A177-3AD203B41FA5}">
                      <a16:colId xmlns:a16="http://schemas.microsoft.com/office/drawing/2014/main" val="20001"/>
                    </a:ext>
                  </a:extLst>
                </a:gridCol>
                <a:gridCol w="2487168">
                  <a:extLst>
                    <a:ext uri="{9D8B030D-6E8A-4147-A177-3AD203B41FA5}">
                      <a16:colId xmlns:a16="http://schemas.microsoft.com/office/drawing/2014/main" val="20002"/>
                    </a:ext>
                  </a:extLst>
                </a:gridCol>
              </a:tblGrid>
              <a:tr h="676738">
                <a:tc>
                  <a:txBody>
                    <a:bodyPr/>
                    <a:lstStyle/>
                    <a:p>
                      <a:pPr marL="0" marR="0" algn="r">
                        <a:lnSpc>
                          <a:spcPct val="115000"/>
                        </a:lnSpc>
                        <a:spcBef>
                          <a:spcPts val="0"/>
                        </a:spcBef>
                        <a:spcAft>
                          <a:spcPts val="0"/>
                        </a:spcAft>
                      </a:pPr>
                      <a:r>
                        <a:rPr lang="en-US" sz="2000">
                          <a:effectLst/>
                        </a:rPr>
                        <a:t>Return </a:t>
                      </a:r>
                      <a:r>
                        <a:rPr lang="en-US" sz="2000" baseline="0">
                          <a:effectLst/>
                        </a:rPr>
                        <a:t>Method(s)</a:t>
                      </a:r>
                      <a:r>
                        <a:rPr lang="en-US" sz="2000">
                          <a:effectLst/>
                        </a:rPr>
                        <a:t> </a:t>
                      </a:r>
                      <a:endParaRPr lang="en-US" sz="2000" b="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2000">
                          <a:effectLst/>
                        </a:rPr>
                        <a:t>Average response rate</a:t>
                      </a:r>
                      <a:endParaRPr lang="en-US" sz="2000" b="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2000" dirty="0">
                          <a:effectLst/>
                        </a:rPr>
                        <a:t>Number</a:t>
                      </a:r>
                      <a:r>
                        <a:rPr lang="en-US" sz="2000" baseline="0" dirty="0">
                          <a:effectLst/>
                        </a:rPr>
                        <a:t> of states</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0"/>
                  </a:ext>
                </a:extLst>
              </a:tr>
              <a:tr h="519238">
                <a:tc>
                  <a:txBody>
                    <a:bodyPr/>
                    <a:lstStyle/>
                    <a:p>
                      <a:pPr marL="0" marR="0" algn="r">
                        <a:lnSpc>
                          <a:spcPct val="115000"/>
                        </a:lnSpc>
                        <a:spcBef>
                          <a:spcPts val="0"/>
                        </a:spcBef>
                        <a:spcAft>
                          <a:spcPts val="0"/>
                        </a:spcAft>
                      </a:pPr>
                      <a:r>
                        <a:rPr lang="en-US" sz="2000">
                          <a:effectLst/>
                        </a:rPr>
                        <a:t>Multiple return methods</a:t>
                      </a:r>
                      <a:r>
                        <a:rPr lang="en-US" sz="2000" baseline="0">
                          <a:effectLst/>
                        </a:rPr>
                        <a:t> </a:t>
                      </a:r>
                    </a:p>
                  </a:txBody>
                  <a:tcPr marL="68580" marR="68580" marT="0" marB="0" anchor="ctr">
                    <a:noFill/>
                  </a:tcPr>
                </a:tc>
                <a:tc>
                  <a:txBody>
                    <a:bodyPr/>
                    <a:lstStyle/>
                    <a:p>
                      <a:pPr marL="0" marR="0" algn="ctr">
                        <a:lnSpc>
                          <a:spcPct val="115000"/>
                        </a:lnSpc>
                        <a:spcBef>
                          <a:spcPts val="0"/>
                        </a:spcBef>
                        <a:spcAft>
                          <a:spcPts val="0"/>
                        </a:spcAft>
                      </a:pPr>
                      <a:r>
                        <a:rPr lang="en-US" sz="2000">
                          <a:solidFill>
                            <a:schemeClr val="tx1"/>
                          </a:solidFill>
                          <a:effectLst/>
                        </a:rPr>
                        <a:t>38%</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a:solidFill>
                            <a:schemeClr val="tx1"/>
                          </a:solidFill>
                          <a:effectLst/>
                        </a:rPr>
                        <a:t>31</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noFill/>
                  </a:tcPr>
                </a:tc>
                <a:extLst>
                  <a:ext uri="{0D108BD9-81ED-4DB2-BD59-A6C34878D82A}">
                    <a16:rowId xmlns:a16="http://schemas.microsoft.com/office/drawing/2014/main" val="10002"/>
                  </a:ext>
                </a:extLst>
              </a:tr>
              <a:tr h="520047">
                <a:tc>
                  <a:txBody>
                    <a:bodyPr/>
                    <a:lstStyle/>
                    <a:p>
                      <a:pPr marL="0" marR="0" algn="r">
                        <a:lnSpc>
                          <a:spcPct val="115000"/>
                        </a:lnSpc>
                        <a:spcBef>
                          <a:spcPts val="0"/>
                        </a:spcBef>
                        <a:spcAft>
                          <a:spcPts val="0"/>
                        </a:spcAft>
                      </a:pPr>
                      <a:r>
                        <a:rPr lang="en-US" sz="2000">
                          <a:effectLst/>
                        </a:rPr>
                        <a:t>Mailed-only return</a:t>
                      </a:r>
                      <a:endParaRPr lang="en-US" sz="2000" b="0">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a:solidFill>
                            <a:schemeClr val="tx1"/>
                          </a:solidFill>
                          <a:effectLst/>
                        </a:rPr>
                        <a:t>26%</a:t>
                      </a:r>
                      <a:endParaRPr lang="en-US" sz="2000" b="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noFill/>
                  </a:tcPr>
                </a:tc>
                <a:tc>
                  <a:txBody>
                    <a:bodyPr/>
                    <a:lstStyle/>
                    <a:p>
                      <a:pPr marL="0" marR="0" algn="ctr">
                        <a:lnSpc>
                          <a:spcPct val="115000"/>
                        </a:lnSpc>
                        <a:spcBef>
                          <a:spcPts val="0"/>
                        </a:spcBef>
                        <a:spcAft>
                          <a:spcPts val="0"/>
                        </a:spcAft>
                      </a:pPr>
                      <a:r>
                        <a:rPr lang="en-US" sz="2000" b="0" dirty="0">
                          <a:solidFill>
                            <a:schemeClr val="tx1"/>
                          </a:solidFill>
                          <a:effectLst/>
                          <a:latin typeface="Arial" panose="020B0604020202020204" pitchFamily="34" charset="0"/>
                          <a:ea typeface="Calibri"/>
                          <a:cs typeface="Arial" panose="020B0604020202020204" pitchFamily="34" charset="0"/>
                        </a:rPr>
                        <a:t>6</a:t>
                      </a:r>
                    </a:p>
                  </a:txBody>
                  <a:tcPr marL="68580" marR="68580" marT="0" marB="0"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803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9614062-BFB8-4D0C-81C5-0F590ACF6FB3}"/>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15</a:t>
            </a:fld>
            <a:endParaRPr lang="en-US" sz="2000" b="1" dirty="0">
              <a:solidFill>
                <a:schemeClr val="bg1"/>
              </a:solidFill>
            </a:endParaRPr>
          </a:p>
        </p:txBody>
      </p:sp>
      <p:sp>
        <p:nvSpPr>
          <p:cNvPr id="3" name="Title 2"/>
          <p:cNvSpPr>
            <a:spLocks noGrp="1"/>
          </p:cNvSpPr>
          <p:nvPr>
            <p:ph type="title"/>
          </p:nvPr>
        </p:nvSpPr>
        <p:spPr/>
        <p:txBody>
          <a:bodyPr>
            <a:normAutofit fontScale="90000"/>
          </a:bodyPr>
          <a:lstStyle/>
          <a:p>
            <a:r>
              <a:rPr lang="en-US" dirty="0">
                <a:solidFill>
                  <a:srgbClr val="1B416C"/>
                </a:solidFill>
              </a:rPr>
              <a:t>Data Quality: </a:t>
            </a:r>
            <a:br>
              <a:rPr lang="en-US" dirty="0">
                <a:solidFill>
                  <a:srgbClr val="1B416C"/>
                </a:solidFill>
              </a:rPr>
            </a:br>
            <a:r>
              <a:rPr lang="en-US" dirty="0">
                <a:solidFill>
                  <a:srgbClr val="1B416C"/>
                </a:solidFill>
              </a:rPr>
              <a:t>Overall Representativeness of Family Data</a:t>
            </a:r>
          </a:p>
        </p:txBody>
      </p:sp>
      <p:sp>
        <p:nvSpPr>
          <p:cNvPr id="4" name="Content Placeholder 3"/>
          <p:cNvSpPr>
            <a:spLocks noGrp="1"/>
          </p:cNvSpPr>
          <p:nvPr>
            <p:ph idx="1"/>
          </p:nvPr>
        </p:nvSpPr>
        <p:spPr/>
        <p:txBody>
          <a:bodyPr>
            <a:normAutofit/>
          </a:bodyPr>
          <a:lstStyle/>
          <a:p>
            <a:pPr marL="0" indent="0">
              <a:buNone/>
            </a:pPr>
            <a:r>
              <a:rPr lang="en-US" sz="2800" dirty="0">
                <a:solidFill>
                  <a:schemeClr val="tx2"/>
                </a:solidFill>
                <a:latin typeface="+mn-lt"/>
              </a:rPr>
              <a:t>Did the outcomes data represent the state? </a:t>
            </a:r>
          </a:p>
          <a:p>
            <a:pPr lvl="1"/>
            <a:r>
              <a:rPr lang="en-US" sz="2800" dirty="0">
                <a:solidFill>
                  <a:schemeClr val="tx2"/>
                </a:solidFill>
                <a:latin typeface="+mn-lt"/>
              </a:rPr>
              <a:t>Yes: 32 states (57%)</a:t>
            </a:r>
          </a:p>
          <a:p>
            <a:pPr lvl="1"/>
            <a:r>
              <a:rPr lang="en-US" sz="2800" dirty="0">
                <a:solidFill>
                  <a:schemeClr val="tx2"/>
                </a:solidFill>
                <a:latin typeface="+mn-lt"/>
              </a:rPr>
              <a:t>No: 23 states (41%)</a:t>
            </a:r>
          </a:p>
          <a:p>
            <a:pPr lvl="1"/>
            <a:r>
              <a:rPr lang="en-US" sz="2800" dirty="0">
                <a:solidFill>
                  <a:schemeClr val="tx2"/>
                </a:solidFill>
                <a:latin typeface="+mn-lt"/>
              </a:rPr>
              <a:t>Omitted: 1 state (2%) </a:t>
            </a:r>
          </a:p>
        </p:txBody>
      </p:sp>
      <p:pic>
        <p:nvPicPr>
          <p:cNvPr id="5" name="Picture 2" descr="&quot; &quo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9540"/>
          <a:stretch/>
        </p:blipFill>
        <p:spPr bwMode="auto">
          <a:xfrm>
            <a:off x="9126512" y="1271451"/>
            <a:ext cx="2603937" cy="431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6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51FC1-5004-4D5E-A8EF-0100142F09D1}"/>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16</a:t>
            </a:fld>
            <a:endParaRPr lang="en-US" sz="2000" b="1" dirty="0">
              <a:solidFill>
                <a:schemeClr val="bg1"/>
              </a:solidFill>
            </a:endParaRPr>
          </a:p>
        </p:txBody>
      </p:sp>
      <p:sp>
        <p:nvSpPr>
          <p:cNvPr id="2" name="Title 1"/>
          <p:cNvSpPr>
            <a:spLocks noGrp="1"/>
          </p:cNvSpPr>
          <p:nvPr>
            <p:ph type="title"/>
          </p:nvPr>
        </p:nvSpPr>
        <p:spPr/>
        <p:txBody>
          <a:bodyPr>
            <a:normAutofit fontScale="90000"/>
          </a:bodyPr>
          <a:lstStyle/>
          <a:p>
            <a:r>
              <a:rPr lang="en-US" dirty="0">
                <a:solidFill>
                  <a:srgbClr val="1B416C"/>
                </a:solidFill>
              </a:rPr>
              <a:t>Data Quality: </a:t>
            </a:r>
            <a:br>
              <a:rPr lang="en-US" dirty="0">
                <a:solidFill>
                  <a:srgbClr val="1B416C"/>
                </a:solidFill>
              </a:rPr>
            </a:br>
            <a:r>
              <a:rPr lang="en-US" dirty="0">
                <a:solidFill>
                  <a:srgbClr val="1B416C"/>
                </a:solidFill>
              </a:rPr>
              <a:t>Assessing Representativeness</a:t>
            </a:r>
          </a:p>
        </p:txBody>
      </p:sp>
      <p:sp>
        <p:nvSpPr>
          <p:cNvPr id="3" name="Content Placeholder 2"/>
          <p:cNvSpPr>
            <a:spLocks noGrp="1"/>
          </p:cNvSpPr>
          <p:nvPr>
            <p:ph idx="1"/>
          </p:nvPr>
        </p:nvSpPr>
        <p:spPr>
          <a:xfrm>
            <a:off x="460749" y="1348480"/>
            <a:ext cx="11259614" cy="4552940"/>
          </a:xfrm>
        </p:spPr>
        <p:txBody>
          <a:bodyPr>
            <a:normAutofit/>
          </a:bodyPr>
          <a:lstStyle/>
          <a:p>
            <a:r>
              <a:rPr lang="en-US" sz="2800" dirty="0">
                <a:solidFill>
                  <a:srgbClr val="00B050"/>
                </a:solidFill>
              </a:rPr>
              <a:t>Number and percentage of states assessing representativeness by</a:t>
            </a:r>
            <a:r>
              <a:rPr lang="en-US" sz="2800" dirty="0"/>
              <a:t>:  </a:t>
            </a:r>
          </a:p>
          <a:p>
            <a:pPr lvl="1"/>
            <a:r>
              <a:rPr lang="en-US" sz="2800" dirty="0">
                <a:solidFill>
                  <a:schemeClr val="tx2"/>
                </a:solidFill>
              </a:rPr>
              <a:t>Race/ethnicity: 31 states (55%)</a:t>
            </a:r>
          </a:p>
          <a:p>
            <a:pPr lvl="1"/>
            <a:r>
              <a:rPr lang="en-US" sz="2800" dirty="0">
                <a:solidFill>
                  <a:schemeClr val="tx2"/>
                </a:solidFill>
              </a:rPr>
              <a:t>Geographic variables: 19 states (34%)</a:t>
            </a:r>
          </a:p>
          <a:p>
            <a:pPr lvl="1"/>
            <a:r>
              <a:rPr lang="en-US" sz="2800" dirty="0">
                <a:solidFill>
                  <a:schemeClr val="tx2"/>
                </a:solidFill>
              </a:rPr>
              <a:t>Child’s gender: 19 states (34%)</a:t>
            </a:r>
          </a:p>
          <a:p>
            <a:pPr lvl="1"/>
            <a:r>
              <a:rPr lang="en-US" sz="2800" dirty="0">
                <a:solidFill>
                  <a:schemeClr val="tx2"/>
                </a:solidFill>
              </a:rPr>
              <a:t>Other variables: child age, disability/eligibility categories, length of time in services, income, primary language</a:t>
            </a:r>
          </a:p>
        </p:txBody>
      </p:sp>
    </p:spTree>
    <p:extLst>
      <p:ext uri="{BB962C8B-B14F-4D97-AF65-F5344CB8AC3E}">
        <p14:creationId xmlns:p14="http://schemas.microsoft.com/office/powerpoint/2010/main" val="406250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20799C2-A1A9-43D3-A5EF-9C453CCB0AC1}"/>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17</a:t>
            </a:fld>
            <a:endParaRPr lang="en-US" sz="2000" b="1" dirty="0">
              <a:solidFill>
                <a:schemeClr val="bg1"/>
              </a:solidFill>
            </a:endParaRPr>
          </a:p>
        </p:txBody>
      </p:sp>
      <p:sp>
        <p:nvSpPr>
          <p:cNvPr id="7" name="Title 6"/>
          <p:cNvSpPr>
            <a:spLocks noGrp="1"/>
          </p:cNvSpPr>
          <p:nvPr>
            <p:ph type="title"/>
          </p:nvPr>
        </p:nvSpPr>
        <p:spPr/>
        <p:txBody>
          <a:bodyPr>
            <a:normAutofit/>
          </a:bodyPr>
          <a:lstStyle/>
          <a:p>
            <a:r>
              <a:rPr lang="en-US" dirty="0"/>
              <a:t>Considerations for Assessing Representativeness</a:t>
            </a:r>
          </a:p>
        </p:txBody>
      </p:sp>
      <p:sp>
        <p:nvSpPr>
          <p:cNvPr id="9" name="Content Placeholder 8"/>
          <p:cNvSpPr>
            <a:spLocks noGrp="1"/>
          </p:cNvSpPr>
          <p:nvPr>
            <p:ph idx="1"/>
          </p:nvPr>
        </p:nvSpPr>
        <p:spPr>
          <a:xfrm>
            <a:off x="587829" y="1368358"/>
            <a:ext cx="11199980" cy="3861313"/>
          </a:xfrm>
          <a:prstGeom prst="rect">
            <a:avLst/>
          </a:prstGeom>
        </p:spPr>
        <p:txBody>
          <a:bodyPr wrap="square">
            <a:spAutoFit/>
          </a:bodyPr>
          <a:lstStyle/>
          <a:p>
            <a:r>
              <a:rPr lang="en-US" sz="2400" dirty="0"/>
              <a:t>When assessing representativeness and drawing conclusions, states may consider the following questions:</a:t>
            </a:r>
          </a:p>
          <a:p>
            <a:pPr lvl="1"/>
            <a:r>
              <a:rPr lang="en-US" sz="2200" dirty="0"/>
              <a:t>Are response rates disproportionate across family subgroups (e.g., race/ethnicity)?</a:t>
            </a:r>
          </a:p>
          <a:p>
            <a:pPr lvl="1"/>
            <a:r>
              <a:rPr lang="en-US" sz="2200" dirty="0"/>
              <a:t>Were minimum response rates met among each subgroup?</a:t>
            </a:r>
          </a:p>
          <a:p>
            <a:pPr lvl="1"/>
            <a:r>
              <a:rPr lang="en-US" sz="2200" dirty="0"/>
              <a:t>Are differences across subgroups and across years statistically significant?</a:t>
            </a:r>
          </a:p>
          <a:p>
            <a:pPr lvl="1"/>
            <a:r>
              <a:rPr lang="en-US" sz="2200" dirty="0"/>
              <a:t>Was each subgroup size sufficiently large enough to draw conclusions?</a:t>
            </a:r>
          </a:p>
        </p:txBody>
      </p:sp>
    </p:spTree>
    <p:extLst>
      <p:ext uri="{BB962C8B-B14F-4D97-AF65-F5344CB8AC3E}">
        <p14:creationId xmlns:p14="http://schemas.microsoft.com/office/powerpoint/2010/main" val="271907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4133A47-DC31-4BDF-ABDD-F11539F08477}"/>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18</a:t>
            </a:fld>
            <a:endParaRPr lang="en-US" sz="2000" b="1" dirty="0">
              <a:solidFill>
                <a:schemeClr val="bg1"/>
              </a:solidFill>
            </a:endParaRPr>
          </a:p>
        </p:txBody>
      </p:sp>
      <p:sp>
        <p:nvSpPr>
          <p:cNvPr id="3" name="Title 2"/>
          <p:cNvSpPr>
            <a:spLocks noGrp="1"/>
          </p:cNvSpPr>
          <p:nvPr>
            <p:ph type="ctrTitle"/>
          </p:nvPr>
        </p:nvSpPr>
        <p:spPr>
          <a:xfrm>
            <a:off x="3821723" y="802298"/>
            <a:ext cx="7776720" cy="2006601"/>
          </a:xfrm>
        </p:spPr>
        <p:txBody>
          <a:bodyPr>
            <a:normAutofit/>
          </a:bodyPr>
          <a:lstStyle/>
          <a:p>
            <a:pPr marL="0" indent="0"/>
            <a:r>
              <a:rPr lang="en-US" dirty="0"/>
              <a:t>Performance Data</a:t>
            </a:r>
          </a:p>
        </p:txBody>
      </p:sp>
      <p:pic>
        <p:nvPicPr>
          <p:cNvPr id="6" name="Picture 5" descr="&quot; &quot;"/>
          <p:cNvPicPr>
            <a:picLocks noChangeAspect="1"/>
          </p:cNvPicPr>
          <p:nvPr/>
        </p:nvPicPr>
        <p:blipFill>
          <a:blip r:embed="rId3"/>
          <a:stretch>
            <a:fillRect/>
          </a:stretch>
        </p:blipFill>
        <p:spPr>
          <a:xfrm>
            <a:off x="394388" y="838200"/>
            <a:ext cx="2663193" cy="200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968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46FB5-2AFC-49EF-B8F6-E982B7EB8640}"/>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19</a:t>
            </a:fld>
            <a:endParaRPr lang="en-US" sz="2000" b="1" dirty="0">
              <a:solidFill>
                <a:schemeClr val="bg1"/>
              </a:solidFill>
            </a:endParaRPr>
          </a:p>
        </p:txBody>
      </p:sp>
      <p:sp>
        <p:nvSpPr>
          <p:cNvPr id="2" name="Title 1"/>
          <p:cNvSpPr>
            <a:spLocks noGrp="1"/>
          </p:cNvSpPr>
          <p:nvPr>
            <p:ph type="title"/>
          </p:nvPr>
        </p:nvSpPr>
        <p:spPr/>
        <p:txBody>
          <a:bodyPr>
            <a:normAutofit/>
          </a:bodyPr>
          <a:lstStyle/>
          <a:p>
            <a:r>
              <a:rPr lang="en-US" sz="4000" dirty="0"/>
              <a:t>Indicator C4 FFY 2019 Performance Data</a:t>
            </a:r>
          </a:p>
        </p:txBody>
      </p:sp>
      <p:sp>
        <p:nvSpPr>
          <p:cNvPr id="3" name="Content Placeholder 2"/>
          <p:cNvSpPr>
            <a:spLocks noGrp="1"/>
          </p:cNvSpPr>
          <p:nvPr>
            <p:ph idx="1"/>
          </p:nvPr>
        </p:nvSpPr>
        <p:spPr>
          <a:xfrm>
            <a:off x="587829" y="1141380"/>
            <a:ext cx="11005457" cy="4324966"/>
          </a:xfrm>
        </p:spPr>
        <p:txBody>
          <a:bodyPr/>
          <a:lstStyle/>
          <a:p>
            <a:pPr marL="0" indent="0">
              <a:spcBef>
                <a:spcPct val="0"/>
              </a:spcBef>
              <a:spcAft>
                <a:spcPts val="1200"/>
              </a:spcAft>
              <a:buNone/>
            </a:pPr>
            <a:r>
              <a:rPr lang="en-US" sz="2800" kern="0" dirty="0">
                <a:solidFill>
                  <a:schemeClr val="tx2"/>
                </a:solidFill>
              </a:rPr>
              <a:t>Percent of families who report that early intervention services have helped the family:</a:t>
            </a:r>
          </a:p>
          <a:p>
            <a:pPr marL="914400" lvl="1" indent="-514350">
              <a:spcBef>
                <a:spcPct val="0"/>
              </a:spcBef>
              <a:buFont typeface="+mj-lt"/>
              <a:buAutoNum type="alphaUcPeriod"/>
            </a:pPr>
            <a:r>
              <a:rPr lang="en-US" sz="2800" kern="0" dirty="0">
                <a:solidFill>
                  <a:schemeClr val="tx2"/>
                </a:solidFill>
              </a:rPr>
              <a:t>Know their rights: </a:t>
            </a:r>
            <a:r>
              <a:rPr lang="en-US" sz="2800" b="1" kern="0" dirty="0">
                <a:solidFill>
                  <a:schemeClr val="tx2"/>
                </a:solidFill>
              </a:rPr>
              <a:t>91%</a:t>
            </a:r>
          </a:p>
          <a:p>
            <a:pPr marL="914400" lvl="1" indent="-514350">
              <a:spcBef>
                <a:spcPct val="0"/>
              </a:spcBef>
              <a:buFont typeface="+mj-lt"/>
              <a:buAutoNum type="alphaUcPeriod"/>
            </a:pPr>
            <a:r>
              <a:rPr lang="en-US" sz="2800" kern="0" dirty="0">
                <a:solidFill>
                  <a:schemeClr val="tx2"/>
                </a:solidFill>
              </a:rPr>
              <a:t>Effectively communicate child's needs: </a:t>
            </a:r>
            <a:r>
              <a:rPr lang="en-US" sz="2800" b="1" kern="0" dirty="0">
                <a:solidFill>
                  <a:schemeClr val="tx2"/>
                </a:solidFill>
              </a:rPr>
              <a:t>91%</a:t>
            </a:r>
          </a:p>
          <a:p>
            <a:pPr marL="914400" lvl="1" indent="-514350">
              <a:spcBef>
                <a:spcPct val="0"/>
              </a:spcBef>
              <a:buFont typeface="+mj-lt"/>
              <a:buAutoNum type="alphaUcPeriod"/>
            </a:pPr>
            <a:r>
              <a:rPr lang="en-US" sz="2800" kern="0" dirty="0">
                <a:solidFill>
                  <a:schemeClr val="tx2"/>
                </a:solidFill>
              </a:rPr>
              <a:t>Help child develop and learn</a:t>
            </a:r>
            <a:r>
              <a:rPr lang="en-US" sz="2800" b="1" kern="0" dirty="0">
                <a:solidFill>
                  <a:schemeClr val="tx2"/>
                </a:solidFill>
              </a:rPr>
              <a:t>: 93%</a:t>
            </a:r>
            <a:endParaRPr lang="en-US" sz="2800" kern="0" dirty="0">
              <a:solidFill>
                <a:schemeClr val="tx2"/>
              </a:solidFill>
            </a:endParaRPr>
          </a:p>
        </p:txBody>
      </p:sp>
    </p:spTree>
    <p:extLst>
      <p:ext uri="{BB962C8B-B14F-4D97-AF65-F5344CB8AC3E}">
        <p14:creationId xmlns:p14="http://schemas.microsoft.com/office/powerpoint/2010/main" val="117737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DA3C4C-AE0F-47DA-A9F8-7ED2BF4225B4}"/>
              </a:ext>
            </a:extLst>
          </p:cNvPr>
          <p:cNvSpPr>
            <a:spLocks noGrp="1"/>
          </p:cNvSpPr>
          <p:nvPr>
            <p:ph type="sldNum" sz="quarter" idx="4"/>
          </p:nvPr>
        </p:nvSpPr>
        <p:spPr/>
        <p:txBody>
          <a:bodyPr/>
          <a:lstStyle/>
          <a:p>
            <a:fld id="{8FF8BE51-C3B0-9B4F-9A06-4F809A9A7941}" type="slidenum">
              <a:rPr lang="en-US" smtClean="0"/>
              <a:pPr/>
              <a:t>2</a:t>
            </a:fld>
            <a:endParaRPr lang="en-US" dirty="0"/>
          </a:p>
        </p:txBody>
      </p:sp>
      <p:sp>
        <p:nvSpPr>
          <p:cNvPr id="2" name="Title 1"/>
          <p:cNvSpPr>
            <a:spLocks noGrp="1"/>
          </p:cNvSpPr>
          <p:nvPr>
            <p:ph type="title"/>
          </p:nvPr>
        </p:nvSpPr>
        <p:spPr/>
        <p:txBody>
          <a:bodyPr>
            <a:normAutofit/>
          </a:bodyPr>
          <a:lstStyle/>
          <a:p>
            <a:r>
              <a:rPr lang="en-US" sz="4000" dirty="0">
                <a:latin typeface="Arial"/>
                <a:cs typeface="Arial"/>
              </a:rPr>
              <a:t>Family Outcomes Data </a:t>
            </a:r>
            <a:endParaRPr lang="en-US" sz="4000" dirty="0">
              <a:solidFill>
                <a:schemeClr val="tx1"/>
              </a:solidFill>
            </a:endParaRPr>
          </a:p>
        </p:txBody>
      </p:sp>
      <p:sp>
        <p:nvSpPr>
          <p:cNvPr id="3" name="Content Placeholder 2"/>
          <p:cNvSpPr>
            <a:spLocks noGrp="1"/>
          </p:cNvSpPr>
          <p:nvPr>
            <p:ph idx="1"/>
          </p:nvPr>
        </p:nvSpPr>
        <p:spPr/>
        <p:txBody>
          <a:bodyPr>
            <a:noAutofit/>
          </a:bodyPr>
          <a:lstStyle/>
          <a:p>
            <a:pPr marL="571500" indent="-571500">
              <a:buFont typeface="Arial" panose="020B0604020202020204" pitchFamily="34" charset="0"/>
              <a:buChar char="•"/>
            </a:pPr>
            <a:r>
              <a:rPr lang="en-US" sz="3600" dirty="0">
                <a:solidFill>
                  <a:schemeClr val="tx2"/>
                </a:solidFill>
              </a:rPr>
              <a:t>Background </a:t>
            </a:r>
          </a:p>
          <a:p>
            <a:pPr marL="571500" indent="-571500">
              <a:buFont typeface="Arial" panose="020B0604020202020204" pitchFamily="34" charset="0"/>
              <a:buChar char="•"/>
            </a:pPr>
            <a:r>
              <a:rPr lang="en-US" sz="3600" dirty="0">
                <a:solidFill>
                  <a:schemeClr val="tx2"/>
                </a:solidFill>
              </a:rPr>
              <a:t>State Approaches</a:t>
            </a:r>
          </a:p>
          <a:p>
            <a:pPr marL="571500" indent="-571500">
              <a:buFont typeface="Arial" panose="020B0604020202020204" pitchFamily="34" charset="0"/>
              <a:buChar char="•"/>
            </a:pPr>
            <a:r>
              <a:rPr lang="en-US" sz="3600" dirty="0">
                <a:solidFill>
                  <a:schemeClr val="tx2"/>
                </a:solidFill>
              </a:rPr>
              <a:t>Data Quality</a:t>
            </a:r>
          </a:p>
          <a:p>
            <a:pPr marL="571500" indent="-571500">
              <a:buFont typeface="Arial" panose="020B0604020202020204" pitchFamily="34" charset="0"/>
              <a:buChar char="•"/>
            </a:pPr>
            <a:r>
              <a:rPr lang="en-US" sz="3600" dirty="0">
                <a:solidFill>
                  <a:schemeClr val="tx2"/>
                </a:solidFill>
              </a:rPr>
              <a:t>Performance Data</a:t>
            </a:r>
          </a:p>
          <a:p>
            <a:pPr marL="571500" indent="-571500">
              <a:buFont typeface="Arial" panose="020B0604020202020204" pitchFamily="34" charset="0"/>
              <a:buChar char="•"/>
            </a:pPr>
            <a:r>
              <a:rPr lang="en-US" sz="3600" dirty="0">
                <a:solidFill>
                  <a:schemeClr val="tx2"/>
                </a:solidFill>
              </a:rPr>
              <a:t>Resources</a:t>
            </a:r>
          </a:p>
        </p:txBody>
      </p:sp>
    </p:spTree>
    <p:extLst>
      <p:ext uri="{BB962C8B-B14F-4D97-AF65-F5344CB8AC3E}">
        <p14:creationId xmlns:p14="http://schemas.microsoft.com/office/powerpoint/2010/main" val="39738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5C69DC9-5D18-4F52-B733-A76748700B23}"/>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20</a:t>
            </a:fld>
            <a:endParaRPr lang="en-US" sz="2000" b="1" dirty="0">
              <a:solidFill>
                <a:schemeClr val="bg1"/>
              </a:solidFill>
            </a:endParaRPr>
          </a:p>
        </p:txBody>
      </p:sp>
      <p:sp>
        <p:nvSpPr>
          <p:cNvPr id="3" name="Title 2">
            <a:extLst>
              <a:ext uri="{FF2B5EF4-FFF2-40B4-BE49-F238E27FC236}">
                <a16:creationId xmlns:a16="http://schemas.microsoft.com/office/drawing/2014/main" id="{B6B8CC76-1703-4E3C-B899-5AC5BE640360}"/>
              </a:ext>
            </a:extLst>
          </p:cNvPr>
          <p:cNvSpPr>
            <a:spLocks noGrp="1"/>
          </p:cNvSpPr>
          <p:nvPr>
            <p:ph type="title"/>
          </p:nvPr>
        </p:nvSpPr>
        <p:spPr>
          <a:xfrm>
            <a:off x="587828" y="240427"/>
            <a:ext cx="11005457" cy="914400"/>
          </a:xfrm>
        </p:spPr>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400" kern="1200" dirty="0">
                <a:solidFill>
                  <a:srgbClr val="145083"/>
                </a:solidFill>
                <a:effectLst/>
                <a:latin typeface="Arial" panose="020B0604020202020204" pitchFamily="34" charset="0"/>
                <a:ea typeface="+mn-ea"/>
                <a:cs typeface="+mn-cs"/>
              </a:rPr>
              <a:t>Indicator C4 National Family Survey Data Trends </a:t>
            </a:r>
            <a:br>
              <a:rPr lang="en-US" sz="3400" kern="1200" dirty="0">
                <a:solidFill>
                  <a:srgbClr val="145083"/>
                </a:solidFill>
                <a:effectLst/>
                <a:latin typeface="Arial" panose="020B0604020202020204" pitchFamily="34" charset="0"/>
                <a:ea typeface="+mn-ea"/>
                <a:cs typeface="+mn-cs"/>
              </a:rPr>
            </a:br>
            <a:r>
              <a:rPr lang="en-US" sz="3200" b="1" i="0" kern="1200" cap="none" dirty="0">
                <a:solidFill>
                  <a:schemeClr val="accent4"/>
                </a:solidFill>
                <a:effectLst/>
                <a:latin typeface="Arial" charset="0"/>
                <a:ea typeface="Arial" charset="0"/>
                <a:cs typeface="Arial" charset="0"/>
              </a:rPr>
              <a:t>FFY 2019</a:t>
            </a:r>
            <a:endParaRPr lang="en-US" dirty="0">
              <a:effectLst/>
            </a:endParaRPr>
          </a:p>
        </p:txBody>
      </p:sp>
      <p:graphicFrame>
        <p:nvGraphicFramePr>
          <p:cNvPr id="7" name="Content Placeholder 6" descr="This bar chart shows Indicator 4 results over multiple years. Among the three family outcomes, the highest percentage has consistently been in the area of helping their child develop and learn.&#10;">
            <a:extLst>
              <a:ext uri="{FF2B5EF4-FFF2-40B4-BE49-F238E27FC236}">
                <a16:creationId xmlns:a16="http://schemas.microsoft.com/office/drawing/2014/main" id="{422CD543-3276-496C-8E07-C96E2C9F1C51}"/>
              </a:ext>
            </a:extLst>
          </p:cNvPr>
          <p:cNvGraphicFramePr>
            <a:graphicFrameLocks noGrp="1"/>
          </p:cNvGraphicFramePr>
          <p:nvPr>
            <p:ph idx="1"/>
            <p:extLst>
              <p:ext uri="{D42A27DB-BD31-4B8C-83A1-F6EECF244321}">
                <p14:modId xmlns:p14="http://schemas.microsoft.com/office/powerpoint/2010/main" val="2280039293"/>
              </p:ext>
            </p:extLst>
          </p:nvPr>
        </p:nvGraphicFramePr>
        <p:xfrm>
          <a:off x="587375" y="1431925"/>
          <a:ext cx="11006138" cy="4305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66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1B95CCD-ECB4-4135-B5A9-0455943619BB}"/>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21</a:t>
            </a:fld>
            <a:endParaRPr lang="en-US" sz="2000" b="1" dirty="0">
              <a:solidFill>
                <a:schemeClr val="bg1"/>
              </a:solidFill>
            </a:endParaRPr>
          </a:p>
        </p:txBody>
      </p:sp>
      <p:sp>
        <p:nvSpPr>
          <p:cNvPr id="2" name="Title 1">
            <a:extLst>
              <a:ext uri="{FF2B5EF4-FFF2-40B4-BE49-F238E27FC236}">
                <a16:creationId xmlns:a16="http://schemas.microsoft.com/office/drawing/2014/main" id="{83083CE6-FB65-405A-8D88-24930BEF0641}"/>
              </a:ext>
            </a:extLst>
          </p:cNvPr>
          <p:cNvSpPr>
            <a:spLocks noGrp="1"/>
          </p:cNvSpPr>
          <p:nvPr>
            <p:ph type="title"/>
          </p:nvPr>
        </p:nvSpPr>
        <p:spPr/>
        <p:txBody>
          <a:bodyPr>
            <a:normAutofit/>
          </a:bodyPr>
          <a:lstStyle/>
          <a:p>
            <a:r>
              <a:rPr lang="en-US" sz="4000" dirty="0"/>
              <a:t>Indicator C4 Performance by Survey Used</a:t>
            </a:r>
          </a:p>
        </p:txBody>
      </p:sp>
      <p:graphicFrame>
        <p:nvGraphicFramePr>
          <p:cNvPr id="7" name="Content Placeholder 6" descr="This bar chart shows Indicator C4 performance by surveys used. There are slight variations across the tools with the scores from NCSEAM being the lowest.&#10;">
            <a:extLst>
              <a:ext uri="{FF2B5EF4-FFF2-40B4-BE49-F238E27FC236}">
                <a16:creationId xmlns:a16="http://schemas.microsoft.com/office/drawing/2014/main" id="{B99F815C-2362-47AA-B040-ED494EFAA31A}"/>
              </a:ext>
            </a:extLst>
          </p:cNvPr>
          <p:cNvGraphicFramePr>
            <a:graphicFrameLocks noGrp="1"/>
          </p:cNvGraphicFramePr>
          <p:nvPr>
            <p:ph idx="1"/>
            <p:extLst>
              <p:ext uri="{D42A27DB-BD31-4B8C-83A1-F6EECF244321}">
                <p14:modId xmlns:p14="http://schemas.microsoft.com/office/powerpoint/2010/main" val="3753138420"/>
              </p:ext>
            </p:extLst>
          </p:nvPr>
        </p:nvGraphicFramePr>
        <p:xfrm>
          <a:off x="587375" y="1368425"/>
          <a:ext cx="11006138" cy="4097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06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D4DF4A9-F6EE-448E-BA0E-C9B7ABE0B68F}"/>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22</a:t>
            </a:fld>
            <a:endParaRPr lang="en-US" sz="2000" b="1" dirty="0">
              <a:solidFill>
                <a:schemeClr val="bg1"/>
              </a:solidFill>
            </a:endParaRPr>
          </a:p>
        </p:txBody>
      </p:sp>
      <p:sp>
        <p:nvSpPr>
          <p:cNvPr id="2" name="Title 1"/>
          <p:cNvSpPr>
            <a:spLocks noGrp="1"/>
          </p:cNvSpPr>
          <p:nvPr>
            <p:ph type="ctrTitle"/>
          </p:nvPr>
        </p:nvSpPr>
        <p:spPr>
          <a:xfrm>
            <a:off x="3821723" y="1250580"/>
            <a:ext cx="7776720" cy="1272882"/>
          </a:xfrm>
        </p:spPr>
        <p:txBody>
          <a:bodyPr>
            <a:normAutofit/>
          </a:bodyPr>
          <a:lstStyle/>
          <a:p>
            <a:r>
              <a:rPr lang="en-US" dirty="0">
                <a:latin typeface="Helvetica" panose="020B0604020202020204" pitchFamily="34" charset="0"/>
                <a:cs typeface="Helvetica" panose="020B0604020202020204" pitchFamily="34" charset="0"/>
              </a:rPr>
              <a:t>Resources</a:t>
            </a:r>
          </a:p>
        </p:txBody>
      </p:sp>
      <p:pic>
        <p:nvPicPr>
          <p:cNvPr id="5" name="Picture 2" descr="&quot; &quot;"/>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tretch>
            <a:fillRect/>
          </a:stretch>
        </p:blipFill>
        <p:spPr bwMode="auto">
          <a:xfrm>
            <a:off x="231648" y="645682"/>
            <a:ext cx="3135948" cy="2084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9" name="Picture 8" descr="DaSy Center logo"/>
          <p:cNvPicPr>
            <a:picLocks noChangeAspect="1"/>
          </p:cNvPicPr>
          <p:nvPr/>
        </p:nvPicPr>
        <p:blipFill>
          <a:blip r:embed="rId4"/>
          <a:stretch>
            <a:fillRect/>
          </a:stretch>
        </p:blipFill>
        <p:spPr>
          <a:xfrm>
            <a:off x="4012448" y="2846566"/>
            <a:ext cx="1230111" cy="874417"/>
          </a:xfrm>
          <a:prstGeom prst="rect">
            <a:avLst/>
          </a:prstGeom>
        </p:spPr>
      </p:pic>
      <p:pic>
        <p:nvPicPr>
          <p:cNvPr id="10" name="Picture 9" descr="ECTA: Early Childhood Technical Assistance Center logo"/>
          <p:cNvPicPr/>
          <p:nvPr/>
        </p:nvPicPr>
        <p:blipFill rotWithShape="1">
          <a:blip r:embed="rId5">
            <a:extLst>
              <a:ext uri="{28A0092B-C50C-407E-A947-70E740481C1C}">
                <a14:useLocalDpi xmlns:a14="http://schemas.microsoft.com/office/drawing/2010/main" val="0"/>
              </a:ext>
            </a:extLst>
          </a:blip>
          <a:srcRect r="62313"/>
          <a:stretch/>
        </p:blipFill>
        <p:spPr bwMode="auto">
          <a:xfrm>
            <a:off x="5647508" y="2962655"/>
            <a:ext cx="1582348" cy="6237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53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CAEE40-BBD6-4C72-8C8C-EF8B37DB8965}"/>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23</a:t>
            </a:fld>
            <a:endParaRPr lang="en-US" sz="2000" b="1" dirty="0">
              <a:solidFill>
                <a:schemeClr val="bg1"/>
              </a:solidFill>
            </a:endParaRPr>
          </a:p>
        </p:txBody>
      </p:sp>
      <p:sp>
        <p:nvSpPr>
          <p:cNvPr id="2" name="Title 1"/>
          <p:cNvSpPr>
            <a:spLocks noGrp="1"/>
          </p:cNvSpPr>
          <p:nvPr>
            <p:ph type="title"/>
          </p:nvPr>
        </p:nvSpPr>
        <p:spPr/>
        <p:txBody>
          <a:bodyPr>
            <a:normAutofit/>
          </a:bodyPr>
          <a:lstStyle/>
          <a:p>
            <a:r>
              <a:rPr lang="en-US" sz="4000" dirty="0"/>
              <a:t>Resources</a:t>
            </a:r>
          </a:p>
        </p:txBody>
      </p:sp>
      <p:sp>
        <p:nvSpPr>
          <p:cNvPr id="6" name="Content Placeholder 5"/>
          <p:cNvSpPr>
            <a:spLocks noGrp="1"/>
          </p:cNvSpPr>
          <p:nvPr>
            <p:ph idx="1"/>
          </p:nvPr>
        </p:nvSpPr>
        <p:spPr>
          <a:xfrm>
            <a:off x="336237" y="1141380"/>
            <a:ext cx="10899610" cy="4844892"/>
          </a:xfrm>
        </p:spPr>
        <p:txBody>
          <a:bodyPr>
            <a:normAutofit/>
          </a:bodyPr>
          <a:lstStyle/>
          <a:p>
            <a:r>
              <a:rPr lang="en-US" sz="2600" dirty="0">
                <a:solidFill>
                  <a:schemeClr val="bg2">
                    <a:lumMod val="25000"/>
                  </a:schemeClr>
                </a:solidFill>
                <a:hlinkClick r:id="rId3" tooltip="General Information About the Family Outcomes ">
                  <a:extLst>
                    <a:ext uri="{A12FA001-AC4F-418D-AE19-62706E023703}">
                      <ahyp:hlinkClr xmlns:ahyp="http://schemas.microsoft.com/office/drawing/2018/hyperlinkcolor" val="tx"/>
                    </a:ext>
                  </a:extLst>
                </a:hlinkClick>
              </a:rPr>
              <a:t>General Information About the Family Outcomes</a:t>
            </a:r>
            <a:r>
              <a:rPr lang="en-US" sz="2600" dirty="0">
                <a:solidFill>
                  <a:schemeClr val="bg2">
                    <a:lumMod val="25000"/>
                  </a:schemeClr>
                </a:solidFill>
              </a:rPr>
              <a:t> </a:t>
            </a:r>
            <a:r>
              <a:rPr lang="en-US" sz="2600" dirty="0"/>
              <a:t>(ECTA) </a:t>
            </a:r>
          </a:p>
          <a:p>
            <a:r>
              <a:rPr lang="en-US" sz="2600" dirty="0"/>
              <a:t>Improving Practices and Family Outcomes (ECTA)</a:t>
            </a:r>
          </a:p>
          <a:p>
            <a:pPr lvl="1"/>
            <a:r>
              <a:rPr lang="en-US" sz="2600" dirty="0">
                <a:solidFill>
                  <a:srgbClr val="185380"/>
                </a:solidFill>
                <a:hlinkClick r:id="rId4" tooltip="ECTA Center Family Engagement Resources">
                  <a:extLst>
                    <a:ext uri="{A12FA001-AC4F-418D-AE19-62706E023703}">
                      <ahyp:hlinkClr xmlns:ahyp="http://schemas.microsoft.com/office/drawing/2018/hyperlinkcolor" val="tx"/>
                    </a:ext>
                  </a:extLst>
                </a:hlinkClick>
              </a:rPr>
              <a:t>Family Engagement Resources</a:t>
            </a:r>
            <a:endParaRPr lang="en-US" sz="2600" dirty="0">
              <a:solidFill>
                <a:srgbClr val="185380"/>
              </a:solidFill>
            </a:endParaRPr>
          </a:p>
          <a:p>
            <a:pPr lvl="1"/>
            <a:r>
              <a:rPr lang="en-US" sz="2600" dirty="0">
                <a:solidFill>
                  <a:srgbClr val="185380"/>
                </a:solidFill>
                <a:hlinkClick r:id="rId5" tooltip="ECTA Center DEC Practice Improvement Tools">
                  <a:extLst>
                    <a:ext uri="{A12FA001-AC4F-418D-AE19-62706E023703}">
                      <ahyp:hlinkClr xmlns:ahyp="http://schemas.microsoft.com/office/drawing/2018/hyperlinkcolor" val="tx"/>
                    </a:ext>
                  </a:extLst>
                </a:hlinkClick>
              </a:rPr>
              <a:t>DEC Practice Improvement Tools</a:t>
            </a:r>
            <a:endParaRPr lang="en-US" sz="2600" dirty="0">
              <a:solidFill>
                <a:srgbClr val="185380"/>
              </a:solidFill>
            </a:endParaRPr>
          </a:p>
          <a:p>
            <a:pPr lvl="1"/>
            <a:r>
              <a:rPr lang="en-US" sz="2600" dirty="0">
                <a:solidFill>
                  <a:schemeClr val="bg2">
                    <a:lumMod val="25000"/>
                  </a:schemeClr>
                </a:solidFill>
                <a:hlinkClick r:id="rId6" tooltip="ECTA Center DEC Recommended Practices">
                  <a:extLst>
                    <a:ext uri="{A12FA001-AC4F-418D-AE19-62706E023703}">
                      <ahyp:hlinkClr xmlns:ahyp="http://schemas.microsoft.com/office/drawing/2018/hyperlinkcolor" val="tx"/>
                    </a:ext>
                  </a:extLst>
                </a:hlinkClick>
              </a:rPr>
              <a:t>DEC Recommended Practices</a:t>
            </a:r>
            <a:endParaRPr lang="en-US" sz="2600" dirty="0">
              <a:solidFill>
                <a:schemeClr val="bg2">
                  <a:lumMod val="25000"/>
                </a:schemeClr>
              </a:solidFill>
            </a:endParaRPr>
          </a:p>
          <a:p>
            <a:r>
              <a:rPr lang="en-US" sz="2600" dirty="0">
                <a:solidFill>
                  <a:schemeClr val="bg2">
                    <a:lumMod val="25000"/>
                  </a:schemeClr>
                </a:solidFill>
                <a:hlinkClick r:id="rId7" tooltip="DaSy Center Toolkits">
                  <a:extLst>
                    <a:ext uri="{A12FA001-AC4F-418D-AE19-62706E023703}">
                      <ahyp:hlinkClr xmlns:ahyp="http://schemas.microsoft.com/office/drawing/2018/hyperlinkcolor" val="tx"/>
                    </a:ext>
                  </a:extLst>
                </a:hlinkClick>
              </a:rPr>
              <a:t>DaSy Center Toolkits</a:t>
            </a:r>
            <a:endParaRPr lang="en-US" sz="2600" dirty="0">
              <a:solidFill>
                <a:schemeClr val="bg2">
                  <a:lumMod val="25000"/>
                </a:schemeClr>
              </a:solidFill>
            </a:endParaRPr>
          </a:p>
          <a:p>
            <a:r>
              <a:rPr lang="en-US" sz="2600" dirty="0">
                <a:solidFill>
                  <a:schemeClr val="bg2">
                    <a:lumMod val="25000"/>
                  </a:schemeClr>
                </a:solidFill>
                <a:hlinkClick r:id="rId8" tooltip="ECTA Center Family Outcomes Calculators and Graphing Templates">
                  <a:extLst>
                    <a:ext uri="{A12FA001-AC4F-418D-AE19-62706E023703}">
                      <ahyp:hlinkClr xmlns:ahyp="http://schemas.microsoft.com/office/drawing/2018/hyperlinkcolor" val="tx"/>
                    </a:ext>
                  </a:extLst>
                </a:hlinkClick>
              </a:rPr>
              <a:t>Calculators and Graphing Templates</a:t>
            </a:r>
            <a:r>
              <a:rPr lang="en-US" sz="2600" dirty="0">
                <a:solidFill>
                  <a:schemeClr val="bg2">
                    <a:lumMod val="25000"/>
                  </a:schemeClr>
                </a:solidFill>
              </a:rPr>
              <a:t> </a:t>
            </a:r>
            <a:r>
              <a:rPr lang="en-US" sz="2600" dirty="0"/>
              <a:t>(ECTA)</a:t>
            </a:r>
          </a:p>
        </p:txBody>
      </p:sp>
    </p:spTree>
    <p:extLst>
      <p:ext uri="{BB962C8B-B14F-4D97-AF65-F5344CB8AC3E}">
        <p14:creationId xmlns:p14="http://schemas.microsoft.com/office/powerpoint/2010/main" val="301081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C4F0D8F-DC19-4AFF-8BAE-0007D77A2408}"/>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24</a:t>
            </a:fld>
            <a:endParaRPr lang="en-US" sz="2000" b="1" dirty="0">
              <a:solidFill>
                <a:schemeClr val="bg1"/>
              </a:solidFill>
            </a:endParaRPr>
          </a:p>
        </p:txBody>
      </p:sp>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Contact us</a:t>
            </a:r>
          </a:p>
        </p:txBody>
      </p:sp>
      <p:sp>
        <p:nvSpPr>
          <p:cNvPr id="3" name="Content Placeholder 2"/>
          <p:cNvSpPr>
            <a:spLocks noGrp="1"/>
          </p:cNvSpPr>
          <p:nvPr>
            <p:ph type="subTitle" idx="1"/>
          </p:nvPr>
        </p:nvSpPr>
        <p:spPr>
          <a:xfrm>
            <a:off x="3821723" y="3514273"/>
            <a:ext cx="7776719" cy="1949268"/>
          </a:xfrm>
        </p:spPr>
        <p:txBody>
          <a:bodyPr>
            <a:normAutofit/>
          </a:bodyPr>
          <a:lstStyle/>
          <a:p>
            <a:pPr marL="0" indent="0">
              <a:buNone/>
            </a:pPr>
            <a:r>
              <a:rPr lang="en-US" sz="2800" dirty="0">
                <a:latin typeface="+mn-lt"/>
              </a:rPr>
              <a:t>Cornelia Taylor </a:t>
            </a:r>
            <a:r>
              <a:rPr lang="en-US" sz="2800" dirty="0">
                <a:solidFill>
                  <a:srgbClr val="185380"/>
                </a:solidFill>
                <a:latin typeface="+mn-lt"/>
                <a:hlinkClick r:id="rId3" tooltip="Contact Cornelia Taylor">
                  <a:extLst>
                    <a:ext uri="{A12FA001-AC4F-418D-AE19-62706E023703}">
                      <ahyp:hlinkClr xmlns:ahyp="http://schemas.microsoft.com/office/drawing/2018/hyperlinkcolor" val="tx"/>
                    </a:ext>
                  </a:extLst>
                </a:hlinkClick>
              </a:rPr>
              <a:t>Cornelia.Taylor@sri.com</a:t>
            </a:r>
            <a:endParaRPr lang="en-US" sz="2800" dirty="0">
              <a:solidFill>
                <a:srgbClr val="185380"/>
              </a:solidFill>
              <a:latin typeface="+mn-lt"/>
            </a:endParaRPr>
          </a:p>
          <a:p>
            <a:pPr marL="0" indent="0">
              <a:buNone/>
            </a:pPr>
            <a:r>
              <a:rPr lang="en-US" sz="2800" dirty="0">
                <a:latin typeface="+mn-lt"/>
              </a:rPr>
              <a:t>Kathy Hebbeler </a:t>
            </a:r>
            <a:r>
              <a:rPr lang="en-US" sz="2800" dirty="0">
                <a:solidFill>
                  <a:srgbClr val="185380"/>
                </a:solidFill>
                <a:latin typeface="+mn-lt"/>
                <a:hlinkClick r:id="rId4" tooltip="Contact Kathy Hebbeler">
                  <a:extLst>
                    <a:ext uri="{A12FA001-AC4F-418D-AE19-62706E023703}">
                      <ahyp:hlinkClr xmlns:ahyp="http://schemas.microsoft.com/office/drawing/2018/hyperlinkcolor" val="tx"/>
                    </a:ext>
                  </a:extLst>
                </a:hlinkClick>
              </a:rPr>
              <a:t>Kathleen.Hebbeler@sri.com</a:t>
            </a:r>
            <a:r>
              <a:rPr lang="en-US" sz="2800" dirty="0">
                <a:solidFill>
                  <a:srgbClr val="185380"/>
                </a:solidFill>
                <a:latin typeface="+mn-lt"/>
              </a:rPr>
              <a:t> </a:t>
            </a:r>
          </a:p>
          <a:p>
            <a:pPr marL="0" indent="0">
              <a:buNone/>
            </a:pPr>
            <a:r>
              <a:rPr lang="en-US" sz="2800" dirty="0">
                <a:latin typeface="+mn-lt"/>
              </a:rPr>
              <a:t>Haidee Bernstein </a:t>
            </a:r>
            <a:r>
              <a:rPr lang="en-US" sz="2800" dirty="0">
                <a:solidFill>
                  <a:srgbClr val="185380"/>
                </a:solidFill>
                <a:latin typeface="+mn-lt"/>
                <a:hlinkClick r:id="rId5" tooltip="Contact Haidee Bernstein">
                  <a:extLst>
                    <a:ext uri="{A12FA001-AC4F-418D-AE19-62706E023703}">
                      <ahyp:hlinkClr xmlns:ahyp="http://schemas.microsoft.com/office/drawing/2018/hyperlinkcolor" val="tx"/>
                    </a:ext>
                  </a:extLst>
                </a:hlinkClick>
              </a:rPr>
              <a:t>Haidee.Bernstein@sri.com</a:t>
            </a:r>
            <a:endParaRPr lang="en-US" sz="2800" dirty="0">
              <a:solidFill>
                <a:srgbClr val="185380"/>
              </a:solidFill>
              <a:latin typeface="+mn-lt"/>
            </a:endParaRPr>
          </a:p>
        </p:txBody>
      </p:sp>
      <p:pic>
        <p:nvPicPr>
          <p:cNvPr id="7" name="Picture 2"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95" y="802298"/>
            <a:ext cx="2781545" cy="407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649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C5B7CDC-F44C-40DE-8A86-0EF315BE9727}"/>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25</a:t>
            </a:fld>
            <a:endParaRPr lang="en-US" sz="2000" b="1" dirty="0">
              <a:solidFill>
                <a:schemeClr val="bg1"/>
              </a:solidFill>
            </a:endParaRPr>
          </a:p>
        </p:txBody>
      </p:sp>
      <p:sp>
        <p:nvSpPr>
          <p:cNvPr id="2" name="Title 1"/>
          <p:cNvSpPr>
            <a:spLocks noGrp="1"/>
          </p:cNvSpPr>
          <p:nvPr>
            <p:ph type="title"/>
          </p:nvPr>
        </p:nvSpPr>
        <p:spPr/>
        <p:txBody>
          <a:bodyPr anchor="ctr" anchorCtr="0">
            <a:normAutofit fontScale="90000"/>
          </a:bodyPr>
          <a:lstStyle/>
          <a:p>
            <a:r>
              <a:rPr lang="en-US" b="0" dirty="0"/>
              <a:t>Find out more at</a:t>
            </a:r>
            <a:r>
              <a:rPr lang="en-US" dirty="0"/>
              <a:t> ectacenter.org and dasycenter.org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Officers: Julia Martin-Eile</a:t>
            </a:r>
          </a:p>
          <a:p>
            <a:endParaRPr lang="en-US" sz="1200"/>
          </a:p>
        </p:txBody>
      </p:sp>
      <p:sp>
        <p:nvSpPr>
          <p:cNvPr id="4" name="Rectangle 3"/>
          <p:cNvSpPr/>
          <p:nvPr/>
        </p:nvSpPr>
        <p:spPr>
          <a:xfrm>
            <a:off x="1973580" y="4200124"/>
            <a:ext cx="8259347" cy="736805"/>
          </a:xfrm>
          <a:prstGeom prst="rect">
            <a:avLst/>
          </a:prstGeom>
        </p:spPr>
        <p:txBody>
          <a:bodyPr wrap="square" lIns="91440" tIns="45720" rIns="91440" bIns="45720" anchor="t">
            <a:spAutoFit/>
          </a:bodyPr>
          <a:lstStyle/>
          <a:p>
            <a:pPr marL="228600" indent="-228600">
              <a:lnSpc>
                <a:spcPct val="120000"/>
              </a:lnSpc>
              <a:spcBef>
                <a:spcPts val="1000"/>
              </a:spcBef>
              <a:buClr>
                <a:schemeClr val="accent1"/>
              </a:buClr>
              <a:buSzPct val="100000"/>
              <a:buFont typeface="Arial" panose="020B0604020202020204" pitchFamily="34" charset="0"/>
              <a:buChar char="•"/>
              <a:defRPr/>
            </a:pPr>
            <a:r>
              <a:rPr lang="en-US" sz="1200"/>
              <a:t>The DaSy Center is a program of SRI International, funded through cooperative agreement number </a:t>
            </a:r>
            <a:r>
              <a:rPr lang="is-IS" sz="1200" dirty="0"/>
              <a:t>H373190002 </a:t>
            </a:r>
            <a:r>
              <a:rPr lang="en-US" sz="1200" dirty="0"/>
              <a:t>from the Office of Special Education Programs, U.S. Department of Education. Opinions expressed herein do not necessarily represent the Department of Education's position or policy. Project Officers: Meredith Miceli &amp; Amy Bae</a:t>
            </a:r>
          </a:p>
        </p:txBody>
      </p:sp>
    </p:spTree>
    <p:extLst>
      <p:ext uri="{BB962C8B-B14F-4D97-AF65-F5344CB8AC3E}">
        <p14:creationId xmlns:p14="http://schemas.microsoft.com/office/powerpoint/2010/main" val="153792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1E7BE80-588C-4ADB-B636-280A7819FAE8}"/>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3</a:t>
            </a:fld>
            <a:endParaRPr lang="en-US" sz="2000" b="1" dirty="0">
              <a:solidFill>
                <a:schemeClr val="bg1"/>
              </a:solidFill>
            </a:endParaRPr>
          </a:p>
        </p:txBody>
      </p:sp>
      <p:sp>
        <p:nvSpPr>
          <p:cNvPr id="2" name="Title 1"/>
          <p:cNvSpPr>
            <a:spLocks noGrp="1"/>
          </p:cNvSpPr>
          <p:nvPr>
            <p:ph type="title"/>
          </p:nvPr>
        </p:nvSpPr>
        <p:spPr>
          <a:xfrm>
            <a:off x="587828" y="336884"/>
            <a:ext cx="11005457" cy="804496"/>
          </a:xfrm>
        </p:spPr>
        <p:txBody>
          <a:bodyPr>
            <a:normAutofit/>
          </a:bodyPr>
          <a:lstStyle/>
          <a:p>
            <a:r>
              <a:rPr lang="en-US" sz="4000" dirty="0"/>
              <a:t>Which Data Are Included?</a:t>
            </a:r>
          </a:p>
        </p:txBody>
      </p:sp>
      <p:sp>
        <p:nvSpPr>
          <p:cNvPr id="5" name="Content Placeholder 4"/>
          <p:cNvSpPr>
            <a:spLocks noGrp="1"/>
          </p:cNvSpPr>
          <p:nvPr>
            <p:ph idx="1"/>
          </p:nvPr>
        </p:nvSpPr>
        <p:spPr/>
        <p:txBody>
          <a:bodyPr>
            <a:normAutofit fontScale="85000" lnSpcReduction="10000"/>
          </a:bodyPr>
          <a:lstStyle/>
          <a:p>
            <a:r>
              <a:rPr lang="en-US" sz="3000" dirty="0">
                <a:solidFill>
                  <a:schemeClr val="tx2"/>
                </a:solidFill>
              </a:rPr>
              <a:t>Federal Fiscal Year (FFY) 2019</a:t>
            </a:r>
          </a:p>
          <a:p>
            <a:pPr lvl="1"/>
            <a:r>
              <a:rPr lang="en-US" sz="2800" dirty="0">
                <a:solidFill>
                  <a:schemeClr val="tx2"/>
                </a:solidFill>
              </a:rPr>
              <a:t>Data from February 2021 Annual Performance Report (APR) submission </a:t>
            </a:r>
          </a:p>
          <a:p>
            <a:pPr lvl="1"/>
            <a:r>
              <a:rPr lang="en-US" sz="2800" dirty="0">
                <a:solidFill>
                  <a:schemeClr val="tx2"/>
                </a:solidFill>
              </a:rPr>
              <a:t>School year/State fiscal year 2019-2020</a:t>
            </a:r>
          </a:p>
          <a:p>
            <a:r>
              <a:rPr lang="en-US" sz="2800" dirty="0">
                <a:solidFill>
                  <a:schemeClr val="tx2"/>
                </a:solidFill>
              </a:rPr>
              <a:t>56 states and jurisdictions reported</a:t>
            </a:r>
          </a:p>
          <a:p>
            <a:r>
              <a:rPr lang="en-US" sz="2800" dirty="0">
                <a:solidFill>
                  <a:schemeClr val="tx2"/>
                </a:solidFill>
              </a:rPr>
              <a:t>Quantitative data as reported to OSEP</a:t>
            </a:r>
          </a:p>
          <a:p>
            <a:r>
              <a:rPr lang="en-US" sz="2800" dirty="0">
                <a:solidFill>
                  <a:schemeClr val="tx2"/>
                </a:solidFill>
              </a:rPr>
              <a:t>Qualitative data coded by DaSy/ECTA</a:t>
            </a:r>
          </a:p>
          <a:p>
            <a:pPr marL="0" indent="0">
              <a:buNone/>
            </a:pPr>
            <a:endParaRPr lang="en-US" sz="2800" i="1" dirty="0">
              <a:solidFill>
                <a:schemeClr val="tx2"/>
              </a:solidFill>
            </a:endParaRPr>
          </a:p>
          <a:p>
            <a:pPr marL="0" indent="0">
              <a:buNone/>
            </a:pPr>
            <a:r>
              <a:rPr lang="en-US" sz="2800" i="1" dirty="0">
                <a:solidFill>
                  <a:schemeClr val="tx2"/>
                </a:solidFill>
              </a:rPr>
              <a:t>Note:</a:t>
            </a:r>
            <a:r>
              <a:rPr lang="en-US" sz="2800" dirty="0">
                <a:solidFill>
                  <a:schemeClr val="tx2"/>
                </a:solidFill>
              </a:rPr>
              <a:t> not all states reported on all qualitative variables</a:t>
            </a:r>
          </a:p>
        </p:txBody>
      </p:sp>
    </p:spTree>
    <p:extLst>
      <p:ext uri="{BB962C8B-B14F-4D97-AF65-F5344CB8AC3E}">
        <p14:creationId xmlns:p14="http://schemas.microsoft.com/office/powerpoint/2010/main" val="97489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7C0CB80-B570-4628-BD11-C2D0A83F5FAF}"/>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4</a:t>
            </a:fld>
            <a:endParaRPr lang="en-US" sz="2000" b="1" dirty="0">
              <a:solidFill>
                <a:schemeClr val="bg1"/>
              </a:solidFill>
            </a:endParaRPr>
          </a:p>
        </p:txBody>
      </p:sp>
      <p:sp>
        <p:nvSpPr>
          <p:cNvPr id="2" name="Title 1"/>
          <p:cNvSpPr>
            <a:spLocks noGrp="1"/>
          </p:cNvSpPr>
          <p:nvPr>
            <p:ph type="title"/>
          </p:nvPr>
        </p:nvSpPr>
        <p:spPr>
          <a:xfrm>
            <a:off x="1981200" y="533400"/>
            <a:ext cx="8074152" cy="762000"/>
          </a:xfrm>
        </p:spPr>
        <p:txBody>
          <a:bodyPr>
            <a:normAutofit/>
          </a:bodyPr>
          <a:lstStyle/>
          <a:p>
            <a:r>
              <a:rPr lang="en-US" sz="4000" dirty="0"/>
              <a:t>Part C APR Indicator 4</a:t>
            </a:r>
          </a:p>
        </p:txBody>
      </p:sp>
      <p:sp>
        <p:nvSpPr>
          <p:cNvPr id="4" name="Content Placeholder 1"/>
          <p:cNvSpPr txBox="1">
            <a:spLocks/>
          </p:cNvSpPr>
          <p:nvPr/>
        </p:nvSpPr>
        <p:spPr bwMode="auto">
          <a:xfrm>
            <a:off x="661279" y="1991139"/>
            <a:ext cx="8107538"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200"/>
              </a:spcAft>
              <a:buNone/>
            </a:pPr>
            <a:r>
              <a:rPr lang="en-US" sz="2800" kern="0"/>
              <a:t>Percent of families who report that early intervention services have helped the family:</a:t>
            </a:r>
          </a:p>
          <a:p>
            <a:pPr marL="514350" indent="-514350">
              <a:buFont typeface="+mj-lt"/>
              <a:buAutoNum type="alphaUcPeriod"/>
            </a:pPr>
            <a:r>
              <a:rPr lang="en-US" sz="2800" kern="0"/>
              <a:t>Know their rights</a:t>
            </a:r>
          </a:p>
          <a:p>
            <a:pPr marL="514350" indent="-514350">
              <a:buFont typeface="+mj-lt"/>
              <a:buAutoNum type="alphaUcPeriod"/>
            </a:pPr>
            <a:r>
              <a:rPr lang="en-US" sz="2800" kern="0"/>
              <a:t>Effectively communicate their child's needs</a:t>
            </a:r>
          </a:p>
          <a:p>
            <a:pPr marL="514350" indent="-514350">
              <a:buFont typeface="+mj-lt"/>
              <a:buAutoNum type="alphaUcPeriod"/>
            </a:pPr>
            <a:r>
              <a:rPr lang="en-US" sz="2800" kern="0"/>
              <a:t>Help their child develop and learn </a:t>
            </a:r>
          </a:p>
          <a:p>
            <a:endParaRPr lang="en-US" kern="0"/>
          </a:p>
        </p:txBody>
      </p:sp>
      <p:pic>
        <p:nvPicPr>
          <p:cNvPr id="7" name="Picture 6" descr="&quot; &quot;"/>
          <p:cNvPicPr>
            <a:picLocks noChangeAspect="1"/>
          </p:cNvPicPr>
          <p:nvPr/>
        </p:nvPicPr>
        <p:blipFill rotWithShape="1">
          <a:blip r:embed="rId3" cstate="email">
            <a:extLst>
              <a:ext uri="{28A0092B-C50C-407E-A947-70E740481C1C}">
                <a14:useLocalDpi xmlns:a14="http://schemas.microsoft.com/office/drawing/2010/main" val="0"/>
              </a:ext>
            </a:extLst>
          </a:blip>
          <a:srcRect l="17021" t="9279" r="41490" b="11998"/>
          <a:stretch/>
        </p:blipFill>
        <p:spPr>
          <a:xfrm rot="10800000">
            <a:off x="8987478" y="1390759"/>
            <a:ext cx="2735501" cy="389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11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8495A09-652E-4C49-ACE4-EA52641198E5}"/>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5</a:t>
            </a:fld>
            <a:endParaRPr lang="en-US" sz="2000" b="1" dirty="0">
              <a:solidFill>
                <a:schemeClr val="bg1"/>
              </a:solidFill>
            </a:endParaRPr>
          </a:p>
        </p:txBody>
      </p:sp>
      <p:sp>
        <p:nvSpPr>
          <p:cNvPr id="6" name="Title 5"/>
          <p:cNvSpPr>
            <a:spLocks noGrp="1"/>
          </p:cNvSpPr>
          <p:nvPr>
            <p:ph type="ctrTitle"/>
          </p:nvPr>
        </p:nvSpPr>
        <p:spPr/>
        <p:txBody>
          <a:bodyPr/>
          <a:lstStyle/>
          <a:p>
            <a:r>
              <a:rPr lang="en-US" dirty="0"/>
              <a:t>State Approaches</a:t>
            </a:r>
          </a:p>
        </p:txBody>
      </p:sp>
      <p:pic>
        <p:nvPicPr>
          <p:cNvPr id="8" name="Picture 7" descr="&quot; &quot;"/>
          <p:cNvPicPr>
            <a:picLocks noChangeAspect="1"/>
          </p:cNvPicPr>
          <p:nvPr/>
        </p:nvPicPr>
        <p:blipFill rotWithShape="1">
          <a:blip r:embed="rId3" cstate="email">
            <a:extLst>
              <a:ext uri="{28A0092B-C50C-407E-A947-70E740481C1C}">
                <a14:useLocalDpi xmlns:a14="http://schemas.microsoft.com/office/drawing/2010/main" val="0"/>
              </a:ext>
            </a:extLst>
          </a:blip>
          <a:srcRect l="17021" t="9279" r="41490" b="11998"/>
          <a:stretch/>
        </p:blipFill>
        <p:spPr>
          <a:xfrm rot="10800000">
            <a:off x="410034" y="719511"/>
            <a:ext cx="2735501" cy="389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986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1EDC79E-72CB-49AF-9013-0679CCE12C2B}"/>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6</a:t>
            </a:fld>
            <a:endParaRPr lang="en-US" sz="2000" b="1" dirty="0">
              <a:solidFill>
                <a:schemeClr val="bg1"/>
              </a:solidFill>
            </a:endParaRPr>
          </a:p>
        </p:txBody>
      </p:sp>
      <p:sp>
        <p:nvSpPr>
          <p:cNvPr id="2" name="Title 1"/>
          <p:cNvSpPr>
            <a:spLocks noGrp="1"/>
          </p:cNvSpPr>
          <p:nvPr>
            <p:ph type="title"/>
          </p:nvPr>
        </p:nvSpPr>
        <p:spPr>
          <a:prstGeom prst="round2DiagRect">
            <a:avLst/>
          </a:prstGeom>
          <a:noFill/>
          <a:ln>
            <a:noFill/>
          </a:ln>
        </p:spPr>
        <p:txBody>
          <a:bodyPr>
            <a:noAutofit/>
          </a:bodyPr>
          <a:lstStyle/>
          <a:p>
            <a:r>
              <a:rPr lang="en-US" sz="4000" dirty="0">
                <a:solidFill>
                  <a:srgbClr val="1B416C"/>
                </a:solidFill>
              </a:rPr>
              <a:t>State Approaches: Surveys Used</a:t>
            </a:r>
          </a:p>
        </p:txBody>
      </p:sp>
      <p:sp>
        <p:nvSpPr>
          <p:cNvPr id="9" name="Content Placeholder 8"/>
          <p:cNvSpPr>
            <a:spLocks noGrp="1"/>
          </p:cNvSpPr>
          <p:nvPr>
            <p:ph idx="1"/>
          </p:nvPr>
        </p:nvSpPr>
        <p:spPr>
          <a:xfrm>
            <a:off x="587827" y="1600006"/>
            <a:ext cx="11005457" cy="4097988"/>
          </a:xfrm>
        </p:spPr>
        <p:txBody>
          <a:bodyPr>
            <a:normAutofit/>
          </a:bodyPr>
          <a:lstStyle/>
          <a:p>
            <a:r>
              <a:rPr lang="en-US" sz="3600" dirty="0">
                <a:solidFill>
                  <a:srgbClr val="1B416C"/>
                </a:solidFill>
                <a:latin typeface="+mn-lt"/>
              </a:rPr>
              <a:t>ECO FOS-Revised: 20 states (36%)</a:t>
            </a:r>
            <a:endParaRPr lang="en-US" sz="3600" i="1" dirty="0">
              <a:solidFill>
                <a:srgbClr val="1B416C"/>
              </a:solidFill>
              <a:latin typeface="+mn-lt"/>
            </a:endParaRPr>
          </a:p>
          <a:p>
            <a:r>
              <a:rPr lang="en-US" sz="3600" dirty="0">
                <a:solidFill>
                  <a:srgbClr val="1B416C"/>
                </a:solidFill>
                <a:latin typeface="+mn-lt"/>
              </a:rPr>
              <a:t>NCSEAM: 17 states (30%)</a:t>
            </a:r>
            <a:endParaRPr lang="en-US" sz="3600" i="1" dirty="0">
              <a:solidFill>
                <a:srgbClr val="1B416C"/>
              </a:solidFill>
              <a:latin typeface="+mn-lt"/>
            </a:endParaRPr>
          </a:p>
          <a:p>
            <a:r>
              <a:rPr lang="en-US" sz="3600" dirty="0">
                <a:solidFill>
                  <a:srgbClr val="1B416C"/>
                </a:solidFill>
                <a:latin typeface="+mn-lt"/>
              </a:rPr>
              <a:t>State-developed: 12 states (21%)</a:t>
            </a:r>
          </a:p>
          <a:p>
            <a:r>
              <a:rPr lang="en-US" sz="3600" dirty="0">
                <a:solidFill>
                  <a:srgbClr val="1B416C"/>
                </a:solidFill>
                <a:latin typeface="+mn-lt"/>
              </a:rPr>
              <a:t>ECO FOS-Original: 7 states (13%)</a:t>
            </a:r>
            <a:endParaRPr lang="en-US" sz="3600" i="1" dirty="0">
              <a:solidFill>
                <a:srgbClr val="1B416C"/>
              </a:solidFill>
              <a:latin typeface="+mn-lt"/>
            </a:endParaRPr>
          </a:p>
        </p:txBody>
      </p:sp>
    </p:spTree>
    <p:extLst>
      <p:ext uri="{BB962C8B-B14F-4D97-AF65-F5344CB8AC3E}">
        <p14:creationId xmlns:p14="http://schemas.microsoft.com/office/powerpoint/2010/main" val="79903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DCBE5B9-A33F-4BF3-BA79-AFD5B7ADE86F}"/>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7</a:t>
            </a:fld>
            <a:endParaRPr lang="en-US" sz="2000" b="1" dirty="0">
              <a:solidFill>
                <a:schemeClr val="bg1"/>
              </a:solidFill>
            </a:endParaRPr>
          </a:p>
        </p:txBody>
      </p:sp>
      <p:sp>
        <p:nvSpPr>
          <p:cNvPr id="2" name="Title 1">
            <a:extLst>
              <a:ext uri="{FF2B5EF4-FFF2-40B4-BE49-F238E27FC236}">
                <a16:creationId xmlns:a16="http://schemas.microsoft.com/office/drawing/2014/main" id="{07334BDF-390A-4C52-BD4C-C1F29AE4B8E0}"/>
              </a:ext>
            </a:extLst>
          </p:cNvPr>
          <p:cNvSpPr>
            <a:spLocks noGrp="1"/>
          </p:cNvSpPr>
          <p:nvPr>
            <p:ph type="title"/>
          </p:nvPr>
        </p:nvSpPr>
        <p:spPr/>
        <p:txBody>
          <a:bodyPr>
            <a:normAutofit/>
          </a:bodyPr>
          <a:lstStyle/>
          <a:p>
            <a:r>
              <a:rPr lang="en-US" sz="4000" dirty="0">
                <a:latin typeface="Arial"/>
                <a:cs typeface="Arial"/>
              </a:rPr>
              <a:t>FFY 2019 Family Surveys Used</a:t>
            </a:r>
          </a:p>
        </p:txBody>
      </p:sp>
      <mc:AlternateContent xmlns:mc="http://schemas.openxmlformats.org/markup-compatibility/2006">
        <mc:Choice xmlns:cx4="http://schemas.microsoft.com/office/drawing/2016/5/10/chartex" Requires="cx4">
          <p:graphicFrame>
            <p:nvGraphicFramePr>
              <p:cNvPr id="4" name="Content Placeholder 3" descr="Alaska, Alabama, Delaware, Missouri, Nevada , New Mexico, Ohio, Oklahoma, Oregon, Pennsylvania, South Dakota, and Northern Marianas are using state-developed surveys. American Samoa, Arkansas, District of Columbia, Georgia, Indiana, Virgin Islands and Wisconsin are using the Family Outcomes Survey. Arizona, Connecticut, Florida, Guam, Maine, Maryland, Massachusetts, Michigan, Nebraska, New Jersey, New York, Puerto Rico, South Carolina, Utah, Virginia, West Virginia, and Wyoming use NCSEAM. California, Hawaii, Colorado, Idaho, Illinois, Iowa, Kansas, Kentucky, Louisiana, Minnesota, Mississippi, Montana, New Hampshire, North Carolina, North Dakota, Rhode Island, Tennessee, Texas, Vermont, and Washington are using the Family Outcomes Survey-Revised.">
                <a:extLst>
                  <a:ext uri="{FF2B5EF4-FFF2-40B4-BE49-F238E27FC236}">
                    <a16:creationId xmlns:a16="http://schemas.microsoft.com/office/drawing/2014/main" id="{7ABDB336-5894-4933-94E1-3794C1D06CD3}"/>
                  </a:ext>
                </a:extLst>
              </p:cNvPr>
              <p:cNvGraphicFramePr>
                <a:graphicFrameLocks noGrp="1"/>
              </p:cNvGraphicFramePr>
              <p:nvPr>
                <p:ph idx="1"/>
                <p:extLst>
                  <p:ext uri="{D42A27DB-BD31-4B8C-83A1-F6EECF244321}">
                    <p14:modId xmlns:p14="http://schemas.microsoft.com/office/powerpoint/2010/main" val="2092408389"/>
                  </p:ext>
                </p:extLst>
              </p:nvPr>
            </p:nvGraphicFramePr>
            <p:xfrm>
              <a:off x="289932" y="992458"/>
              <a:ext cx="11463453" cy="4783873"/>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ontent Placeholder 3" descr="Alaska, Alabama, Delaware, Missouri, Nevada , New Mexico, Ohio, Oklahoma, Oregon, Pennsylvania, South Dakota, and Northern Marianas are using state-developed surveys. American Samoa, Arkansas, District of Columbia, Georgia, Indiana, Virgin Islands and Wisconsin are using the Family Outcomes Survey. Arizona, Connecticut, Florida, Guam, Maine, Maryland, Massachusetts, Michigan, Nebraska, New Jersey, New York, Puerto Rico, South Carolina, Utah, Virginia, West Virginia, and Wyoming use NCSEAM. California, Hawaii, Colorado, Idaho, Illinois, Iowa, Kansas, Kentucky, Louisiana, Minnesota, Mississippi, Montana, New Hampshire, North Carolina, North Dakota, Rhode Island, Tennessee, Texas, Vermont, and Washington are using the Family Outcomes Survey-Revised.">
                <a:extLst>
                  <a:ext uri="{FF2B5EF4-FFF2-40B4-BE49-F238E27FC236}">
                    <a16:creationId xmlns:a16="http://schemas.microsoft.com/office/drawing/2014/main" id="{7ABDB336-5894-4933-94E1-3794C1D06CD3}"/>
                  </a:ext>
                </a:extLst>
              </p:cNvPr>
              <p:cNvPicPr>
                <a:picLocks noGrp="1" noRot="1" noChangeAspect="1" noMove="1" noResize="1" noEditPoints="1" noAdjustHandles="1" noChangeArrowheads="1" noChangeShapeType="1"/>
              </p:cNvPicPr>
              <p:nvPr/>
            </p:nvPicPr>
            <p:blipFill>
              <a:blip r:embed="rId4"/>
              <a:stretch>
                <a:fillRect/>
              </a:stretch>
            </p:blipFill>
            <p:spPr>
              <a:xfrm>
                <a:off x="289932" y="992458"/>
                <a:ext cx="11463453" cy="4783873"/>
              </a:xfrm>
              <a:prstGeom prst="rect">
                <a:avLst/>
              </a:prstGeom>
            </p:spPr>
          </p:pic>
        </mc:Fallback>
      </mc:AlternateContent>
      <p:sp>
        <p:nvSpPr>
          <p:cNvPr id="5" name="TextBox 4">
            <a:extLst>
              <a:ext uri="{FF2B5EF4-FFF2-40B4-BE49-F238E27FC236}">
                <a16:creationId xmlns:a16="http://schemas.microsoft.com/office/drawing/2014/main" id="{12BDD65A-A8A6-437B-8D69-CC4931B6D62C}"/>
              </a:ext>
            </a:extLst>
          </p:cNvPr>
          <p:cNvSpPr txBox="1"/>
          <p:nvPr/>
        </p:nvSpPr>
        <p:spPr>
          <a:xfrm>
            <a:off x="8887522" y="3334215"/>
            <a:ext cx="2453268" cy="1754326"/>
          </a:xfrm>
          <a:prstGeom prst="rect">
            <a:avLst/>
          </a:prstGeom>
          <a:noFill/>
        </p:spPr>
        <p:txBody>
          <a:bodyPr wrap="square" rtlCol="0">
            <a:spAutoFit/>
          </a:bodyPr>
          <a:lstStyle/>
          <a:p>
            <a:r>
              <a:rPr lang="en-US" b="1">
                <a:solidFill>
                  <a:srgbClr val="92D050"/>
                </a:solidFill>
              </a:rPr>
              <a:t>American Samoa</a:t>
            </a:r>
          </a:p>
          <a:p>
            <a:r>
              <a:rPr lang="en-US" b="1">
                <a:solidFill>
                  <a:srgbClr val="92D050"/>
                </a:solidFill>
              </a:rPr>
              <a:t>District of Columbia</a:t>
            </a:r>
          </a:p>
          <a:p>
            <a:r>
              <a:rPr lang="en-US" b="1">
                <a:solidFill>
                  <a:srgbClr val="0070C0"/>
                </a:solidFill>
              </a:rPr>
              <a:t>Guam</a:t>
            </a:r>
          </a:p>
          <a:p>
            <a:r>
              <a:rPr lang="en-US" b="1">
                <a:solidFill>
                  <a:srgbClr val="00B050"/>
                </a:solidFill>
              </a:rPr>
              <a:t>Northern Marianas</a:t>
            </a:r>
          </a:p>
          <a:p>
            <a:r>
              <a:rPr lang="en-US" b="1">
                <a:solidFill>
                  <a:srgbClr val="0070C0"/>
                </a:solidFill>
              </a:rPr>
              <a:t>Puerto Rico</a:t>
            </a:r>
          </a:p>
          <a:p>
            <a:r>
              <a:rPr lang="en-US" b="1">
                <a:solidFill>
                  <a:srgbClr val="92D050"/>
                </a:solidFill>
              </a:rPr>
              <a:t>Virgin Islands</a:t>
            </a:r>
          </a:p>
        </p:txBody>
      </p:sp>
    </p:spTree>
    <p:extLst>
      <p:ext uri="{BB962C8B-B14F-4D97-AF65-F5344CB8AC3E}">
        <p14:creationId xmlns:p14="http://schemas.microsoft.com/office/powerpoint/2010/main" val="404977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0F0E3A-90D2-4982-A37E-DA57D8D52308}"/>
              </a:ext>
            </a:extLst>
          </p:cNvPr>
          <p:cNvSpPr txBox="1">
            <a:spLocks/>
          </p:cNvSpPr>
          <p:nvPr/>
        </p:nvSpPr>
        <p:spPr>
          <a:xfrm>
            <a:off x="5474168" y="636941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8</a:t>
            </a:fld>
            <a:endParaRPr lang="en-US" sz="2000" b="1" dirty="0">
              <a:solidFill>
                <a:schemeClr val="bg1"/>
              </a:solidFill>
            </a:endParaRPr>
          </a:p>
        </p:txBody>
      </p:sp>
      <p:sp>
        <p:nvSpPr>
          <p:cNvPr id="6" name="Title 5"/>
          <p:cNvSpPr>
            <a:spLocks noGrp="1"/>
          </p:cNvSpPr>
          <p:nvPr>
            <p:ph type="title"/>
          </p:nvPr>
        </p:nvSpPr>
        <p:spPr/>
        <p:txBody>
          <a:bodyPr>
            <a:noAutofit/>
          </a:bodyPr>
          <a:lstStyle/>
          <a:p>
            <a:pPr lvl="1" algn="ctr"/>
            <a:r>
              <a:rPr lang="en-US" sz="4000" b="1" dirty="0">
                <a:solidFill>
                  <a:srgbClr val="1B416C"/>
                </a:solidFill>
                <a:latin typeface="+mn-lt"/>
              </a:rPr>
              <a:t>State Approaches: </a:t>
            </a:r>
            <a:br>
              <a:rPr lang="en-US" sz="4000" b="1" dirty="0">
                <a:solidFill>
                  <a:srgbClr val="1B416C"/>
                </a:solidFill>
                <a:latin typeface="+mn-lt"/>
              </a:rPr>
            </a:br>
            <a:r>
              <a:rPr lang="en-US" sz="4000" b="1" dirty="0">
                <a:solidFill>
                  <a:srgbClr val="1B416C"/>
                </a:solidFill>
                <a:latin typeface="+mn-lt"/>
              </a:rPr>
              <a:t>Family Populations Surveyed</a:t>
            </a:r>
          </a:p>
        </p:txBody>
      </p:sp>
      <p:sp>
        <p:nvSpPr>
          <p:cNvPr id="8" name="Content Placeholder 7"/>
          <p:cNvSpPr>
            <a:spLocks noGrp="1"/>
          </p:cNvSpPr>
          <p:nvPr>
            <p:ph sz="quarter" idx="4"/>
          </p:nvPr>
        </p:nvSpPr>
        <p:spPr>
          <a:xfrm>
            <a:off x="707136" y="1597152"/>
            <a:ext cx="9171432" cy="4568952"/>
          </a:xfrm>
        </p:spPr>
        <p:txBody>
          <a:bodyPr>
            <a:normAutofit/>
          </a:bodyPr>
          <a:lstStyle/>
          <a:p>
            <a:r>
              <a:rPr lang="en-US" sz="2800" dirty="0">
                <a:solidFill>
                  <a:schemeClr val="tx2"/>
                </a:solidFill>
              </a:rPr>
              <a:t>Family subgroups</a:t>
            </a:r>
          </a:p>
          <a:p>
            <a:pPr lvl="1"/>
            <a:r>
              <a:rPr lang="en-US" sz="2600" dirty="0">
                <a:solidFill>
                  <a:schemeClr val="tx2"/>
                </a:solidFill>
              </a:rPr>
              <a:t>Six or more months of services: 16 states (29%)</a:t>
            </a:r>
          </a:p>
          <a:p>
            <a:pPr lvl="1"/>
            <a:r>
              <a:rPr lang="en-US" sz="2600" dirty="0">
                <a:solidFill>
                  <a:schemeClr val="tx2"/>
                </a:solidFill>
              </a:rPr>
              <a:t>All families in program: 25 states (45%)</a:t>
            </a:r>
          </a:p>
          <a:p>
            <a:pPr lvl="1"/>
            <a:r>
              <a:rPr lang="en-US" sz="2600" dirty="0">
                <a:solidFill>
                  <a:schemeClr val="tx2"/>
                </a:solidFill>
              </a:rPr>
              <a:t>Other: 4 states (7%) </a:t>
            </a:r>
          </a:p>
          <a:p>
            <a:pPr lvl="1"/>
            <a:r>
              <a:rPr lang="en-US" sz="2600" dirty="0">
                <a:solidFill>
                  <a:schemeClr val="tx2"/>
                </a:solidFill>
              </a:rPr>
              <a:t>Not reported or unclear: 11 states (20%)</a:t>
            </a:r>
          </a:p>
          <a:p>
            <a:r>
              <a:rPr lang="en-US" sz="2800" dirty="0">
                <a:solidFill>
                  <a:schemeClr val="tx2"/>
                </a:solidFill>
              </a:rPr>
              <a:t>Sampling plans: </a:t>
            </a:r>
            <a:r>
              <a:rPr lang="en-US" sz="2600" dirty="0">
                <a:solidFill>
                  <a:schemeClr val="tx2"/>
                </a:solidFill>
              </a:rPr>
              <a:t>8 states</a:t>
            </a:r>
          </a:p>
        </p:txBody>
      </p:sp>
      <p:pic>
        <p:nvPicPr>
          <p:cNvPr id="5" name="Picture 4" descr="&quot; &quot;"/>
          <p:cNvPicPr>
            <a:picLocks noChangeAspect="1"/>
          </p:cNvPicPr>
          <p:nvPr/>
        </p:nvPicPr>
        <p:blipFill rotWithShape="1">
          <a:blip r:embed="rId3">
            <a:extLst>
              <a:ext uri="{28A0092B-C50C-407E-A947-70E740481C1C}">
                <a14:useLocalDpi xmlns:a14="http://schemas.microsoft.com/office/drawing/2010/main" val="0"/>
              </a:ext>
            </a:extLst>
          </a:blip>
          <a:srcRect l="8333" t="6337" r="8333" b="13158"/>
          <a:stretch/>
        </p:blipFill>
        <p:spPr>
          <a:xfrm>
            <a:off x="8850867" y="1749921"/>
            <a:ext cx="2621805" cy="3233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02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C93D2FD-5E01-4583-A778-86A6315B3147}"/>
              </a:ext>
            </a:extLst>
          </p:cNvPr>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F8BE51-C3B0-9B4F-9A06-4F809A9A7941}" type="slidenum">
              <a:rPr lang="en-US" sz="2000" b="1" smtClean="0">
                <a:solidFill>
                  <a:schemeClr val="bg1"/>
                </a:solidFill>
              </a:rPr>
              <a:pPr algn="ctr"/>
              <a:t>9</a:t>
            </a:fld>
            <a:endParaRPr lang="en-US" sz="2000" b="1" dirty="0">
              <a:solidFill>
                <a:schemeClr val="bg1"/>
              </a:solidFill>
            </a:endParaRPr>
          </a:p>
        </p:txBody>
      </p:sp>
      <p:sp>
        <p:nvSpPr>
          <p:cNvPr id="2" name="Title 1"/>
          <p:cNvSpPr>
            <a:spLocks noGrp="1"/>
          </p:cNvSpPr>
          <p:nvPr>
            <p:ph type="title"/>
          </p:nvPr>
        </p:nvSpPr>
        <p:spPr/>
        <p:txBody>
          <a:bodyPr>
            <a:noAutofit/>
          </a:bodyPr>
          <a:lstStyle/>
          <a:p>
            <a:r>
              <a:rPr lang="en-US" sz="4000" dirty="0">
                <a:solidFill>
                  <a:srgbClr val="1B416C"/>
                </a:solidFill>
              </a:rPr>
              <a:t>State Approaches: </a:t>
            </a:r>
            <a:br>
              <a:rPr lang="en-US" sz="4000" dirty="0">
                <a:solidFill>
                  <a:srgbClr val="1B416C"/>
                </a:solidFill>
              </a:rPr>
            </a:br>
            <a:r>
              <a:rPr lang="en-US" sz="4000" dirty="0">
                <a:solidFill>
                  <a:srgbClr val="1B416C"/>
                </a:solidFill>
              </a:rPr>
              <a:t>Dissemination and Return</a:t>
            </a:r>
          </a:p>
        </p:txBody>
      </p:sp>
      <p:sp>
        <p:nvSpPr>
          <p:cNvPr id="3" name="Content Placeholder 2"/>
          <p:cNvSpPr>
            <a:spLocks noGrp="1"/>
          </p:cNvSpPr>
          <p:nvPr>
            <p:ph sz="half" idx="2"/>
          </p:nvPr>
        </p:nvSpPr>
        <p:spPr>
          <a:xfrm>
            <a:off x="222455" y="1650582"/>
            <a:ext cx="6099598" cy="4089849"/>
          </a:xfrm>
        </p:spPr>
        <p:txBody>
          <a:bodyPr>
            <a:normAutofit/>
          </a:bodyPr>
          <a:lstStyle/>
          <a:p>
            <a:r>
              <a:rPr lang="en-US" sz="3000" dirty="0">
                <a:solidFill>
                  <a:schemeClr val="tx2"/>
                </a:solidFill>
              </a:rPr>
              <a:t>Dissemination Methods </a:t>
            </a:r>
            <a:r>
              <a:rPr lang="en-US" sz="2800" dirty="0">
                <a:solidFill>
                  <a:schemeClr val="tx2"/>
                </a:solidFill>
              </a:rPr>
              <a:t>(N=56)</a:t>
            </a:r>
          </a:p>
          <a:p>
            <a:pPr lvl="1"/>
            <a:r>
              <a:rPr lang="en-US" sz="2600" dirty="0">
                <a:solidFill>
                  <a:schemeClr val="tx2"/>
                </a:solidFill>
              </a:rPr>
              <a:t>Multiple methods: 36 states</a:t>
            </a:r>
          </a:p>
          <a:p>
            <a:pPr lvl="1"/>
            <a:r>
              <a:rPr lang="en-US" sz="2600" dirty="0">
                <a:solidFill>
                  <a:schemeClr val="tx2"/>
                </a:solidFill>
              </a:rPr>
              <a:t>In-person: 2 states</a:t>
            </a:r>
          </a:p>
          <a:p>
            <a:pPr lvl="1"/>
            <a:r>
              <a:rPr lang="en-US" sz="2600" dirty="0">
                <a:solidFill>
                  <a:schemeClr val="tx2"/>
                </a:solidFill>
              </a:rPr>
              <a:t>Mail only: 8 states</a:t>
            </a:r>
          </a:p>
          <a:p>
            <a:pPr lvl="1"/>
            <a:r>
              <a:rPr lang="en-US" sz="2600" dirty="0">
                <a:solidFill>
                  <a:schemeClr val="tx2"/>
                </a:solidFill>
              </a:rPr>
              <a:t>Not reported: 10 states</a:t>
            </a:r>
          </a:p>
          <a:p>
            <a:pPr lvl="1"/>
            <a:endParaRPr lang="en-US" sz="2800" dirty="0">
              <a:solidFill>
                <a:schemeClr val="tx2"/>
              </a:solidFill>
            </a:endParaRPr>
          </a:p>
          <a:p>
            <a:endParaRPr lang="en-US" sz="3200" dirty="0">
              <a:solidFill>
                <a:schemeClr val="tx2"/>
              </a:solidFill>
            </a:endParaRPr>
          </a:p>
        </p:txBody>
      </p:sp>
      <p:sp>
        <p:nvSpPr>
          <p:cNvPr id="8" name="Content Placeholder 7"/>
          <p:cNvSpPr>
            <a:spLocks noGrp="1"/>
          </p:cNvSpPr>
          <p:nvPr>
            <p:ph sz="quarter" idx="4"/>
          </p:nvPr>
        </p:nvSpPr>
        <p:spPr>
          <a:xfrm>
            <a:off x="6426983" y="1650582"/>
            <a:ext cx="5647492" cy="4234491"/>
          </a:xfrm>
        </p:spPr>
        <p:txBody>
          <a:bodyPr>
            <a:normAutofit fontScale="92500"/>
          </a:bodyPr>
          <a:lstStyle/>
          <a:p>
            <a:r>
              <a:rPr lang="en-US" sz="3200" dirty="0">
                <a:solidFill>
                  <a:schemeClr val="tx2"/>
                </a:solidFill>
              </a:rPr>
              <a:t>Return Methods </a:t>
            </a:r>
            <a:r>
              <a:rPr lang="en-US" sz="3000" dirty="0">
                <a:solidFill>
                  <a:schemeClr val="tx2"/>
                </a:solidFill>
              </a:rPr>
              <a:t>(N=56)</a:t>
            </a:r>
          </a:p>
          <a:p>
            <a:pPr lvl="1"/>
            <a:r>
              <a:rPr lang="en-US" sz="2800" dirty="0">
                <a:solidFill>
                  <a:schemeClr val="tx2"/>
                </a:solidFill>
              </a:rPr>
              <a:t>Multiple methods: 31 states</a:t>
            </a:r>
          </a:p>
          <a:p>
            <a:pPr lvl="1"/>
            <a:r>
              <a:rPr lang="en-US" sz="2800" dirty="0">
                <a:solidFill>
                  <a:schemeClr val="tx2"/>
                </a:solidFill>
              </a:rPr>
              <a:t>Mail only: 6 states</a:t>
            </a:r>
          </a:p>
          <a:p>
            <a:pPr lvl="1"/>
            <a:r>
              <a:rPr lang="en-US" sz="2800" dirty="0">
                <a:solidFill>
                  <a:schemeClr val="tx2"/>
                </a:solidFill>
              </a:rPr>
              <a:t>In-person: 1 state </a:t>
            </a:r>
          </a:p>
          <a:p>
            <a:pPr lvl="1"/>
            <a:r>
              <a:rPr lang="en-US" sz="2800" dirty="0">
                <a:solidFill>
                  <a:schemeClr val="tx2"/>
                </a:solidFill>
              </a:rPr>
              <a:t>Not reported/other: 14 states</a:t>
            </a:r>
          </a:p>
          <a:p>
            <a:pPr lvl="1"/>
            <a:r>
              <a:rPr lang="en-US" sz="2800" dirty="0">
                <a:solidFill>
                  <a:schemeClr val="tx2"/>
                </a:solidFill>
              </a:rPr>
              <a:t>Other: 4 states</a:t>
            </a:r>
          </a:p>
          <a:p>
            <a:r>
              <a:rPr lang="en-US" sz="3200" dirty="0">
                <a:solidFill>
                  <a:schemeClr val="tx2"/>
                </a:solidFill>
                <a:latin typeface="Arial" panose="020B0604020202020204" pitchFamily="34" charset="0"/>
                <a:ea typeface="Calibri"/>
                <a:cs typeface="Arial" panose="020B0604020202020204" pitchFamily="34" charset="0"/>
              </a:rPr>
              <a:t>Online option: 36 states (64%)</a:t>
            </a:r>
          </a:p>
        </p:txBody>
      </p:sp>
    </p:spTree>
    <p:extLst>
      <p:ext uri="{BB962C8B-B14F-4D97-AF65-F5344CB8AC3E}">
        <p14:creationId xmlns:p14="http://schemas.microsoft.com/office/powerpoint/2010/main" val="3880209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FY 2017 Child and Family Outcomes Data Highlights&amp;quot;&quot;/&gt;&lt;property id=&quot;20307&quot; value=&quot;296&quot;/&gt;&lt;/object&gt;&lt;object type=&quot;3&quot; unique_id=&quot;10004&quot;&gt;&lt;property id=&quot;20148&quot; value=&quot;5&quot;/&gt;&lt;property id=&quot;20300&quot; value=&quot;Slide 3 - &amp;quot;Webinar Intended Outcomes&amp;quot;&quot;/&gt;&lt;property id=&quot;20307&quot; value=&quot;273&quot;/&gt;&lt;/object&gt;&lt;object type=&quot;3&quot; unique_id=&quot;10005&quot;&gt;&lt;property id=&quot;20148&quot; value=&quot;5&quot;/&gt;&lt;property id=&quot;20300&quot; value=&quot;Slide 4&quot;/&gt;&lt;property id=&quot;20307&quot; value=&quot;314&quot;/&gt;&lt;/object&gt;&lt;object type=&quot;3&quot; unique_id=&quot;10006&quot;&gt;&lt;property id=&quot;20148&quot; value=&quot;5&quot;/&gt;&lt;property id=&quot;20300&quot; value=&quot;Slide 5 - &amp;quot;General Background&amp;quot;&quot;/&gt;&lt;property id=&quot;20307&quot; value=&quot;274&quot;/&gt;&lt;/object&gt;&lt;object type=&quot;3&quot; unique_id=&quot;10007&quot;&gt;&lt;property id=&quot;20148&quot; value=&quot;5&quot;/&gt;&lt;property id=&quot;20300&quot; value=&quot;Slide 6 - &amp;quot;Three Child Outcomes&amp;quot;&quot;/&gt;&lt;property id=&quot;20307&quot; value=&quot;275&quot;/&gt;&lt;/object&gt;&lt;object type=&quot;3&quot; unique_id=&quot;10008&quot;&gt;&lt;property id=&quot;20148&quot; value=&quot;5&quot;/&gt;&lt;property id=&quot;20300&quot; value=&quot;Slide 7&quot;/&gt;&lt;property id=&quot;20307&quot; value=&quot;276&quot;/&gt;&lt;/object&gt;&lt;object type=&quot;3&quot; unique_id=&quot;10009&quot;&gt;&lt;property id=&quot;20148&quot; value=&quot;5&quot;/&gt;&lt;property id=&quot;20300&quot; value=&quot;Slide 8 - &amp;quot;The Summary Statements&amp;quot;&quot;/&gt;&lt;property id=&quot;20307&quot; value=&quot;277&quot;/&gt;&lt;/object&gt;&lt;object type=&quot;3&quot; unique_id=&quot;10010&quot;&gt;&lt;property id=&quot;20148&quot; value=&quot;5&quot;/&gt;&lt;property id=&quot;20300&quot; value=&quot;Slide 9 - &amp;quot;State Approaches to Measuring Child Outcomes: FFY 2017&amp;quot;&quot;/&gt;&lt;property id=&quot;20307&quot; value=&quot;278&quot;/&gt;&lt;/object&gt;&lt;object type=&quot;3&quot; unique_id=&quot;10011&quot;&gt;&lt;property id=&quot;20148&quot; value=&quot;5&quot;/&gt;&lt;property id=&quot;20300&quot; value=&quot;Slide 10 - &amp;quot;Method for Calculating National Estimates &amp;amp; Criteria&amp;quot;&quot;/&gt;&lt;property id=&quot;20307&quot; value=&quot;279&quot;/&gt;&lt;/object&gt;&lt;object type=&quot;3&quot; unique_id=&quot;10012&quot;&gt;&lt;property id=&quot;20148&quot; value=&quot;5&quot;/&gt;&lt;property id=&quot;20300&quot; value=&quot;Slide 11 - &amp;quot;Number of States that Met Criteria for Inclusion in the National Analysis&amp;quot;&quot;/&gt;&lt;property id=&quot;20307&quot; value=&quot;304&quot;/&gt;&lt;/object&gt;&lt;object type=&quot;3&quot; unique_id=&quot;10013&quot;&gt;&lt;property id=&quot;20148&quot; value=&quot;5&quot;/&gt;&lt;property id=&quot;20300&quot; value=&quot;Slide 12&quot;/&gt;&lt;property id=&quot;20307&quot; value=&quot;302&quot;/&gt;&lt;/object&gt;&lt;object type=&quot;3&quot; unique_id=&quot;10014&quot;&gt;&lt;property id=&quot;20148&quot; value=&quot;5&quot;/&gt;&lt;property id=&quot;20300&quot; value=&quot;Slide 13&quot;/&gt;&lt;property id=&quot;20307&quot; value=&quot;282&quot;/&gt;&lt;/object&gt;&lt;object type=&quot;3&quot; unique_id=&quot;10015&quot;&gt;&lt;property id=&quot;20148&quot; value=&quot;5&quot;/&gt;&lt;property id=&quot;20300&quot; value=&quot;Slide 14 - &amp;quot;Part C Child Outcomes Data Trends: FFY2012-2017&amp;quot;&quot;/&gt;&lt;property id=&quot;20307&quot; value=&quot;312&quot;/&gt;&lt;/object&gt;&lt;object type=&quot;3&quot; unique_id=&quot;10016&quot;&gt;&lt;property id=&quot;20148&quot; value=&quot;5&quot;/&gt;&lt;property id=&quot;20300&quot; value=&quot;Slide 15 - &amp;quot;Preschool 619 Child Outcomes Data Trends, FFY 2012-17&amp;quot;&quot;/&gt;&lt;property id=&quot;20307&quot; value=&quot;313&quot;/&gt;&lt;/object&gt;&lt;object type=&quot;3&quot; unique_id=&quot;10017&quot;&gt;&lt;property id=&quot;20148&quot; value=&quot;5&quot;/&gt;&lt;property id=&quot;20300&quot; value=&quot;Slide 16 - &amp;quot;Part C Completeness of Child Outcomes Data (n=51) Completeness = Total with outcomes data/total exiters&amp;quot;&quot;/&gt;&lt;property id=&quot;20307&quot; value=&quot;306&quot;/&gt;&lt;/object&gt;&lt;object type=&quot;3&quot; unique_id=&quot;10018&quot;&gt;&lt;property id=&quot;20148&quot; value=&quot;5&quot;/&gt;&lt;property id=&quot;20300&quot; value=&quot;Slide 17 - &amp;quot;Part B Preschool: Completeness* of Child Outcomes Data (n=48) Completeness = Total with outcomes data/child count&amp;quot;&quot;/&gt;&lt;property id=&quot;20307&quot; value=&quot;308&quot;/&gt;&lt;/object&gt;&lt;object type=&quot;3&quot; unique_id=&quot;10019&quot;&gt;&lt;property id=&quot;20148&quot; value=&quot;5&quot;/&gt;&lt;property id=&quot;20300&quot; value=&quot;Slide 18 - &amp;quot;State-Level Variation and Patterns&amp;quot;&quot;/&gt;&lt;property id=&quot;20307&quot; value=&quot;287&quot;/&gt;&lt;/object&gt;&lt;object type=&quot;3&quot; unique_id=&quot;10020&quot;&gt;&lt;property id=&quot;20148&quot; value=&quot;5&quot;/&gt;&lt;property id=&quot;20300&quot; value=&quot;Slide 19 - &amp;quot;Part C State Variation: Exited within Age Expectations – Knowledge and Skills, 2017-18 (n=51)&amp;quot;&quot;/&gt;&lt;property id=&quot;20307&quot; value=&quot;309&quot;/&gt;&lt;/object&gt;&lt;object type=&quot;3&quot; unique_id=&quot;10021&quot;&gt;&lt;property id=&quot;20148&quot; value=&quot;5&quot;/&gt;&lt;property id=&quot;20300&quot; value=&quot;Slide 20 - &amp;quot;Part B State Variation: Exited within Age Expectations – Knowledge and Skills, 2017-2018 (n= 50)&amp;quot;&quot;/&gt;&lt;property id=&quot;20307&quot; value=&quot;310&quot;/&gt;&lt;/object&gt;&lt;object type=&quot;3&quot; unique_id=&quot;10022&quot;&gt;&lt;property id=&quot;20148&quot; value=&quot;5&quot;/&gt;&lt;property id=&quot;20300&quot; value=&quot;Slide 21 - &amp;quot;SS2 and Percent Served&amp;quot;&quot;/&gt;&lt;property id=&quot;20307&quot; value=&quot;322&quot;/&gt;&lt;/object&gt;&lt;object type=&quot;3&quot; unique_id=&quot;10023&quot;&gt;&lt;property id=&quot;20148&quot; value=&quot;5&quot;/&gt;&lt;property id=&quot;20300&quot; value=&quot;Slide 22 - &amp;quot;Part C: Average Percentage Who Exited within Age Expectations by State Percent Served, 2017-18 (n=51)&amp;quot;&quot;/&gt;&lt;property id=&quot;20307&quot; value=&quot;311&quot;/&gt;&lt;/object&gt;&lt;object type=&quot;3&quot; unique_id=&quot;10024&quot;&gt;&lt;property id=&quot;20148&quot; value=&quot;5&quot;/&gt;&lt;property id=&quot;20300&quot; value=&quot;Slide 23 - &amp;quot;Part B Preschool: Average Percentage Who Exited within Age Expectations by State 3-5 Percent Served, 2017-18 (n=49&quot;/&gt;&lt;property id=&quot;20307&quot; value=&quot;291&quot;/&gt;&lt;/object&gt;&lt;object type=&quot;3&quot; unique_id=&quot;10025&quot;&gt;&lt;property id=&quot;20148&quot; value=&quot;5&quot;/&gt;&lt;property id=&quot;20300&quot; value=&quot;Slide 24 - &amp;quot;2017 State Child Outcomes Data Quality Profiles&amp;quot;&quot;/&gt;&lt;property id=&quot;20307&quot; value=&quot;317&quot;/&gt;&lt;/object&gt;&lt;object type=&quot;3&quot; unique_id=&quot;10026&quot;&gt;&lt;property id=&quot;20148&quot; value=&quot;5&quot;/&gt;&lt;property id=&quot;20300&quot; value=&quot;Slide 25 - &amp;quot;2017 State Child Outcomes Data Quality Profiles&amp;quot;&quot;/&gt;&lt;property id=&quot;20307&quot; value=&quot;318&quot;/&gt;&lt;/object&gt;&lt;object type=&quot;3&quot; unique_id=&quot;10027&quot;&gt;&lt;property id=&quot;20148&quot; value=&quot;5&quot;/&gt;&lt;property id=&quot;20300&quot; value=&quot;Slide 26 - &amp;quot;2017 State Data Quality Profiles&amp;quot;&quot;/&gt;&lt;property id=&quot;20307&quot; value=&quot;319&quot;/&gt;&lt;/object&gt;&lt;object type=&quot;3&quot; unique_id=&quot;10028&quot;&gt;&lt;property id=&quot;20148&quot; value=&quot;5&quot;/&gt;&lt;property id=&quot;20300&quot; value=&quot;Slide 27 - &amp;quot;Some Child Outcomes Resources&amp;quot;&quot;/&gt;&lt;property id=&quot;20307&quot; value=&quot;320&quot;/&gt;&lt;/object&gt;&lt;object type=&quot;3&quot; unique_id=&quot;10029&quot;&gt;&lt;property id=&quot;20148&quot; value=&quot;5&quot;/&gt;&lt;property id=&quot;20300&quot; value=&quot;Slide 28 - &amp;quot;More Child Outcomes Resources&amp;quot;&quot;/&gt;&lt;property id=&quot;20307&quot; value=&quot;321&quot;/&gt;&lt;/object&gt;&lt;object type=&quot;3&quot; unique_id=&quot;10030&quot;&gt;&lt;property id=&quot;20148&quot; value=&quot;5&quot;/&gt;&lt;property id=&quot;20300&quot; value=&quot;Slide 54 - &amp;quot;Find out more at ectacenter.org and dasycenter.org&amp;quot;&quot;/&gt;&lt;property id=&quot;20307&quot; value=&quot;257&quot;/&gt;&lt;/object&gt;&lt;object type=&quot;3&quot; unique_id=&quot;26295&quot;&gt;&lt;property id=&quot;20148&quot; value=&quot;5&quot;/&gt;&lt;property id=&quot;20300&quot; value=&quot;Slide 2 - &amp;quot;Webinar Logistics&amp;quot;&quot;/&gt;&lt;property id=&quot;20307&quot; value=&quot;339&quot;/&gt;&lt;/object&gt;&lt;object type=&quot;3&quot; unique_id=&quot;26296&quot;&gt;&lt;property id=&quot;20148&quot; value=&quot;5&quot;/&gt;&lt;property id=&quot;20300&quot; value=&quot;Slide 29 - &amp;quot;Part C Indicator 4 Family Data FFY 2017&amp;quot;&quot;/&gt;&lt;property id=&quot;20307&quot; value=&quot;323&quot;/&gt;&lt;/object&gt;&lt;object type=&quot;3&quot; unique_id=&quot;26297&quot;&gt;&lt;property id=&quot;20148&quot; value=&quot;5&quot;/&gt;&lt;property id=&quot;20300&quot; value=&quot;Slide 30 - &amp;quot;Family Data &amp;quot;&quot;/&gt;&lt;property id=&quot;20307&quot; value=&quot;338&quot;/&gt;&lt;/object&gt;&lt;object type=&quot;3&quot; unique_id=&quot;26298&quot;&gt;&lt;property id=&quot;20148&quot; value=&quot;5&quot;/&gt;&lt;property id=&quot;20300&quot; value=&quot;Slide 31 - &amp;quot;What Data are Included?&amp;quot;&quot;/&gt;&lt;property id=&quot;20307&quot; value=&quot;341&quot;/&gt;&lt;/object&gt;&lt;object type=&quot;3&quot; unique_id=&quot;26299&quot;&gt;&lt;property id=&quot;20148&quot; value=&quot;5&quot;/&gt;&lt;property id=&quot;20300&quot; value=&quot;Slide 32 - &amp;quot;Part C APR Indicator 4&amp;quot;&quot;/&gt;&lt;property id=&quot;20307&quot; value=&quot;324&quot;/&gt;&lt;/object&gt;&lt;object type=&quot;3&quot; unique_id=&quot;26300&quot;&gt;&lt;property id=&quot;20148&quot; value=&quot;5&quot;/&gt;&lt;property id=&quot;20300&quot; value=&quot;Slide 33 - &amp;quot;State Approaches&amp;quot;&quot;/&gt;&lt;property id=&quot;20307&quot; value=&quot;343&quot;/&gt;&lt;/object&gt;&lt;object type=&quot;3&quot; unique_id=&quot;26301&quot;&gt;&lt;property id=&quot;20148&quot; value=&quot;5&quot;/&gt;&lt;property id=&quot;20300&quot; value=&quot;Slide 34 - &amp;quot;State Approaches:  Surveys Used&amp;quot;&quot;/&gt;&lt;property id=&quot;20307&quot; value=&quot;344&quot;/&gt;&lt;/object&gt;&lt;object type=&quot;3&quot; unique_id=&quot;26303&quot;&gt;&lt;property id=&quot;20148&quot; value=&quot;5&quot;/&gt;&lt;property id=&quot;20300&quot; value=&quot;Slide 36 - &amp;quot;State Approaches:  Family Populations Surveyed&amp;quot;&quot;/&gt;&lt;property id=&quot;20307&quot; value=&quot;346&quot;/&gt;&lt;/object&gt;&lt;object type=&quot;3&quot; unique_id=&quot;26304&quot;&gt;&lt;property id=&quot;20148&quot; value=&quot;5&quot;/&gt;&lt;property id=&quot;20300&quot; value=&quot;Slide 37 - &amp;quot;State Approaches:  Dissemination and Return&amp;quot;&quot;/&gt;&lt;property id=&quot;20307&quot; value=&quot;347&quot;/&gt;&lt;/object&gt;&lt;object type=&quot;3&quot; unique_id=&quot;26305&quot;&gt;&lt;property id=&quot;20148&quot; value=&quot;5&quot;/&gt;&lt;property id=&quot;20300&quot; value=&quot;Slide 38 - &amp;quot;State Approaches:  Survey Timing&amp;quot;&quot;/&gt;&lt;property id=&quot;20307&quot; value=&quot;348&quot;/&gt;&lt;/object&gt;&lt;object type=&quot;3&quot; unique_id=&quot;26306&quot;&gt;&lt;property id=&quot;20148&quot; value=&quot;5&quot;/&gt;&lt;property id=&quot;20300&quot; value=&quot;Slide 39 - &amp;quot;Data Quality&amp;quot;&quot;/&gt;&lt;property id=&quot;20307&quot; value=&quot;349&quot;/&gt;&lt;/object&gt;&lt;object type=&quot;3&quot; unique_id=&quot;26307&quot;&gt;&lt;property id=&quot;20148&quot; value=&quot;5&quot;/&gt;&lt;property id=&quot;20300&quot; value=&quot;Slide 40 - &amp;quot;Survey Response Rates&amp;quot;&quot;/&gt;&lt;property id=&quot;20307&quot; value=&quot;350&quot;/&gt;&lt;/object&gt;&lt;object type=&quot;3&quot; unique_id=&quot;26308&quot;&gt;&lt;property id=&quot;20148&quot; value=&quot;5&quot;/&gt;&lt;property id=&quot;20300&quot; value=&quot;Slide 42 - &amp;quot;Response Rates and Survey Methods&amp;quot;&quot;/&gt;&lt;property id=&quot;20307&quot; value=&quot;351&quot;/&gt;&lt;/object&gt;&lt;object type=&quot;3&quot; unique_id=&quot;26309&quot;&gt;&lt;property id=&quot;20148&quot; value=&quot;5&quot;/&gt;&lt;property id=&quot;20300&quot; value=&quot;Slide 44 - &amp;quot;Data Quality:  Representativeness of Family Data&amp;quot;&quot;/&gt;&lt;property id=&quot;20307&quot; value=&quot;352&quot;/&gt;&lt;/object&gt;&lt;object type=&quot;3&quot; unique_id=&quot;26310&quot;&gt;&lt;property id=&quot;20148&quot; value=&quot;5&quot;/&gt;&lt;property id=&quot;20300&quot; value=&quot;Slide 45 - &amp;quot;Data Quality:  Assessing Representativeness&amp;quot;&quot;/&gt;&lt;property id=&quot;20307&quot; value=&quot;353&quot;/&gt;&lt;/object&gt;&lt;object type=&quot;3&quot; unique_id=&quot;26311&quot;&gt;&lt;property id=&quot;20148&quot; value=&quot;5&quot;/&gt;&lt;property id=&quot;20300&quot; value=&quot;Slide 46 - &amp;quot;Performance Data&amp;quot;&quot;/&gt;&lt;property id=&quot;20307&quot; value=&quot;354&quot;/&gt;&lt;/object&gt;&lt;object type=&quot;3&quot; unique_id=&quot;26312&quot;&gt;&lt;property id=&quot;20148&quot; value=&quot;5&quot;/&gt;&lt;property id=&quot;20300&quot; value=&quot;Slide 47 - &amp;quot;FFY 2017 Performance&amp;quot;&quot;/&gt;&lt;property id=&quot;20307&quot; value=&quot;355&quot;/&gt;&lt;/object&gt;&lt;object type=&quot;3&quot; unique_id=&quot;26313&quot;&gt;&lt;property id=&quot;20148&quot; value=&quot;5&quot;/&gt;&lt;property id=&quot;20300&quot; value=&quot;Slide 49&quot;/&gt;&lt;property id=&quot;20307&quot; value=&quot;357&quot;/&gt;&lt;/object&gt;&lt;object type=&quot;3&quot; unique_id=&quot;26314&quot;&gt;&lt;property id=&quot;20148&quot; value=&quot;5&quot;/&gt;&lt;property id=&quot;20300&quot; value=&quot;Slide 50 - &amp;quot;Resources &amp;quot;&quot;/&gt;&lt;property id=&quot;20307&quot; value=&quot;358&quot;/&gt;&lt;/object&gt;&lt;object type=&quot;3&quot; unique_id=&quot;26315&quot;&gt;&lt;property id=&quot;20148&quot; value=&quot;5&quot;/&gt;&lt;property id=&quot;20300&quot; value=&quot;Slide 51 - &amp;quot;Additional Resources&amp;quot;&quot;/&gt;&lt;property id=&quot;20307&quot; value=&quot;359&quot;/&gt;&lt;/object&gt;&lt;object type=&quot;3&quot; unique_id=&quot;26316&quot;&gt;&lt;property id=&quot;20148&quot; value=&quot;5&quot;/&gt;&lt;property id=&quot;20300&quot; value=&quot;Slide 53 - &amp;quot;Contact us&amp;quot;&quot;/&gt;&lt;property id=&quot;20307&quot; value=&quot;360&quot;/&gt;&lt;/object&gt;&lt;object type=&quot;3&quot; unique_id=&quot;26318&quot;&gt;&lt;property id=&quot;20148&quot; value=&quot;5&quot;/&gt;&lt;property id=&quot;20300&quot; value=&quot;Slide 48&quot;/&gt;&lt;property id=&quot;20307&quot; value=&quot;325&quot;/&gt;&lt;/object&gt;&lt;object type=&quot;3&quot; unique_id=&quot;26320&quot;&gt;&lt;property id=&quot;20148&quot; value=&quot;5&quot;/&gt;&lt;property id=&quot;20300&quot; value=&quot;Slide 41 - &amp;quot;Indicator C4 Survey Response Rates FFY 2017&amp;quot;&quot;/&gt;&lt;property id=&quot;20307&quot; value=&quot;326&quot;/&gt;&lt;/object&gt;&lt;object type=&quot;3&quot; unique_id=&quot;26323&quot;&gt;&lt;property id=&quot;20148&quot; value=&quot;5&quot;/&gt;&lt;property id=&quot;20300&quot; value=&quot;Slide 43 - &amp;quot;Assessing and Determining Representativeness:  Considerations&amp;quot;&quot;/&gt;&lt;property id=&quot;20307&quot; value=&quot;335&quot;/&gt;&lt;/object&gt;&lt;object type=&quot;3&quot; unique_id=&quot;26460&quot;&gt;&lt;property id=&quot;20148&quot; value=&quot;5&quot;/&gt;&lt;property id=&quot;20300&quot; value=&quot;Slide 35&quot;/&gt;&lt;property id=&quot;20307&quot; value=&quot;363&quot;/&gt;&lt;/object&gt;&lt;object type=&quot;3&quot; unique_id=&quot;26715&quot;&gt;&lt;property id=&quot;20148&quot; value=&quot;5&quot;/&gt;&lt;property id=&quot;20300&quot; value=&quot;Slide 52 - &amp;quot;Family Outcomes Technical Assistance&amp;quot;&quot;/&gt;&lt;property id=&quot;20307&quot; value=&quot;364&quot;/&gt;&lt;/object&gt;&lt;/object&gt;&lt;object type=&quot;8&quot; unique_id=&quot;10060&quot;&gt;&lt;/object&gt;&lt;/object&gt;&lt;/database&gt;"/>
  <p:tag name="SECTOMILLISECCONVERTED" val="1"/>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3" ma:contentTypeDescription="Create a new document." ma:contentTypeScope="" ma:versionID="5cdb83a4ee55143b2a235a5d741e059f">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5641b62476cda253238875ae42d8e5b"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C3152-2459-4D69-BF97-496151152ED3}"/>
</file>

<file path=customXml/itemProps2.xml><?xml version="1.0" encoding="utf-8"?>
<ds:datastoreItem xmlns:ds="http://schemas.openxmlformats.org/officeDocument/2006/customXml" ds:itemID="{83DED297-0F05-48E1-B0A1-BC6FF0CA07F2}">
  <ds:schemaRefs>
    <ds:schemaRef ds:uri="http://schemas.openxmlformats.org/package/2006/metadata/core-properties"/>
    <ds:schemaRef ds:uri="86159f12-03fd-4372-9609-28da14b6f0f8"/>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TotalTime>
  <Words>3509</Words>
  <Application>Microsoft Office PowerPoint</Application>
  <PresentationFormat>Widescreen</PresentationFormat>
  <Paragraphs>336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Helvetica</vt:lpstr>
      <vt:lpstr>Gallery</vt:lpstr>
      <vt:lpstr>Part C Indicator 4 Family Outcomes Data FFY 2019  Presenters: Haidee Bernstein, Naomi Younggren, Thomas McGhee, Nicholas Ortiz</vt:lpstr>
      <vt:lpstr>Family Outcomes Data </vt:lpstr>
      <vt:lpstr>Which Data Are Included?</vt:lpstr>
      <vt:lpstr>Part C APR Indicator 4</vt:lpstr>
      <vt:lpstr>State Approaches</vt:lpstr>
      <vt:lpstr>State Approaches: Surveys Used</vt:lpstr>
      <vt:lpstr>FFY 2019 Family Surveys Used</vt:lpstr>
      <vt:lpstr>State Approaches:  Family Populations Surveyed</vt:lpstr>
      <vt:lpstr>State Approaches:  Dissemination and Return</vt:lpstr>
      <vt:lpstr>State Approaches: Survey Timing</vt:lpstr>
      <vt:lpstr>Data Quality</vt:lpstr>
      <vt:lpstr>Survey Response Rates</vt:lpstr>
      <vt:lpstr>Indicator C4 Survey Response Rates  FFY 2019</vt:lpstr>
      <vt:lpstr>Response Rates and Survey Methods</vt:lpstr>
      <vt:lpstr>Data Quality:  Overall Representativeness of Family Data</vt:lpstr>
      <vt:lpstr>Data Quality:  Assessing Representativeness</vt:lpstr>
      <vt:lpstr>Considerations for Assessing Representativeness</vt:lpstr>
      <vt:lpstr>Performance Data</vt:lpstr>
      <vt:lpstr>Indicator C4 FFY 2019 Performance Data</vt:lpstr>
      <vt:lpstr>Indicator C4 National Family Survey Data Trends  FFY 2019</vt:lpstr>
      <vt:lpstr>Indicator C4 Performance by Survey Used</vt:lpstr>
      <vt:lpstr>Resources</vt:lpstr>
      <vt:lpstr>Resources</vt:lpstr>
      <vt:lpstr>Contact us</vt:lpstr>
      <vt:lpstr>Find out more at ectacenter.org and dasycenter.org</vt:lpstr>
    </vt:vector>
  </TitlesOfParts>
  <Company>FPG and 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Indicator 4 Family Outcomes Data</dc:title>
  <dc:creator>Early Childhood Technical Assistance Center and the Center for IDEA Data Systems</dc:creator>
  <cp:lastModifiedBy>Roxanne Jones</cp:lastModifiedBy>
  <cp:revision>7</cp:revision>
  <cp:lastPrinted>2019-11-22T16:26:48Z</cp:lastPrinted>
  <dcterms:modified xsi:type="dcterms:W3CDTF">2021-12-17T21:55:31Z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Language">
    <vt:lpwstr>English</vt:lpwstr>
  </property>
</Properties>
</file>