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67" r:id="rId6"/>
    <p:sldId id="268" r:id="rId7"/>
    <p:sldId id="262" r:id="rId8"/>
    <p:sldId id="258" r:id="rId9"/>
    <p:sldId id="270" r:id="rId10"/>
    <p:sldId id="271" r:id="rId11"/>
    <p:sldId id="272" r:id="rId12"/>
    <p:sldId id="273" r:id="rId13"/>
    <p:sldId id="274" r:id="rId14"/>
    <p:sldId id="269" r:id="rId15"/>
    <p:sldId id="257" r:id="rId16"/>
    <p:sldId id="276" r:id="rId17"/>
    <p:sldId id="277" r:id="rId18"/>
    <p:sldId id="278" r:id="rId19"/>
    <p:sldId id="279" r:id="rId20"/>
    <p:sldId id="280" r:id="rId21"/>
    <p:sldId id="281" r:id="rId22"/>
    <p:sldId id="282" r:id="rId23"/>
    <p:sldId id="283" r:id="rId24"/>
    <p:sldId id="284" r:id="rId25"/>
    <p:sldId id="285" r:id="rId26"/>
    <p:sldId id="275" r:id="rId27"/>
    <p:sldId id="259"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Ortiz" initials="NO" lastIdx="1" clrIdx="0">
    <p:extLst>
      <p:ext uri="{19B8F6BF-5375-455C-9EA6-DF929625EA0E}">
        <p15:presenceInfo xmlns:p15="http://schemas.microsoft.com/office/powerpoint/2012/main" userId="Nicholas Ort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404A55"/>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p:restoredTop sz="86398"/>
  </p:normalViewPr>
  <p:slideViewPr>
    <p:cSldViewPr snapToGrid="0" snapToObjects="1">
      <p:cViewPr varScale="1">
        <p:scale>
          <a:sx n="98" d="100"/>
          <a:sy n="98" d="100"/>
        </p:scale>
        <p:origin x="10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32810\Documents\Family%20Outcomes\2020%20family%20outcomes%20data\FamilyOutcomesWebinar122020_v02%20us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32810\Documents\Family%20Outcomes\2020%20family%20outcomes%20data\FamilyOutcomesWebinar122020_v02%20use.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32810\Documents\Family%20Outcomes\2020%20family%20outcomes%20data\FamilyOutcomesWebinar122020_v02%20use.xlsx"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e32810\Documents\Family%20Outcomes\2020%20family%20outcomes%20data\FamilyOutcomesWebinar122020_v02%20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foresponserateChart!$B$1</c:f>
              <c:strCache>
                <c:ptCount val="1"/>
                <c:pt idx="0">
                  <c:v>foResponseRate1</c:v>
                </c:pt>
              </c:strCache>
            </c:strRef>
          </c:tx>
          <c:spPr>
            <a:solidFill>
              <a:schemeClr val="accent1"/>
            </a:solidFill>
            <a:ln>
              <a:noFill/>
            </a:ln>
            <a:effectLst/>
          </c:spPr>
          <c:invertIfNegative val="0"/>
          <c:cat>
            <c:strRef>
              <c:f>foresponserateChart!$A$2:$A$57</c:f>
              <c:strCache>
                <c:ptCount val="56"/>
                <c:pt idx="0">
                  <c:v>Illinois</c:v>
                </c:pt>
                <c:pt idx="1">
                  <c:v>New York</c:v>
                </c:pt>
                <c:pt idx="2">
                  <c:v>Wisconsin</c:v>
                </c:pt>
                <c:pt idx="3">
                  <c:v>Oregon</c:v>
                </c:pt>
                <c:pt idx="4">
                  <c:v>Idaho</c:v>
                </c:pt>
                <c:pt idx="5">
                  <c:v>Maine</c:v>
                </c:pt>
                <c:pt idx="6">
                  <c:v>South Carolina</c:v>
                </c:pt>
                <c:pt idx="7">
                  <c:v>Pennsylvania</c:v>
                </c:pt>
                <c:pt idx="8">
                  <c:v>Washington</c:v>
                </c:pt>
                <c:pt idx="9">
                  <c:v>Louisiana</c:v>
                </c:pt>
                <c:pt idx="10">
                  <c:v>Nevada</c:v>
                </c:pt>
                <c:pt idx="11">
                  <c:v>Ohio</c:v>
                </c:pt>
                <c:pt idx="12">
                  <c:v>Arizona</c:v>
                </c:pt>
                <c:pt idx="13">
                  <c:v>New Jersey</c:v>
                </c:pt>
                <c:pt idx="14">
                  <c:v>Colorado</c:v>
                </c:pt>
                <c:pt idx="15">
                  <c:v>Kansas</c:v>
                </c:pt>
                <c:pt idx="16">
                  <c:v>Missouri</c:v>
                </c:pt>
                <c:pt idx="17">
                  <c:v>Minnesota</c:v>
                </c:pt>
                <c:pt idx="18">
                  <c:v>Virginia</c:v>
                </c:pt>
                <c:pt idx="19">
                  <c:v>Georgia</c:v>
                </c:pt>
                <c:pt idx="20">
                  <c:v>California</c:v>
                </c:pt>
                <c:pt idx="21">
                  <c:v>Arkansas</c:v>
                </c:pt>
                <c:pt idx="22">
                  <c:v>Iowa</c:v>
                </c:pt>
                <c:pt idx="23">
                  <c:v>District of Columbia</c:v>
                </c:pt>
                <c:pt idx="24">
                  <c:v>Kentucky</c:v>
                </c:pt>
                <c:pt idx="25">
                  <c:v>North Carolina</c:v>
                </c:pt>
                <c:pt idx="26">
                  <c:v>Utah</c:v>
                </c:pt>
                <c:pt idx="27">
                  <c:v>West Virginia</c:v>
                </c:pt>
                <c:pt idx="28">
                  <c:v>South Dakota</c:v>
                </c:pt>
                <c:pt idx="29">
                  <c:v>Delaware</c:v>
                </c:pt>
                <c:pt idx="30">
                  <c:v>Texas</c:v>
                </c:pt>
                <c:pt idx="31">
                  <c:v>Massachusetts</c:v>
                </c:pt>
                <c:pt idx="32">
                  <c:v>Guam</c:v>
                </c:pt>
                <c:pt idx="33">
                  <c:v>Hawaii</c:v>
                </c:pt>
                <c:pt idx="34">
                  <c:v>Oklahoma</c:v>
                </c:pt>
                <c:pt idx="35">
                  <c:v>Tennessee</c:v>
                </c:pt>
                <c:pt idx="36">
                  <c:v>Mississippi</c:v>
                </c:pt>
                <c:pt idx="37">
                  <c:v>Rhode Island</c:v>
                </c:pt>
                <c:pt idx="38">
                  <c:v>Michigan</c:v>
                </c:pt>
                <c:pt idx="39">
                  <c:v>North Dakota</c:v>
                </c:pt>
                <c:pt idx="40">
                  <c:v>Maryland</c:v>
                </c:pt>
                <c:pt idx="41">
                  <c:v>Wyoming</c:v>
                </c:pt>
                <c:pt idx="42">
                  <c:v>Alabama</c:v>
                </c:pt>
                <c:pt idx="43">
                  <c:v>Alaska</c:v>
                </c:pt>
                <c:pt idx="44">
                  <c:v>Florida</c:v>
                </c:pt>
                <c:pt idx="45">
                  <c:v>Vermont</c:v>
                </c:pt>
                <c:pt idx="46">
                  <c:v>New Mexico</c:v>
                </c:pt>
                <c:pt idx="47">
                  <c:v>New Hampshire</c:v>
                </c:pt>
                <c:pt idx="48">
                  <c:v>Connecticut</c:v>
                </c:pt>
                <c:pt idx="49">
                  <c:v>Indiana</c:v>
                </c:pt>
                <c:pt idx="50">
                  <c:v>Montana</c:v>
                </c:pt>
                <c:pt idx="51">
                  <c:v>Nebraska</c:v>
                </c:pt>
                <c:pt idx="52">
                  <c:v>American Samoa</c:v>
                </c:pt>
                <c:pt idx="53">
                  <c:v>Northern Marianas</c:v>
                </c:pt>
                <c:pt idx="54">
                  <c:v>Puerto Rico</c:v>
                </c:pt>
                <c:pt idx="55">
                  <c:v>Virgin Islands</c:v>
                </c:pt>
              </c:strCache>
            </c:strRef>
          </c:cat>
          <c:val>
            <c:numRef>
              <c:f>foresponserateChart!$B$2:$B$57</c:f>
              <c:numCache>
                <c:formatCode>General</c:formatCode>
                <c:ptCount val="56"/>
                <c:pt idx="0">
                  <c:v>7.9000000000000001E-2</c:v>
                </c:pt>
                <c:pt idx="1">
                  <c:v>8.4500000000000006E-2</c:v>
                </c:pt>
                <c:pt idx="2">
                  <c:v>0.115</c:v>
                </c:pt>
                <c:pt idx="3">
                  <c:v>0.11990000000000001</c:v>
                </c:pt>
                <c:pt idx="4">
                  <c:v>0.1348</c:v>
                </c:pt>
                <c:pt idx="5">
                  <c:v>0.13850000000000001</c:v>
                </c:pt>
                <c:pt idx="6">
                  <c:v>0.14199999999999999</c:v>
                </c:pt>
                <c:pt idx="7">
                  <c:v>0.14349999999999999</c:v>
                </c:pt>
                <c:pt idx="8">
                  <c:v>0.14399999999999999</c:v>
                </c:pt>
                <c:pt idx="9">
                  <c:v>0.14710000000000001</c:v>
                </c:pt>
                <c:pt idx="10">
                  <c:v>0.14799999999999999</c:v>
                </c:pt>
                <c:pt idx="11">
                  <c:v>0.14849999999999999</c:v>
                </c:pt>
                <c:pt idx="12">
                  <c:v>0.159</c:v>
                </c:pt>
                <c:pt idx="13">
                  <c:v>0.16919999999999999</c:v>
                </c:pt>
                <c:pt idx="14">
                  <c:v>0.17929999999999999</c:v>
                </c:pt>
                <c:pt idx="15">
                  <c:v>0.19189999999999999</c:v>
                </c:pt>
                <c:pt idx="16">
                  <c:v>0.19900000000000001</c:v>
                </c:pt>
                <c:pt idx="17">
                  <c:v>0.20180000000000001</c:v>
                </c:pt>
                <c:pt idx="18">
                  <c:v>0.2099</c:v>
                </c:pt>
                <c:pt idx="19">
                  <c:v>0.21759999999999999</c:v>
                </c:pt>
                <c:pt idx="20">
                  <c:v>0.22789999999999999</c:v>
                </c:pt>
                <c:pt idx="21">
                  <c:v>0.23200000000000001</c:v>
                </c:pt>
                <c:pt idx="22">
                  <c:v>0.23400000000000001</c:v>
                </c:pt>
                <c:pt idx="23">
                  <c:v>0.24</c:v>
                </c:pt>
                <c:pt idx="24">
                  <c:v>0.27129999999999999</c:v>
                </c:pt>
                <c:pt idx="25">
                  <c:v>0.2853</c:v>
                </c:pt>
                <c:pt idx="26">
                  <c:v>0.30199999999999999</c:v>
                </c:pt>
                <c:pt idx="27">
                  <c:v>0.32140000000000002</c:v>
                </c:pt>
                <c:pt idx="28">
                  <c:v>0.32169999999999999</c:v>
                </c:pt>
                <c:pt idx="29">
                  <c:v>0.33450000000000002</c:v>
                </c:pt>
                <c:pt idx="30">
                  <c:v>0.34399999999999997</c:v>
                </c:pt>
                <c:pt idx="31">
                  <c:v>0.34839999999999999</c:v>
                </c:pt>
                <c:pt idx="32">
                  <c:v>0.35780000000000001</c:v>
                </c:pt>
                <c:pt idx="33">
                  <c:v>0.35849999999999999</c:v>
                </c:pt>
                <c:pt idx="34">
                  <c:v>0.36120000000000002</c:v>
                </c:pt>
                <c:pt idx="35">
                  <c:v>0.3654</c:v>
                </c:pt>
                <c:pt idx="36">
                  <c:v>0.36680000000000001</c:v>
                </c:pt>
                <c:pt idx="37">
                  <c:v>0.39360000000000001</c:v>
                </c:pt>
                <c:pt idx="38">
                  <c:v>0.39700000000000002</c:v>
                </c:pt>
                <c:pt idx="39">
                  <c:v>0.39739999999999998</c:v>
                </c:pt>
                <c:pt idx="40">
                  <c:v>0.40100000000000002</c:v>
                </c:pt>
                <c:pt idx="41">
                  <c:v>0.47799999999999998</c:v>
                </c:pt>
                <c:pt idx="42">
                  <c:v>0.49299999999999999</c:v>
                </c:pt>
                <c:pt idx="43">
                  <c:v>0.51400000000000001</c:v>
                </c:pt>
                <c:pt idx="44">
                  <c:v>0.53290000000000004</c:v>
                </c:pt>
                <c:pt idx="45">
                  <c:v>0.56330000000000002</c:v>
                </c:pt>
                <c:pt idx="46">
                  <c:v>0.57499999999999996</c:v>
                </c:pt>
                <c:pt idx="47">
                  <c:v>0.59699999999999998</c:v>
                </c:pt>
                <c:pt idx="48">
                  <c:v>0.59970000000000001</c:v>
                </c:pt>
                <c:pt idx="49">
                  <c:v>0.60509999999999997</c:v>
                </c:pt>
                <c:pt idx="50">
                  <c:v>0.67349999999999999</c:v>
                </c:pt>
                <c:pt idx="51">
                  <c:v>0.74619999999999997</c:v>
                </c:pt>
                <c:pt idx="52">
                  <c:v>0.79200000000000004</c:v>
                </c:pt>
                <c:pt idx="53">
                  <c:v>0.96289999999999998</c:v>
                </c:pt>
                <c:pt idx="54">
                  <c:v>1</c:v>
                </c:pt>
                <c:pt idx="55">
                  <c:v>1</c:v>
                </c:pt>
              </c:numCache>
            </c:numRef>
          </c:val>
          <c:extLst>
            <c:ext xmlns:c16="http://schemas.microsoft.com/office/drawing/2014/chart" uri="{C3380CC4-5D6E-409C-BE32-E72D297353CC}">
              <c16:uniqueId val="{00000000-12D9-4723-BA99-25B721784B12}"/>
            </c:ext>
          </c:extLst>
        </c:ser>
        <c:dLbls>
          <c:showLegendKey val="0"/>
          <c:showVal val="0"/>
          <c:showCatName val="0"/>
          <c:showSerName val="0"/>
          <c:showPercent val="0"/>
          <c:showBubbleSize val="0"/>
        </c:dLbls>
        <c:gapWidth val="219"/>
        <c:overlap val="-27"/>
        <c:axId val="464809424"/>
        <c:axId val="464809752"/>
      </c:barChart>
      <c:catAx>
        <c:axId val="464809424"/>
        <c:scaling>
          <c:orientation val="minMax"/>
        </c:scaling>
        <c:delete val="1"/>
        <c:axPos val="b"/>
        <c:numFmt formatCode="General" sourceLinked="1"/>
        <c:majorTickMark val="none"/>
        <c:minorTickMark val="none"/>
        <c:tickLblPos val="nextTo"/>
        <c:crossAx val="464809752"/>
        <c:crosses val="autoZero"/>
        <c:auto val="1"/>
        <c:lblAlgn val="ctr"/>
        <c:lblOffset val="100"/>
        <c:noMultiLvlLbl val="0"/>
      </c:catAx>
      <c:valAx>
        <c:axId val="464809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46480942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99691886340291E-2"/>
          <c:y val="4.0626828746104619E-2"/>
          <c:w val="0.91881528395907031"/>
          <c:h val="0.73507005733044695"/>
        </c:manualLayout>
      </c:layout>
      <c:barChart>
        <c:barDir val="col"/>
        <c:grouping val="clustered"/>
        <c:varyColors val="0"/>
        <c:ser>
          <c:idx val="0"/>
          <c:order val="0"/>
          <c:tx>
            <c:strRef>
              <c:f>'Chart trends'!$B$1</c:f>
              <c:strCache>
                <c:ptCount val="1"/>
                <c:pt idx="0">
                  <c:v>Know their rights</c:v>
                </c:pt>
              </c:strCache>
            </c:strRef>
          </c:tx>
          <c:spPr>
            <a:solidFill>
              <a:srgbClr val="154578"/>
            </a:solidFill>
            <a:ln>
              <a:noFill/>
            </a:ln>
            <a:effectLst/>
          </c:spPr>
          <c:invertIfNegative val="0"/>
          <c:cat>
            <c:strRef>
              <c:f>'Chart trends'!$A$2:$A$8</c:f>
              <c:strCache>
                <c:ptCount val="7"/>
                <c:pt idx="0">
                  <c:v>2012-2013</c:v>
                </c:pt>
                <c:pt idx="1">
                  <c:v>2013-2014</c:v>
                </c:pt>
                <c:pt idx="2">
                  <c:v>2014-2015</c:v>
                </c:pt>
                <c:pt idx="3">
                  <c:v>2015-2016</c:v>
                </c:pt>
                <c:pt idx="4">
                  <c:v>2016-2017</c:v>
                </c:pt>
                <c:pt idx="5">
                  <c:v>2017-2018</c:v>
                </c:pt>
                <c:pt idx="6">
                  <c:v>2018-2019</c:v>
                </c:pt>
              </c:strCache>
            </c:strRef>
          </c:cat>
          <c:val>
            <c:numRef>
              <c:f>'Chart trends'!$B$2:$B$8</c:f>
              <c:numCache>
                <c:formatCode>0%</c:formatCode>
                <c:ptCount val="7"/>
                <c:pt idx="0">
                  <c:v>0.8713236363636363</c:v>
                </c:pt>
                <c:pt idx="1">
                  <c:v>0.88644107142857143</c:v>
                </c:pt>
                <c:pt idx="2">
                  <c:v>0.89724273691129497</c:v>
                </c:pt>
                <c:pt idx="3">
                  <c:v>0.89479628309251424</c:v>
                </c:pt>
                <c:pt idx="4">
                  <c:v>0.9019971700526368</c:v>
                </c:pt>
                <c:pt idx="5">
                  <c:v>0.89837034036467756</c:v>
                </c:pt>
                <c:pt idx="6">
                  <c:v>0.90971249999999981</c:v>
                </c:pt>
              </c:numCache>
            </c:numRef>
          </c:val>
          <c:extLst>
            <c:ext xmlns:c16="http://schemas.microsoft.com/office/drawing/2014/chart" uri="{C3380CC4-5D6E-409C-BE32-E72D297353CC}">
              <c16:uniqueId val="{00000000-5F33-44CD-981F-B3DD6FFCED07}"/>
            </c:ext>
          </c:extLst>
        </c:ser>
        <c:ser>
          <c:idx val="1"/>
          <c:order val="1"/>
          <c:tx>
            <c:strRef>
              <c:f>'Chart trends'!$C$1</c:f>
              <c:strCache>
                <c:ptCount val="1"/>
                <c:pt idx="0">
                  <c:v>Communicate children's needs</c:v>
                </c:pt>
              </c:strCache>
            </c:strRef>
          </c:tx>
          <c:spPr>
            <a:solidFill>
              <a:schemeClr val="accent2"/>
            </a:solidFill>
            <a:ln>
              <a:noFill/>
            </a:ln>
            <a:effectLst/>
          </c:spPr>
          <c:invertIfNegative val="0"/>
          <c:cat>
            <c:strRef>
              <c:f>'Chart trends'!$A$2:$A$8</c:f>
              <c:strCache>
                <c:ptCount val="7"/>
                <c:pt idx="0">
                  <c:v>2012-2013</c:v>
                </c:pt>
                <c:pt idx="1">
                  <c:v>2013-2014</c:v>
                </c:pt>
                <c:pt idx="2">
                  <c:v>2014-2015</c:v>
                </c:pt>
                <c:pt idx="3">
                  <c:v>2015-2016</c:v>
                </c:pt>
                <c:pt idx="4">
                  <c:v>2016-2017</c:v>
                </c:pt>
                <c:pt idx="5">
                  <c:v>2017-2018</c:v>
                </c:pt>
                <c:pt idx="6">
                  <c:v>2018-2019</c:v>
                </c:pt>
              </c:strCache>
            </c:strRef>
          </c:cat>
          <c:val>
            <c:numRef>
              <c:f>'Chart trends'!$C$2:$C$8</c:f>
              <c:numCache>
                <c:formatCode>0%</c:formatCode>
                <c:ptCount val="7"/>
                <c:pt idx="0">
                  <c:v>0.87460909090909089</c:v>
                </c:pt>
                <c:pt idx="1">
                  <c:v>0.89067500000000011</c:v>
                </c:pt>
                <c:pt idx="2">
                  <c:v>0.90035425924097257</c:v>
                </c:pt>
                <c:pt idx="3">
                  <c:v>0.9000583123359841</c:v>
                </c:pt>
                <c:pt idx="4">
                  <c:v>0.90857260817568675</c:v>
                </c:pt>
                <c:pt idx="5">
                  <c:v>0.9070051733558252</c:v>
                </c:pt>
                <c:pt idx="6">
                  <c:v>0.91388928571428596</c:v>
                </c:pt>
              </c:numCache>
            </c:numRef>
          </c:val>
          <c:extLst>
            <c:ext xmlns:c16="http://schemas.microsoft.com/office/drawing/2014/chart" uri="{C3380CC4-5D6E-409C-BE32-E72D297353CC}">
              <c16:uniqueId val="{00000001-5F33-44CD-981F-B3DD6FFCED07}"/>
            </c:ext>
          </c:extLst>
        </c:ser>
        <c:ser>
          <c:idx val="2"/>
          <c:order val="2"/>
          <c:tx>
            <c:strRef>
              <c:f>'Chart trends'!$D$1</c:f>
              <c:strCache>
                <c:ptCount val="1"/>
                <c:pt idx="0">
                  <c:v>Help their child develop and learn</c:v>
                </c:pt>
              </c:strCache>
            </c:strRef>
          </c:tx>
          <c:spPr>
            <a:solidFill>
              <a:srgbClr val="39B54A"/>
            </a:solidFill>
            <a:ln>
              <a:noFill/>
            </a:ln>
            <a:effectLst/>
          </c:spPr>
          <c:invertIfNegative val="0"/>
          <c:cat>
            <c:strRef>
              <c:f>'Chart trends'!$A$2:$A$8</c:f>
              <c:strCache>
                <c:ptCount val="7"/>
                <c:pt idx="0">
                  <c:v>2012-2013</c:v>
                </c:pt>
                <c:pt idx="1">
                  <c:v>2013-2014</c:v>
                </c:pt>
                <c:pt idx="2">
                  <c:v>2014-2015</c:v>
                </c:pt>
                <c:pt idx="3">
                  <c:v>2015-2016</c:v>
                </c:pt>
                <c:pt idx="4">
                  <c:v>2016-2017</c:v>
                </c:pt>
                <c:pt idx="5">
                  <c:v>2017-2018</c:v>
                </c:pt>
                <c:pt idx="6">
                  <c:v>2018-2019</c:v>
                </c:pt>
              </c:strCache>
            </c:strRef>
          </c:cat>
          <c:val>
            <c:numRef>
              <c:f>'Chart trends'!$D$2:$D$8</c:f>
              <c:numCache>
                <c:formatCode>0%</c:formatCode>
                <c:ptCount val="7"/>
                <c:pt idx="0">
                  <c:v>0.90100000000000002</c:v>
                </c:pt>
                <c:pt idx="1">
                  <c:v>0.91270535714285728</c:v>
                </c:pt>
                <c:pt idx="2">
                  <c:v>0.91832886527485458</c:v>
                </c:pt>
                <c:pt idx="3">
                  <c:v>0.92185040519323092</c:v>
                </c:pt>
                <c:pt idx="4">
                  <c:v>0.92156779304145497</c:v>
                </c:pt>
                <c:pt idx="5">
                  <c:v>0.91840577639256138</c:v>
                </c:pt>
                <c:pt idx="6">
                  <c:v>0.92678392857142833</c:v>
                </c:pt>
              </c:numCache>
            </c:numRef>
          </c:val>
          <c:extLst>
            <c:ext xmlns:c16="http://schemas.microsoft.com/office/drawing/2014/chart" uri="{C3380CC4-5D6E-409C-BE32-E72D297353CC}">
              <c16:uniqueId val="{00000002-5F33-44CD-981F-B3DD6FFCED07}"/>
            </c:ext>
          </c:extLst>
        </c:ser>
        <c:dLbls>
          <c:showLegendKey val="0"/>
          <c:showVal val="0"/>
          <c:showCatName val="0"/>
          <c:showSerName val="0"/>
          <c:showPercent val="0"/>
          <c:showBubbleSize val="0"/>
        </c:dLbls>
        <c:gapWidth val="219"/>
        <c:overlap val="-27"/>
        <c:axId val="1852258928"/>
        <c:axId val="1852258512"/>
      </c:barChart>
      <c:catAx>
        <c:axId val="1852258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52258512"/>
        <c:crosses val="autoZero"/>
        <c:auto val="1"/>
        <c:lblAlgn val="ctr"/>
        <c:lblOffset val="100"/>
        <c:noMultiLvlLbl val="0"/>
      </c:catAx>
      <c:valAx>
        <c:axId val="18522585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5225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99691886340291E-2"/>
          <c:y val="3.9248387507474711E-2"/>
          <c:w val="0.91881528395907031"/>
          <c:h val="0.75219185455140469"/>
        </c:manualLayout>
      </c:layout>
      <c:barChart>
        <c:barDir val="col"/>
        <c:grouping val="clustered"/>
        <c:varyColors val="0"/>
        <c:ser>
          <c:idx val="0"/>
          <c:order val="0"/>
          <c:tx>
            <c:strRef>
              <c:f>'Performance chart'!$B$1</c:f>
              <c:strCache>
                <c:ptCount val="1"/>
                <c:pt idx="0">
                  <c:v>Know Rights</c:v>
                </c:pt>
              </c:strCache>
            </c:strRef>
          </c:tx>
          <c:spPr>
            <a:solidFill>
              <a:srgbClr val="154578"/>
            </a:solidFill>
            <a:ln>
              <a:noFill/>
            </a:ln>
            <a:effectLst/>
          </c:spPr>
          <c:invertIfNegative val="0"/>
          <c:cat>
            <c:strRef>
              <c:f>'Performance chart'!$A$2:$A$5</c:f>
              <c:strCache>
                <c:ptCount val="4"/>
                <c:pt idx="0">
                  <c:v>FOS</c:v>
                </c:pt>
                <c:pt idx="1">
                  <c:v>FOS-Revised</c:v>
                </c:pt>
                <c:pt idx="2">
                  <c:v>NCSEAM</c:v>
                </c:pt>
                <c:pt idx="3">
                  <c:v>State Developed Survey</c:v>
                </c:pt>
              </c:strCache>
            </c:strRef>
          </c:cat>
          <c:val>
            <c:numRef>
              <c:f>'Performance chart'!$B$2:$B$5</c:f>
              <c:numCache>
                <c:formatCode>0%</c:formatCode>
                <c:ptCount val="4"/>
                <c:pt idx="0">
                  <c:v>0.91355714285714285</c:v>
                </c:pt>
                <c:pt idx="1">
                  <c:v>0.90014000000000005</c:v>
                </c:pt>
                <c:pt idx="2">
                  <c:v>0.88377647058823527</c:v>
                </c:pt>
                <c:pt idx="3">
                  <c:v>0.96016666666666672</c:v>
                </c:pt>
              </c:numCache>
            </c:numRef>
          </c:val>
          <c:extLst>
            <c:ext xmlns:c16="http://schemas.microsoft.com/office/drawing/2014/chart" uri="{C3380CC4-5D6E-409C-BE32-E72D297353CC}">
              <c16:uniqueId val="{00000000-B7B1-45BD-96EB-9E5925362F8D}"/>
            </c:ext>
          </c:extLst>
        </c:ser>
        <c:ser>
          <c:idx val="1"/>
          <c:order val="1"/>
          <c:tx>
            <c:strRef>
              <c:f>'Performance chart'!$C$1</c:f>
              <c:strCache>
                <c:ptCount val="1"/>
                <c:pt idx="0">
                  <c:v>Communicate Needs</c:v>
                </c:pt>
              </c:strCache>
            </c:strRef>
          </c:tx>
          <c:spPr>
            <a:solidFill>
              <a:schemeClr val="accent2"/>
            </a:solidFill>
            <a:ln>
              <a:noFill/>
            </a:ln>
            <a:effectLst/>
          </c:spPr>
          <c:invertIfNegative val="0"/>
          <c:cat>
            <c:strRef>
              <c:f>'Performance chart'!$A$2:$A$5</c:f>
              <c:strCache>
                <c:ptCount val="4"/>
                <c:pt idx="0">
                  <c:v>FOS</c:v>
                </c:pt>
                <c:pt idx="1">
                  <c:v>FOS-Revised</c:v>
                </c:pt>
                <c:pt idx="2">
                  <c:v>NCSEAM</c:v>
                </c:pt>
                <c:pt idx="3">
                  <c:v>State Developed Survey</c:v>
                </c:pt>
              </c:strCache>
            </c:strRef>
          </c:cat>
          <c:val>
            <c:numRef>
              <c:f>'Performance chart'!$C$2:$C$5</c:f>
              <c:numCache>
                <c:formatCode>0%</c:formatCode>
                <c:ptCount val="4"/>
                <c:pt idx="0">
                  <c:v>0.92817142857142865</c:v>
                </c:pt>
                <c:pt idx="1">
                  <c:v>0.91853000000000018</c:v>
                </c:pt>
                <c:pt idx="2">
                  <c:v>0.87118823529411771</c:v>
                </c:pt>
                <c:pt idx="3">
                  <c:v>0.95831666666666671</c:v>
                </c:pt>
              </c:numCache>
            </c:numRef>
          </c:val>
          <c:extLst>
            <c:ext xmlns:c16="http://schemas.microsoft.com/office/drawing/2014/chart" uri="{C3380CC4-5D6E-409C-BE32-E72D297353CC}">
              <c16:uniqueId val="{00000001-B7B1-45BD-96EB-9E5925362F8D}"/>
            </c:ext>
          </c:extLst>
        </c:ser>
        <c:ser>
          <c:idx val="2"/>
          <c:order val="2"/>
          <c:tx>
            <c:strRef>
              <c:f>'Performance chart'!$D$1</c:f>
              <c:strCache>
                <c:ptCount val="1"/>
                <c:pt idx="0">
                  <c:v>Helps Child Develop and Learn</c:v>
                </c:pt>
              </c:strCache>
            </c:strRef>
          </c:tx>
          <c:spPr>
            <a:solidFill>
              <a:srgbClr val="39B54A"/>
            </a:solidFill>
            <a:ln>
              <a:noFill/>
            </a:ln>
            <a:effectLst/>
          </c:spPr>
          <c:invertIfNegative val="0"/>
          <c:cat>
            <c:strRef>
              <c:f>'Performance chart'!$A$2:$A$5</c:f>
              <c:strCache>
                <c:ptCount val="4"/>
                <c:pt idx="0">
                  <c:v>FOS</c:v>
                </c:pt>
                <c:pt idx="1">
                  <c:v>FOS-Revised</c:v>
                </c:pt>
                <c:pt idx="2">
                  <c:v>NCSEAM</c:v>
                </c:pt>
                <c:pt idx="3">
                  <c:v>State Developed Survey</c:v>
                </c:pt>
              </c:strCache>
            </c:strRef>
          </c:cat>
          <c:val>
            <c:numRef>
              <c:f>'Performance chart'!$D$2:$D$5</c:f>
              <c:numCache>
                <c:formatCode>0%</c:formatCode>
                <c:ptCount val="4"/>
                <c:pt idx="0">
                  <c:v>0.91915714285714289</c:v>
                </c:pt>
                <c:pt idx="1">
                  <c:v>0.90502499999999997</c:v>
                </c:pt>
                <c:pt idx="2">
                  <c:v>0.93159999999999998</c:v>
                </c:pt>
                <c:pt idx="3">
                  <c:v>0.96067500000000006</c:v>
                </c:pt>
              </c:numCache>
            </c:numRef>
          </c:val>
          <c:extLst>
            <c:ext xmlns:c16="http://schemas.microsoft.com/office/drawing/2014/chart" uri="{C3380CC4-5D6E-409C-BE32-E72D297353CC}">
              <c16:uniqueId val="{00000002-B7B1-45BD-96EB-9E5925362F8D}"/>
            </c:ext>
          </c:extLst>
        </c:ser>
        <c:dLbls>
          <c:showLegendKey val="0"/>
          <c:showVal val="0"/>
          <c:showCatName val="0"/>
          <c:showSerName val="0"/>
          <c:showPercent val="0"/>
          <c:showBubbleSize val="0"/>
        </c:dLbls>
        <c:gapWidth val="219"/>
        <c:overlap val="-27"/>
        <c:axId val="1850973440"/>
        <c:axId val="1850970944"/>
      </c:barChart>
      <c:catAx>
        <c:axId val="18509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50970944"/>
        <c:crosses val="autoZero"/>
        <c:auto val="1"/>
        <c:lblAlgn val="ctr"/>
        <c:lblOffset val="100"/>
        <c:noMultiLvlLbl val="0"/>
      </c:catAx>
      <c:valAx>
        <c:axId val="1850970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509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MAp!$B$2:$B$53</cx:f>
        <cx:nf>MAp!$B$1</cx:nf>
        <cx:lvl ptCount="52" name="Survey Type">
          <cx:pt idx="0">State Developed Survey</cx:pt>
          <cx:pt idx="1">State Developed Survey</cx:pt>
          <cx:pt idx="2">FOS</cx:pt>
          <cx:pt idx="3">NCSEAM</cx:pt>
          <cx:pt idx="4">FOS-Revised</cx:pt>
          <cx:pt idx="5">FOS-Revised</cx:pt>
          <cx:pt idx="6">NCSEAM</cx:pt>
          <cx:pt idx="7">FOS</cx:pt>
          <cx:pt idx="8">State Developed Survey</cx:pt>
          <cx:pt idx="9">NCSEAM</cx:pt>
          <cx:pt idx="10">FOS</cx:pt>
          <cx:pt idx="11">FOS-Revised</cx:pt>
          <cx:pt idx="12">FOS-Revised</cx:pt>
          <cx:pt idx="13">FOS-Revised</cx:pt>
          <cx:pt idx="14">FOS-Revised</cx:pt>
          <cx:pt idx="15">FOS</cx:pt>
          <cx:pt idx="16">FOS-Revised</cx:pt>
          <cx:pt idx="17">FOS-Revised</cx:pt>
          <cx:pt idx="18">FOS-Revised</cx:pt>
          <cx:pt idx="19">NCSEAM</cx:pt>
          <cx:pt idx="20">NCSEAM</cx:pt>
          <cx:pt idx="21">NCSEAM</cx:pt>
          <cx:pt idx="22">NCSEAM</cx:pt>
          <cx:pt idx="23">FOS-Revised</cx:pt>
          <cx:pt idx="24">State Developed Survey</cx:pt>
          <cx:pt idx="25">FOS-Revised</cx:pt>
          <cx:pt idx="26">FOS-Revised</cx:pt>
          <cx:pt idx="27">FOS-Revised</cx:pt>
          <cx:pt idx="28">FOS-Revised</cx:pt>
          <cx:pt idx="29">NCSEAM</cx:pt>
          <cx:pt idx="30">FOS-Revised</cx:pt>
          <cx:pt idx="31">NCSEAM</cx:pt>
          <cx:pt idx="32">State Developed Survey</cx:pt>
          <cx:pt idx="33">State Developed Survey</cx:pt>
          <cx:pt idx="34">NCSEAM</cx:pt>
          <cx:pt idx="35">State Developed Survey</cx:pt>
          <cx:pt idx="36">State Developed Survey</cx:pt>
          <cx:pt idx="37">State Developed Survey</cx:pt>
          <cx:pt idx="38">State Developed Survey</cx:pt>
          <cx:pt idx="39">NCSEAM</cx:pt>
          <cx:pt idx="40">FOS-Revised</cx:pt>
          <cx:pt idx="41">NCSEAM</cx:pt>
          <cx:pt idx="42">State Developed Survey</cx:pt>
          <cx:pt idx="43">FOS-Revised</cx:pt>
          <cx:pt idx="44">FOS-Revised</cx:pt>
          <cx:pt idx="45">NCSEAM</cx:pt>
          <cx:pt idx="46">NCSEAM</cx:pt>
          <cx:pt idx="47">FOS-Revised</cx:pt>
          <cx:pt idx="48">FOS-Revised</cx:pt>
          <cx:pt idx="49">FOS</cx:pt>
          <cx:pt idx="50">NCSEAM</cx:pt>
          <cx:pt idx="51">NCSEAM</cx:pt>
        </cx:lvl>
      </cx:strDim>
      <cx:strDim type="cat">
        <cx:f>MAp!$A$2:$A$53</cx:f>
        <cx:nf>MAp!$A$1</cx:nf>
        <cx:lvl ptCount="52" name="State">
          <cx:pt idx="0">Alaska</cx:pt>
          <cx:pt idx="1">Alabama</cx:pt>
          <cx:pt idx="2">Arkansas</cx:pt>
          <cx:pt idx="3">Arizona</cx:pt>
          <cx:pt idx="4">California</cx:pt>
          <cx:pt idx="5">Colorado</cx:pt>
          <cx:pt idx="6">Connecticut</cx:pt>
          <cx:pt idx="7">District of Columbia</cx:pt>
          <cx:pt idx="8">Delaware</cx:pt>
          <cx:pt idx="9">Florida</cx:pt>
          <cx:pt idx="10">Georgia</cx:pt>
          <cx:pt idx="11">Hawaii</cx:pt>
          <cx:pt idx="12">Iowa</cx:pt>
          <cx:pt idx="13">Idaho</cx:pt>
          <cx:pt idx="14">Illinois</cx:pt>
          <cx:pt idx="15">Indiana</cx:pt>
          <cx:pt idx="16">Kansas</cx:pt>
          <cx:pt idx="17">Kentucky</cx:pt>
          <cx:pt idx="18">Louisiana</cx:pt>
          <cx:pt idx="19">Massachusetts</cx:pt>
          <cx:pt idx="20">Maryland</cx:pt>
          <cx:pt idx="21">Maine</cx:pt>
          <cx:pt idx="22">Michigan</cx:pt>
          <cx:pt idx="23">Minnesota</cx:pt>
          <cx:pt idx="24">Missouri</cx:pt>
          <cx:pt idx="25">Mississippi</cx:pt>
          <cx:pt idx="26">Montana</cx:pt>
          <cx:pt idx="27">North Carolina</cx:pt>
          <cx:pt idx="28">North Dakota</cx:pt>
          <cx:pt idx="29">Nebraska</cx:pt>
          <cx:pt idx="30">New Hampshire</cx:pt>
          <cx:pt idx="31">New Jersey</cx:pt>
          <cx:pt idx="32">New Mexico</cx:pt>
          <cx:pt idx="33">Nevada</cx:pt>
          <cx:pt idx="34">New York</cx:pt>
          <cx:pt idx="35">Ohio</cx:pt>
          <cx:pt idx="36">Oklahoma</cx:pt>
          <cx:pt idx="37">Oregon</cx:pt>
          <cx:pt idx="38">Pennsylvania</cx:pt>
          <cx:pt idx="39">Puerto Rico</cx:pt>
          <cx:pt idx="40">Rhode Island</cx:pt>
          <cx:pt idx="41">South Carolina</cx:pt>
          <cx:pt idx="42">South Dakota</cx:pt>
          <cx:pt idx="43">Tennessee</cx:pt>
          <cx:pt idx="44">Texas</cx:pt>
          <cx:pt idx="45">Utah</cx:pt>
          <cx:pt idx="46">Virginia</cx:pt>
          <cx:pt idx="47">Vermont</cx:pt>
          <cx:pt idx="48">Washington</cx:pt>
          <cx:pt idx="49">Wisconsin</cx:pt>
          <cx:pt idx="50">West Virginia</cx:pt>
          <cx:pt idx="51">Wyoming</cx:pt>
        </cx:lvl>
      </cx:strDim>
    </cx:data>
  </cx:chartData>
  <cx:chart>
    <cx:plotArea>
      <cx:plotAreaRegion>
        <cx:series layoutId="regionMap" uniqueId="{A9F576AD-76D4-424A-BB54-A04A16537034}">
          <cx:tx>
            <cx:txData>
              <cx:f>MAp!$B$1</cx:f>
              <cx:v>Survey Type</cx:v>
            </cx:txData>
          </cx:tx>
          <cx:dataId val="0"/>
          <cx:layoutPr>
            <cx:geography cultureLanguage="en-US" cultureRegion="US" attribution="Powered by Bing">
              <cx:geoCache provider="{E9337A44-BEBE-4D9F-B70C-5C5E7DAFC167}">
                <cx:binary>1H1Zc9u4tu5fSeX50k2AAEHs2n2qNjVZ1mBbjpN0Xlhq202CEzhPv/4sQrYlMUrbu9qnbqm6i8Gw
QIH8uLBGwP9+aP71ED5ts09NFMb5vx6a3z97RZH867ff8gfvKdrmF5F4yGQu/youHmT0m/zrL/Hw
9Ntjtq1F7P6GdUR+e/C2WfHUfP6ff8Pd3Ce5lA/bQsj4tnzK2s1TXoZF/jd9J7s+bR8jEY9FXmTi
oUC/f77c1lshPn96igtRtF/a5On3z0c0nz/9NrzTT7/6KYSJFeUjjEX8wkS6xUzdMgxGdGx8/hTK
2H3u1hClFxQzwk3otrhuQv/ut9fbCMa/PR81m+3jY/aU5/A46t/9uKO5Q/P886cHWcZF/8ZceHm/
f76PRfH0+Omu2BZP+edPIpejHcFI9g9wf6ee+Lfjd/4//x40wDsYtBzAMnxhb3X9hMpIxvHTQyEe
yuLl9fxzaAi6oIwiypBJAQKDkGNoGL5ghoUthOnLj+4weedsTgNzNHiAzujLmaITymz7KF/e0j+H
xrAuOLco1QmiurHjiiOu0YFrCANwTEYMZBL08tsvCL09o1/B8zJyiM31WWLz9SmLZPyRXEMudEYx
/GdgTi1u/cw1polNblqGtVvRjqF5x4ROI/M6cADM1/Nkmv+E2zzYvrybf84yJrlAhFDDshg3OBSA
JY5YhuILbBFTN7lhUG6wwaL29nxOw/IyboDKfxZnyS7wNH9uow+ExQAhYpoEg/yHK2XWABbLvLCI
bhhYN36SM++YzC8x2T3FEJTlWYDy9wrKoWZ2RPlfamYGvwDZQikiloEowZwdMwznFzqyDB1zxIil
E5O/MOtOxgz0pl9P6zRGg+FHT3IeStmL1vxJ/vVpJMMy+lN8JOOACqAT4B3dwsw0TIaP4WEM4DEx
LHeUGZhgNIDnv53daZRO32XAVuPRWbDV0azB1PlPFmzjfAs6/+G3e0T137IUubBAb4OlzARokM4H
ugHHF8TgYPLAOmgiA1Trl9/esdR7ZnQap/3Io/nDQ27OFBvRyfgj2YlcYG5gg4Popzq1KLDLkXqA
0AXIKRNxUCIsXWfWEJo3J/QrZJ4HDoH5cZbA3DzFcd6G1Tb+yMWO6MA4pslZzz3EhDXtGB1Y7ECd
tjhjOgVoftIU3jur0xAdjx7gdPOfs8Rp/BSCJyd7evmK/7mCDfqCDo4cYB1COEY/Y0QvADkTzFHL
ArlFh56c98zoND77kQNsxpOzxGa0DcVfMvtQDjLYBabEZIb+7DMA0XK8vvWOOIYZ15Wvxxisb++b
02l8DscOEBqdJ/dcZ0+ujD+Od4hxwQ3LtDClJqL4J1cbwvoFpRbSAULFWDuNZKcVvD2Z07C8jBtA
cn2eGsEU/FLi8QM1AmxdUA7mD+gEOgL9ulegDznGAmXNAq8otgAuhmFBe/kedrC8Y0KncXkdOABm
eh7W6dGsQY3+ts09iFEUH8ov7IIgZDADGRbBDFA4xmbHL2AVUdAaGPjaBqvZ++Z0Gp7DsUfPCo96
nqvZXNYfyDcEgwOUmJQRAv4BCm7oY2y4AX4FXYeojwHBBXMYPHhrMqdB2Y0awDE/TzhmTzJzP1J7
Bh+bSSAWYMEqZelgxaBjRCzjghDSR9+skyvZOyZ0GpXXgQNgZucJzPxx631gEIeQCwMimgwTZGGE
LT6ABSFyAQuYYYJShmENG3qk35zOaVCehw0gmY/PUlWeh6GIpfhAHw2YmggQIQjiAEjpYgNm4RBH
sMCxBlqaZf7so3nPjH4BzOuzDLE5T8G/fvoz+9gYTh+RxgwEB8EE+AaboHIdqmTgku51ZA7KmNLY
hmL/PTM6jc1+5ACb9XmamPP4UWw/1H/GLzjiHKxHcKEpH8wxNBDHAXcm+G/6aLT+s9R/ez6ngXl9
kAEu8/VZrmeLj/Y4W2CkgHXCIVBgEcp04xgWboEMAjUNdDHLgmSBYZTg7fmchuVl3ACVxd1ZovJV
gEL20e4YsCyBW8BSsSC5SR8Yl8y6AG+nCXEb3exjb8Pg2ntmdBqZ/cgBNl/PUylbP9Wfrp6y/Kl9
Mb//uSuz1wHA6ufUgHwzDrrzwLxkoJgxC7B7Dq39LGfeM6fT+Bw+zwCh9dVZcs8CnFXlQ/CB+IAz
s3dSQroGR30YrXdWHuoBFgVhw2AxU26ZoYX5nvmcxmY/coDM4o+zRGYlHjzhbj/SkQkRTkYYh9Qz
pPdxgEFUGpABF3Qfx4FAWp9nA5x16Mt8z4xOY7MfOcBmNT9LbJayFPkH62j6BQf9GNQ0BulNxLKG
ygCCKBvoAuzAC30IzrumdBqdg6EDeJbnK3b+kFnw8vl+gNDBEAPgGMJjDMIAEIAeCh16YWKI3lgU
Y95H2PjLb+/8zb3geGtGp8HZjxxgsz7TZW2b59sHr8yfiuIjPQP4AgJkkBEF1mXv1+x1skOpwyBD
AMLPkKxGdzmEw7XtvdM6jdLqePgAqtV5stFqm7XhNn58+ZT/ORv1qdG9ckB5H43udwwMUDIvmA6q
9y4HdKgbvGc+v4Ln5UmGyIzPUv6stiL+wOwAQi8M0rueKdkFmAerm8kvMGRFgVuHMB3MVASy6VD2
vDmdX6GinmIIyXk6bVYCdnnksti+vJp/zi3EBFgg4wxevco36/nhcE3jkDXNIf9TB6mzS615+e2d
0HnXlH4Bzf5phvCcp+9mJfJclpl4eUP/HB1YyyDw3IsUcBRAHucwObrPF2R9/OAVv5fffkHn7Rn9
CpyXkUNsznObx5en5kMTORHkMhkQloFMQN5npw+4hl8Y0Ahp0QQZwDpDK+fN2ZwG5XnYAJEv389T
vgC39P8nyUcyDOwmAIcayBAIzTATHDjHwFiQ5AQZNr/MQetZ+B2TOg3P0eABSKu7swTpTpaF92m8
DT5W6BBIcwYUYEHDO2l/jBLS9Qts6CCXTMOCLQZ9Lu6hLvDeWZ2G6Xj0AKe7M1XWYAvbh4ZzCOwe
ADsGPGikT3KCjQZDiICTCHhATYjF9fk3oM4dQrR6e0Kn0XkdOABm9eUsGWgtM2Cg0TaTEKf+QL3N
gP2dRr9J7ReaAYMoNSTiwsYPA7I6+s1Tx/i8f16nYRqOH6C1Hp0xWh++3EGyGmgLuoVgJVMpA0Ne
0kGbgM0HGOuwt0DtGD3kpd27fntWf4fUy+ghTue53PUOq8ttlEBi4UdmsEMWrmmBegA7QCDBADYa
DBY9cPBQpvZa7bLbj0B675R+gdLx8CFMl+fJTvBQq6dGPHxg0pQBugPukztA+oDw+WnbG9LNC7BW
IXpnAcNBvjRgOMTp7Tn9GqSXsUOEVmeKULX9yJxp2AMCzk/IUQdHNWxw/8mHjZAJCji4gMC/A4q6
Skc4Ruet+fwKmd24ISpfzxKVGziwpZCfNu9gnP/DM0WuPfGBfAshdXBTUHA2QdJ2vw8fFJJDRxNk
0zMI5FKIG9Ldbu9jvn1rNqe/i92owVdxfZ6r6XUQQvrph+69ByWy37xgUh0Sg09kakOYHZbSfrPj
Tzvq3jObX2Dy+hxDXM7zSISNB+cAfZrnHxvGgFTHPseUgzdjdywSGFiH/NLrIrCRTgcxCGf0gKNj
oOC/d1anMToePcBpMz/LVXVn9/8fmGKwdwvO4Ok3AUGKdp9od4yU1e9dBSMMQTZxn7M63Cf0/nmd
xmo4foDW3XmaYl9gHzEc2PX0gSEosJlhsxCkqAJMmPQp3gOg+liIAbskdQsE0S6+e6icvGtKpzE6
GDqA58t5xjrui633IqA/IM4BaiM2wLTC4FJCDNa1Y2SAdfqEOzCQgXuGIdu3pnIakd2oARj35+lk
+ibyBxnn4mPzuCDzkcMmLth80qc6Dhc1DnlckFVsgaavTkMYiJ93Tek0MgdDB/B8O0/B8+0pLz7t
0253S8oHMA2kCPcnJkEwA+KD/fl8x0wDcgfOEGEvu1d/2j707mn9AqbjpxpCdZ6W17dWwnGX7set
bLAZEjZFwHlv6HknKoQyDtU4pIOODUcs7XwZP7uV3jGhX8Dz8iRDYP74/6O8/dpQfT0ddLwtthN1
rOjB+Zd/36ueHY46HQx99vjseOzh8DjPF2Tnj79/Bh3g4Pye/hZHnqLBAVQ7tn0d97TNi98/a6Z5
wcGLAQmtr2de1MAYcK4pnI5JOGTCQvwetHiVwB/3wYDfP4PqDg5GZqjNY700y/soGwyBzCVQPyA9
E8EmJ8hdZq9Hud7IsIUDB15fxnP9U1xGN1LERf77Z7CqP39KdnT9LMEJA1abzvtzhCAS2h/UCf0P
2w1830CO/l+I/CxGdUCfUkOuaKwb900a4nHidXyGKhPf1yTF46jL+Ez16paGdr04i41dbxgGz72n
xqpbKeJTYxHfCld6Y7dK0oW6WGGYJva+zps2XbD+Mmjz3S55IdTypRkXzaVLumy5v4QJP6wKEmkL
GVzylBvf3CSMlobJ3ZHWV9M21id17bEZNlPyDbPiMYiL+tptOht53kSyzJ8GXd3+oEk6igvEv1Vu
M6XcLwrH1llHxqHTOYu2TZ2FKpkJdxax45qZva8HDjKuqsq3g1Z3J4Q5rV1khu+OrbpDiyZELJ3C
1kK0UHXPLK816eh/JoHwL1ufxEu/8+Qy7C+e07BRqCdkNOhQVXUxRSaXQRJoua2KySV362Cp+sKm
0Sau1/gT122raWN01trPs2rqJo619vpS1zSNnXEqxwmaydzIv3I91W6KUAazQPOk3SSVXFf9xdEC
uLC0tWkS13ZR1G6Z2CQyo3GSunxmFMUauUW3dhON3CHYrTnBleNOsyajd56b1Cs3ye/TKHLGuqfT
ahMEfn7VeCM4JCbflHpYbOA5qstYCLFrUx09r9hc+O5cVc0Ou5u/G6RuFNLq0siknNeNIVObirJd
1FZweFFtCWbNQYdqq0hy/4y5Zaxbv7okqA6vM0N4d46j0VkOx0ONMmJ6d03eIruq82bs47qYpUFh
LBDC5VXC6urSQqlY08Y3J7HVyQ1uLGNEtcD7FoQstuuGV4skTvWxxE048uvc/6pK4WsprzWxa9uX
QB3Dl37omRMUZmKEWExn3HNKb6TqdVzRmRtx97JCbTmuOi+1tbz27lgTxJddVqWXbqNbmySvMrvS
Iv/Ra+pJkXrRj8Jp0dgjmljRAjtL1wjI2ClaZypLQu0ocVxkg5OI2vDRy2kSYrn2Wk+udZbJddtf
UlZTu+FZMlUdmdV6CPgGejSvoLaVJg+sbFapE/7AflR7o4Sn2lVfjeOq8kaSddqVUcofwJ7wQK/V
LCbZbd7NkdFFi44WRmqTgKCFH4eBOy4ga2Fi1F22a9z1+zn600wi75JFVEykp5mjstJ8a0a1B62I
mlXAHGMdNXxk+SzsvlZhHdp6Klwrti23CG1Ek9Z2adDe8I42u0tMxjBCHLa4jWXLNOtmDgHSJmxG
DcHtLGSuuJWOxDZus+hB1O5l45fNN5pnaxans6BfR9QFVj1nQft1RFUjtZjs6wDgtdPFwmYZ8pdF
haKVlxE2BnHTfXcdfWnm2Hz0RHdHOiq+RRavJzp1/KXssmglYAvAjrSKu6VPIvntQBSekC6QHTiQ
LrA9ChMOzv7+XC4QNL30OZAuDEWi9EzPegpMEc4FD/zQxlwkV1piyqsiwFBXxWF9SHpQ/6k4HJu3
XTDSioZMiNHp92XqblLaNteREP69rEdOlEcjR7bOJOxhVhdkdgTWsChYxmGxa4+w9Axb9Vr9iEbL
nImi2w97HbFvp7hzDVuNePs30jhbpXEd37VWFth5JetbgbNs6ZieP6ZmkWzdoLpyG8P9GnFNzInl
RFM3s5JttSiEG2zzSOZTON/dujTDIP+qadE88gO77oq7xu3iG80s6CbyypXbsvJ7S6l32UEC7gSx
ovweV2lkR1nuXUc0dy8zl6ERylBk86z1flRO3o4iXW+WVWy1d1GQ3rC+Pbcab6JHnTNPBY2/daU+
Uu0l99m0LXw8c6LA+4GK67pt2HenjbXLqszIRDW7FZkXfiLuXW4Vi4J0wdipXfHDwP74ja/PggS7
I90GTnoD0wayGyDSByeJ8L7/4OvrfMPK4Shf8eijwAjECESXrwfdD6J35qhuMegMiWNsys4CUS7b
H3rIzZHmFvmyy1tj47natxYYdopq6Y/b0AmWmaEHyyjJnkuqTbOimyDu3MtBu6JtSrPJbUW37/bN
9CYzMnjjJ26n2vTcnyVeeQsbdOSkKct6qRcRXQaZ5U8i2bnfC9O/Zj1zU4fepLCZ+psixR55Jq06
fEAqWcgepWbc+EmEvplOKycoQd448wqXeLZGtC6Jb6yyngNLTmuf+K7dl/SQBK7tlt5z6bh3SKc1
YtoEEkYc00krR1c4K8nIirm+1Nru8MITNPcNM5sP2ve0gZPoS1U1qVwWTeRciqBtS3tPsh+r2qiM
r3EdNpdqqOpU7cNhEdc3WoDrcSODqdOF7RcQnv4IWSj7braFsEVh1X+6SbHqAtdzbT8obCG0UtiR
SOyC8myDRJSNNBrfI7/xr7Gn4/vXWsdd416I9B5XkX+N+lrfp2oYJNWe8l3juv4XXu+y/z0XfkHV
Xvv2v9f37WuvM6NxyOZBIkrbR8JbWYlLRg3Fchwx4q5UmyrtL4HqcEMyMlHzTHeK2GscB2Jrr3//
4YQcYRCOP2RksJ2M/hwNOOUEQb4fGD3HjNx4QsNeZmiPwtfvii6zbi3m+6s8cKqR4mhQCR7K2LBu
QfURq/S13YL2/LW96kQ9kiluexXioWGCH9CrdsNlD6GzFRnf8CLsShuYGy2d1692V+rb9C5PJ74w
ic29XAfC/qNW3eqivjZVUoQgHYkNWXJwR9W4u7mFnHiUdp4+1iQoxWkYJHZc8XiR9kpxJA195umG
GKuqHlvhbYH8XU32FIbjJrZoIrkQ9EdXhCPLaekiTIv8usZ1MipEED2k1Bv5jtn8iEBNnuwpTPro
0Ku8ssw5M4zALpAJSta+nhhvaAN9CGOIYm/sYgyRRNguMEQxKVvJYA2yHjU3RFSzKUrxRBmGEs3C
EmtfVCUILmuaaF8SYco70W6riC2c3HdXppmBVvhaTRwdJuzXzq6XC5bdcrcd6yBvaJfipUFC9zJP
dLykfcno21RJte17ZeJosz2dKtWi3qC4E8uacbBBCG6mRZrl10HnPl9Uhyx5A0bhS5si6UDIjlRH
QsOG2lk/DqLez7dR1IqQBy23/55TzJ85BfLJwT6EzX8QJQeb/phTXFoJTW8845HGhTvKhUDL8vVi
5gK+VFUvCgLaYeJOjELkV/umNAZgQlEZk05QstZEQNZBHtq+4eUr0pZkjfuLahc+CSe8RWQ06FC9
DQ/BssViUpRcK+ayEyxc67LyxwJH39NGoDmVNL/OmzK/NvpS3y6J2V7uaAOfBNekDBYVqfB9hyW/
YUwssjox7o2gtW76vhTyGvd9eV8jpP4iZdhOJNbSeV4n/kKV/Lp9LoWvpX3vvuTWzF8EOM9mf48N
5B/9xACw1wwSX+Bo4D4YSPRjcDzmOaHf6tljUMRdTiYs4dPMa7VVaKU3idZUc1XbNTHkdHYWl+3Y
hQOiRuGu3lOrfj8Q7VXNsnkbW9rKiDxazVouD26jOhStgJDKuJB1YTtJ5o982Wl/UBxvZJIh1wYH
SVsw+Nc1bhocpz9qJ3FHYRHrd7rXNZNYas4qTXR/jkWczi3TM1YBCM0Jqv3szohif9Tmnvujv6MX
ML2/I3HcYGMZXjYjWmLYRZ1GD0TXZ2lTt99FFTmTTmP1FQpN50ZRhJlZr0Pf9+1Cfa7959mQUl8y
9c3WaZvY1HDDafnasyeUuAzHhlvFo7g28lveSDtMG++OpNy7w3WJx4Jb+VS1vVIUTRqMUeNs0t5+
pJ0XT7HjiHHeV1WbCFk0TTnofkxZnO5rPQZL7VYRqjaN+/64Q35+qzr294qU4RpjYqNcK65I6k3S
worXpduAPdyXGI7kOqExXaDUnQzaFYXq7Ecq0v0g2o/M+pGvt1UUql2RYdHsbquaBsOPb5tz+YbM
tn762MFbDduQqdVH4/q/c3L8sRem0P02iB048yEeQzzPlHbZpWCh62Cmm8iKFqqaUgfZNPO7sezA
JrRV94DQtzzGRjtyRdT091CUe3J1S1VVt7QSeh1iI5oKv2jXghgJtgsnLNfJQrV0tdGuA9XMEt+Z
urXe2CEIdWzv+8FrW9qMhcGsQ6Jd77qf74LAi2RnWUQn0p0kmVUW4DEpsyXyZRqNVVFdci10FpE7
URW9JtnygHhP1vY9HgSdF1o4gf0wcDvVtCs6pQABxAxn6uShXOVx3E4T0NltBr63lWpTFwqehcZW
Ratmy0Rvs7npFd5z257Q48XzHVQbTyiHc0X+VmmDoMWRuAdvABzuAMnKsCkNsmXNge1f1o6V6WnX
/Nlk4OHU7bjRYtskDV2BfLqVNHKSESvIX0bl8UXn69UduKvyy4BF9UhV1aVKvphxl25UBYu0HMNm
N2eqqh6K6cr16a2qlU5c3VXC+SsI03KBKy1Zg0+J7Oz7ttUmsq61hbLddzZ6aHFv6lVhMNrTGcp6
56UzSTkda+GVEj4RBw0hSEJ9rOSNPK7ylkfjgiVTcPfTlRHKO+XUVJckiG7cKkvWqua0rJmEsCdp
svOC+pm5p5eoNUYVCOYr4jfGWJUis7G+pG22rHv7VLWTNiBXvHCsL4WVDNuNWgcx4ItsVCPddd6S
YLRnWhCVEFVQ0QI4KQXBEetwEhFkqcOpg0rFO7CoWaTFaRVXyY/EIdUoanNzoVcizmxDILjuyqZD
6aJiiT7CnklGVHXtCFTX7pLRZObXIrTB/5DOqigOd7og5HOnM6vwwomKNzjSTGZSy8OJikaYlXzu
9atI3nJQv5QLce9rLPPyPmOlmO/b997I+qVT0Su35J6M6/W93+UbiWO7iwNxH/jNhFVR9x2jMJp7
ItJAymTtd153jc1BzVoHvN6RaR2rVlGj4ZHS78FJq08disTORFVt6rKzU4+Nij2xsjb2lsSgur8z
hOLFzpDY3xQ31bIwfOuaN8VauQYiUd8iLai/kYymE+KHxZJrAV9qbutNNM2PvudGtobzRdptqXQ0
OJ/X3ThGHdgoKdJrQqPmrsb6Fe4f2shpdJm3GajsfVWRYYgmLBNUxbZ02hQ0yya6qXzwh8DCH9+4
bXRfJY1+xUvJLNswk+bSiHBqKxJ1KXpiz5T3ZS31q337nlbdUzQO3ECjcnc/X7ZilHdeNjK7MNiA
MojGTU75JOHU36gLjsSPLiLtQtWcGlk3TvBdVdQYjzl4bhQ8B381jDl1nyYOdNgi/ndrIvx9r58Y
CBIi4PBB8PPDUd7gGD2WikET5JHjyeRH4eHoCkSjtwoJd1cQK4hGQcL5mOY0zseq8VS36igS+kee
k2Sh1ryCX5emW21UJciyfIwdy5upqtaUaKU7zWa33gaB/pRK5i6rzKKXLaJi5DQNrcc+L92xkSZy
XGeteZn65TcRR81ECg986F3HrympEQMRbnyzYuJfqTYTSX7ttxqYw046U7WuJWUf7oLwQl0l+aaV
Mid27HBya3ndRE0qwmU81QPTm6iF25Gldwu+pJEp3fpOUWQkBBsqDuVcVVNmWld1Cp+OqiIjJHYa
iHoWki5eJqQZF4bVrs2kbdddWoCoR55eT9xSK0aeVcbmWHXlmv6DJxa5bLnbjVzX9S5lG1djt2nQ
xmN5Ne70EG3coK3GTV/y+zbpWHilpQ1qFyxA/AoTAd6s0LuhHgbLpb/kvYmn2sEtcaNqndAn4Eri
C8sM2E2nVX+opSOXbjetEi2aoax2F2Xhm3Mvdm6LsMlXKmpU4DiYezxzwF9QenfqokXObRCwfKVq
ewoVdVKjXu+hKITbtLYBHG/v10W12GGUe6vCeRw0qyqrsLdyq13ffslU66Pqc8rH/WKpSilZVbmV
meuevxPLD5awHdq74tB4afq0XulIgr/aCpvbinkCXir1v5YeqeyoSOU2jYobHhLnL7P4s4pbExyR
KJlICOI95gX6EZs8/sMNTHcUg81xlWDQsrFmsFWLfbbyWcFWguZyHqPg1gpioxt7fZvqiK0704vE
daVrlmWbjeuP4gq7M6fFsODoXnzTxOFU8moFX8Gt5Xrk4bUQuv6uxX8p9F0FYteaVwULUw+tlebl
ZWfXWd3ZJdWyqWrkCIKo47RwkmlcM3ErfEqvEr0RtlcWejjKCXXHmh7wqQpWwuqT3frtdahZsxTi
SMv9+sfgbUxFB2vCbumr8k3hWdqEIYh01iIIvwD9d+SQ8s9SmJFdIbC3KOH5FdMTY5JmYMaxKLcV
hSyRGBdZFqyismRr0yHJKEgZnmuWBKFrcbpIothcZP1FVfeXLNVntRF6831TaQb1zGgz0X1FWV7O
QOecgB7orTE4BG4acCbdWJpv2qjp2KxiRHNsafnV1EtNfaS6SU8oGs9f6roLvoTUn1ki5LZRGXzm
h1l3haI4XoZBgaYlyuDjgZOpRzl12LeU0Yemo/FTEhg24xBJszu3vdTSrPkz0MCdicvcGbc6gRBM
JbM7qXk2nD9m3oa5ld5JvxQTvQyCqeo0RMGuHY1PVadqclGs2YWZJHNV1fSwXlCXgr+3Dopk1NXh
fegb4apLk3icUAiJT9NcjyYiAovEC8G+gb9MA2aMKqpGdQn67l1Jx1TaSQz2z55GVWG5NWcWabSr
wPEwsxuSiStP+N8b2fBrJ434ddWXUiy0kR4k7UR11IFsLp3M1WwUdWwUOAKWFatpv2MMxmvDviUV
dhZuk+SjuM3tNCJ+97WLdR0+XOxv1MXV7ksndW60SgSbgsbNArXZj32/kRFrUicNHqs2rOdbSzY+
KAoMYjyzsBVgrLjJtqCROYZEJ7kUtc7WCLX1CL6U6OEEReLqaFon5LtBWrlxQRU3et+5qvnUPaj1
faBpgNenp5RIm+xrfV9rmsFTBPbEIpSlf1NC2GrHb2mYx7MGlPKDJII4rxYOgZiZk0TrtkDaV2rl
oyzrqi+OllcbHcVweLPUvpKYNsvUCJFd91R+UrOZn3rJRPWGvpePvTyBAH8CXjyVVoBlGN6gojxI
T6jqSs4yx3+ege8a0axwA9/OA8tYNh3elBHrQkBGhJPKBG8Lqq18oy7gslg3iaSTwsmvYc8M+I6z
HIxUTxR4wnuX9K4xbKmcVRi8GY7rgwgztWAicBDfJEYVQzRaq699b65a9s17Ug/R6EZ1hBFqelKd
aXxWJZCedCmkjidgruU2BHjDpxziO0g6TyyyhI3MorinIYesGVR2yyZBaME0uylHoCRq450/PRRX
3Oyqe91l2VXlWgftpDH8lezkn5EbGRsQPiM9NPgX1KT8i7ScERd1slE132HfUeU4K1XDqHFHVZnK
K1Wt3IKPwRYOZ6oqDLOY+YLhsbqb2WbtFcMas6nl5NMKSX8CJ6eBu8bJ6FInLb3O4E8b27VTeH8C
791WKHDviQECLMGRMdWFTFetAxFdWcSzPNPEIwuNyIYluLxzOleblV7bXkIgoNqEnVXaisQPqjGE
ifQfYa0BIpUH8SMcVW+YY+SEMgnHIEEmtNH/qSQ4M/lYmTQgtOoinoQ/hAhss0rLG2Ro+SYocHCV
5EFqQ+Cg2Ki2hOUIFv2wnKmq6ugMNhzVaOiylbzQ7qhZ2XE3shoeBTYp9wVwb0a3hu7iSVVp4JVj
RpEv1MWJaDqVVN92mpYvYpc1iY0ZzhdwSvcziaqSuIBxqrgffDBG3adpM0hS/DvlG46JGirf/V+b
gD86BakI/Vbq4fvKMz336sio/8BVHE0jF/m20esTqL+oUuKFINaFXmwywfy5ahO9UlGnFDqskucz
phm+rRrLQFirCHLWl0HFwASSLhijJroelCoc4l1b81r67+lqnE0L6nYzvc+7oxCTtz1i+gtlFquq
S/xgoUIoqhqQxj+oqt498X5sISvLHhDvq26ewQ+FmvO/hF3Zdp26lv0ixqBvXmH3vXs7L4w4cUAS
EqIRQnx9TXBukpNTdeshDNSw7WyDtNZsFpk9OtEpruv6Ghu24zPAuhwK2XgZx/tyt8GMt1ZTIq54
xVSGqsXNe8uMlUIm0N9BKuXuJEMSWcY+Q17geSkdh/A7y9MOf+3vIVNWyquRHqSDJTmUnUzjsRKv
hcGSb5Wjs12aYowerToSd8IFLgSC7ALfDX8lVd3tSktB7bM06TSloc7NWdPBPHvig/JJvOpKiKPn
x/OdjY+G2Ies6tjuDsuo8a0sKUULztYekU7gN1g+zOak2Cy/wWfTn1eoQdypRDT33RBceFEG6yCg
ZK/Aba3aMQqOvJL5jdCZpmYNecfD8Ubi2nvwbOrtQ+KUmy6g7Zc4erf6qHz/68JcOS///f7H23L/
uv8BLOE1EYBjUaYL1vWFn/gDvZk8rJpWEvLncEQs8ow3TvibrqSh2RTVSg0qP1qhlx/Lobkri8Lf
Lq2lv+cqatPfbQja4qwBE7PT2ud7E1LkeKVf8yxylZNG+dTtvSEY75smlLc6VFnRVuZ+6RL1OGwG
S/SrpbkMwJHzELYKnN18UQR93Kkrp6eltRzG3JHQVwJVGcC6r6kL6WA0ddG2Vvm0HinYSgSZZdba
fXUKwFq9jMSb2VvzBDKr2Dc0olk5DEE/MxJThpIz8Wp5iD8f+eVRJn299f32WCjbTQNsS1uaTN3V
r+TPg2S+m/pVUP0xUM5Tliui+YplspDhu+PlISRsEhLVoVDN0U5Yc+x/nbXLyNIG5hjHGV7M8m2U
CTQX80RrtC+9Hd7+wgGW5u8+YtIJRNJp6amxHZ1/Qwa9WzTHDjhdWsaiPECEZT0XNP/iY+2/Li3V
Xyu/jp+4m/M7Oyqv/jzHVeV4RIVRkrWBsp6hEyTbkDbrToMgvocGTtxjraZ3Hf4gJbODB4vi0JS6
ThNJm+PSx2WyrXtutjmVw9HKLXW0ajMck8qNZfq7vZz9nhPPs5cm0r5LmTBoRJ1x95nElQAvDmUu
n5b0jTud+Ezk/FI16VgnEHsYiWSvSLo/5gU1RJidRSeEB45/dUgQZGGLCMqbm8vB7ovgKnx5N5Pq
B9MGJEr7geXndsjTv6bRpjfpp0DVnnL/yLq2vC4HMbbsEpvb0gAaqPJV7JfPtXKnvZg099NlJCJx
uYLrzFotzQQ30zHu6RkrDr0fuyital3dlpYMGT8VwCGX1nLgVdJsJkgcEV5g/nLwZYlYXsYZZ0N5
Fq353uWD98RCGS8tSaj3RK3pj1b5n1bHXfeJsfyPsQG6xBWgV74qZDgdgpLah+Ws1+P0ebb0QQrt
pbauoJFRVXPAKx/lwaud3F6HkRJV+nnu+JAKc1qJNCoHdx83xuxHrqqTG+eQxFomvyjNp7UF6cp9
zSVZ+aLsn0TQRGmuW/o2DuSDIp/8FggHt/PYQ4RDaOoPBElH17ZpxApeQGGlTryx4vew7H7kYR+/
iqROUl86/KmGUHOVx9AD/vcF9V/i+djDaxGQPGJRxWKK4b8IXRbmpdBNFz2VfW6ny9arpWqyStPq
sMDXowWxuLTt6vAppp9HOel+jtpO9XP097XLqBuMe+XW8u5/u375uOWC0gXJH7Sta46iGUGx9KVI
/xLlhAqqFyTDg5t+glgxTfTJd0mXIV/WT7LN26xIQv3kI2lX4Jsty736PpEvU0ymwxjVdrY0gRTa
67jwDBZJjIZFBDVL0zfnqXfqlyCos8Y01VYFfbIu+jLcQX7XbIPBDZ/UFNwviaDppzKNoTl4oDoI
dl1hN9uip9GTNXj3BGrFXRGU/s4bm4Pd1eItsKCOgVnBOfuecI9l4gbrpA6HZ96FzwvK/Wsq78TP
qdGQO59T42R8qbW0VhAtR2c/hjNg5VSQL9JaHfukREynTBGfXSiOz16v43eXT/chHsp322s+onIM
3zzJVZrwfHqBcBSq5DAcnsYIOiieuOqhosKsGgWQwrb6YR03pX8Vwho24ObLS95Kezsqvz+F2o92
rjUmhySO+MGz6nEfaW0f46apdyaEHjchNdmqUUYXSQNrHcZmurlg5td1rdW9oHW1oiTuH7vWRS7v
Cv2MhctLFR+dVxJZVdpJbX2JpukV/5P2GwKAczQ10Ueg+cZXdXkoQNrsGo3/zuCL6mpq09wJ2byP
1HPenMK3V13hNAfWQYvsVDpd+vnYR9u25nozFpH9VhbBrqzi8lGr64iHez8lhu4k3AoQK3YkK7uB
ffMblZYNUx+miYtUhUo+kbwqNm5gece+EcU5LgK+ruymeGE6fNbJpD4sRjdKBf4mrKm7M8hpstpj
6p7XubfxlD0cIxDKWBALuVFtKR86TrFclh5/D5pp48i2P7KaVFnEZHxsQiv6PCzNEC4CxCBBuVoG
YC/Vbbqc2pzidJn0eZrMl3v9JI6M/PExy+SY9DqL7Lrau1bSrUZtt5fcJu5BhcLdFEXMH3ueC2w4
vvjwyjc9ldM3gY05G1th37nNJHYW9eOdbxXuzSpjPHpN1Lx3RZst14g4/qFcu36S3GcbhVvvGHgw
R1iOiMCilyPg6NbGtkj5AavhA1mij/ngzVHK0t+q6aH41fW7v5uch6Wlcxe6pIp0n5/xf/YtH7L8
hHGoXrlnl1lI4mAFvV7xqIamu/Q8vrkWLR+XrjDoDx1zzNWeu+Kk5dAwE3u7DNIg5mA2QQYszcQ1
wOPCrR/ZtMu6cVhD4Xrxqqm/hr3VP/QlORYVA4zlDNWuQT2Q9TCjWnAv0HRwk+7aeJ56cFXxxzRl
hu8TT148FpmdBEzHEw0i3W3i9jQGoFGXw9LkzODvFwRiBfjIu+VOXdwoOUAdD7xy6bJ08AVvKeh/
9k0hHvTcrpv1MoooQ6JUxX9LUIEz/DNAx7t3YJWFYwVvc0E5XVQo+mdC33iCTzUV7hP4T5AxG6y1
8qCneBsCd7tr5o18SpItlNM/W/PY79Y8tszs5219/MfMf1+3zOzmz/z1E35dR5jVbnUrpjQfctAp
udKgV5KT3Q3BeYxDc1l6loOppNlatIIb6J8DXVghC1iA4jjm9ippxaFkAcREM+WGB7y+BG2+W1rL
we9IsMVC0WZOUGoGMjxW2ZDEZlsKJ5tg/oYMVyXXyJD8QDx6RwRNrkvXcmYR0DWqmCzsGP8ZALrV
bgQvzIUm3drnk3sr5qjV8EauQmY12wkmmYfSofYR8QNLDXffW+C8j8SJP6beLZ9aZ9AbI3Ln4OQs
uOAlieXKrYpuL2udrIFGQUAJlX0kuXxgUmwZD+uXUGh6ChSwwaU5xo2LVSvoYXgS8sVMLsks5xDW
Ul2sSvAVMCkXEpg6xGOug/pStOvJ6aBe6Cxrj1CiXw8cOvStmaavgVvr1LChXwOZjp+UdO89kK3f
+AAKZayhygonO9xVHpj0/2UG0M161eeOu4WWztlMsgep4XJ+Rg4s11za/Bl72XdotfIP131Tvepu
FcT9/i6P2gKpkwyA3lTBTVe1c6BAStbQPQWvtrQ25Rjwb45V/ZyB394+zLrPdRSCvuqk32UlZwjB
pTSvgNRVVrXIlV1JyCvkD8SK9TFfuLa8VMWJmPE02kVTACIgaW91kGR3NIB5Trs/Cse/AGZm7y2k
+ekAVcZLLBuRIShlj2YgzirHf+ZWkaTfiMQazkHJzW7sbfdgyFAe8zGod3Vcx2fAjdWG4vVOd/iL
wRflgVA2BQ+7DWLw6ew1BvIkt/b2hW2ZVzZiD5BjAsw8b88jJEDp0u/n3bTyyhHT5oVrbMY/ptms
CdJ+XsEsI/BpffBzGmNwWbDkB7Z29uLjK4SPqX0r4DhaV2FcnnratJfKYXlWQCP77sD8V9jhN2Lb
dTb1LLmGReIeur4l+GXd5oXV/MJDFn7jVfUhLN0+Rk0j/7/Qd66R+6cSBEtV4ngosgY4DfXToDj9
51LVj8yJKlWbJzvgyX3rP8eewsILx9ohGJJmxSrWvHFCZRpavboOuvHuRteBuw39bGLrwehVCSlU
5smR7ZdEZGmSLvizuYyGdX9siLxLprg65Q7Rm7Id5X3VsjYbgXa8eXy6I0p2RZrEexlEzY8ulF89
U8UvFlTWGdcO34P8+YF3QdhHy+5A3ihpvpSRuO9g2n1o5/4SOeWq8D3zZTg1NK+v2gb0vmT0NZvs
jZ7qIlvy/QUXAME1nokrg31YRX6/DWpbpE3g0W1UDYgs4d0AVxmL9ieYHmlnBeHOcIqoKBAg2aM+
Le28qPWpGAMFVmKkfw8sU0IZ4pJlYp+045rH41Pvhzd7Vh0uDjgYTarT3GXRobsrZVTB5RXrFfTP
9jmO+maNNx4gGbJtCRceGb/3cDAQtwh+RHFzT/PYeoWnJ8gYbZ3bBL8I1n8HWNyvy0le/7wc39zn
5WFQ+D9aMtxPnimuys/1LiKjuHalRdK6CMVr25J+E0ch31ptJ17LKHxTua9vpJnIQwLl+tJtEhHv
4F+Cy3a+SBhkf77b5ie/tPsXUu98L+evSS3DI1jiNluao2UeIIG70tmTK9r8EtGgeSx0Xx214w2r
pb8QxTV3uubR681KJJOT2pXc+H2PEByR/Kkz+s/D7z476vXar1svXab8HliaKg70GrLBaCV0Z1aj
y6u7pBHJGuGGjY2SDFtCeXMqGlPvGcLCA4dy4Yi3uDY7jyoFmx53NnYxxNeATnxtOB3vqyrJMxmL
7on1dZ6OjqNe7bJjKafG++rmMwcs649WdhvD8rxMp2AbB0VCUs/kqWIFKVK7BgmTR/03VZAHb5gE
/TFATLFfGLOxAy+QK3Znz2xaHZNDjvXtbhkDo/M55s2+lF9jCyf37+sS1parQQv3U8iW+CSEoy4p
d6jpFjxAnu4dallCHznbFPoisja+riR80rgj1UNiF3uE8cUPiIX3ZV6TN2AhDhaKkV2qpPIONtyl
G07d6CFuwWITuCM/aJjh6Y++t05jp5MrrPvYmeptj2DgMBZwLBcN4s3Grcxb3RRHklT9ubOZt42A
5KUAPosfpVhz4Xs/LNm/1SCXXyLF5KqJ1XT1Iml2k+fKvZcrf8OsqjzCrEg2Vdk5R691yNnum2oN
0Rd78XT1DCuO+oDKZaOYX341DNY5GZryBo0eVppGlLuiHby7qGQl0mI3eI/0F4TM1KSV8PSZjIYZ
6BKkPs78pBbleF4GoAj6eeY7ZoTFqJ5S2wThbdD9WyuT8XWIjdlEwgfWOAuxesdf2cpKHk2lm1MQ
1ySze5+8qppCrobbY7c0k6k9q67Q923e93e6Zg/uPCupvWrHewNf6NwEeAfk0yq/iUCrC/gEfBXS
K1a/RVITMRGYZgIs/5fYyqhhZcH1fV26IhGRXVuVW3AF3rFiY3AAF5RsfdlhZbAra9U5Sj2ycAxT
ux30l76QdxR3R5FKa80Yq8tUUHk03lC895MDb01B/Cd7unwGBhb7hoX6Oe9970X2zrRTXJTrpZkk
g8osC0/a5yj+W1oUIaor/bc4PfzX3hei+CCMLEEcOQmKqvzFuzl6gkshbKxHnQgH2ibPy0wzDVdb
c3bodJtvoFiuH/MaYYnv8ui7hC6w6PEQ/55rIC3eG3ZBWIDpRIpH2ZRVKmsv/D2do+7b50dX0Jgf
PufOHx2ICHbRvHezT6+EmJRIq6o69kB8UTfSOYyqZl/6bvAz0lNx81nr7mrkHbuiduitgHA7C626
+MJhiigQlC8XDTpiQEGh05igm1gcajLg5DEqaOrO7HwJz/kj0yB/5xVkGfvVMmz6e2y+DiqX6P9x
dkIy93f0Aa+UBxuRHXr4B5HxP6MPwDe5Dzlh9OiB2l0xZZh8qYI8hcSMbSEU646xrSGPXk5bBTqy
nw+fI8I3SbZ06qoDEzmZOCt4ACVpOJ0Xncsih1nO/tLE/NXUOjAwcPWhv4NuF/ZcNQwIwIf4IXJc
BJ3xoI6O1USnnoXDuoO77QluwSKds6APLk/wQwXfl4u4RXBRRNXG9pDzLxd1rMBjWcbeU1RJhPrV
1XVl+V1pvY7dDk9JU9RZaCCGIWP9NerD6TVx+i6jKAd+bxsGZToj4bmnvrWbJLP3zGblOYBcYONP
2jokpf9c5gDUKohsToDokiP0oXRj8Uk/CsizsVdq85HTlPY+bhDo8aD3GOiTZkmwJkn78yIA4eTz
IqStza+LzKIUaOGWbyuXfF5E5580p02fPyl3Lf1o5yEoEgiAtoOf8LWAsJM8T33x1Qli56Q9Rg+T
pAmCXaCMXY5YthvHYufPGGTj2XUaNCb5xCDh8E7nfPNJVsFK29BvWpYTvsrhR1cN5kuv+nHTAk/Z
xQGN5u7Go/Wt8Nkrj3iOCgWQy3ed+4JKIvll6VoOSzPh1QbAOz391e93rpsprtu1MPdMeeZYzjVI
wIBAzz+f/T4sfQxVTHZMnLBCxQPyNvtBsFlwXOXByZmp3SiEntaNRXhyh9B9WkaNsoNTmzwU7djt
Xc68FzYlG5B04YM9RuVdW+qHyh1BgvldsnM4C1fW5HprS8GSC5uP2Gng76vlqXViI3aJidVncxnl
odznjtkGsv8RzKnZmNvw/ELGhS40LeqcG+g/7/P6u2ci69QlJjovAW7pbEhkN+fPmNeNw34COu8O
K4DTCGcYCixom6KAQVdCXY1QDVlmsYJjqDxJWvKHYKJ/9k/I+kYR8Id5fqB48ua7p8p4INp7Wzwx
Va795TciXO4R+scr7Q32LpwC/AF4OaW87+Nzz8r6yeqL9ZJnGqHkngMfzjRz1YMZS7mVsUc3C1GY
M+6lnPnJieErexH0Jm3HPEN99vgpgoHWy1tNnmVvEBtHB54r6xwPPdJL2jevQc9uxYx1DlQeQi6C
N81GCqF4Qq5NTvJ9YnXdlhSJf1+Jyk1jaFW+9+7GZ90PkdvBm6jvAQbXNP11Yll/9/w5JKBeoOmf
c0TTR2+2YM8L5QDty8wRRYBb59tJdKCMXOIUm2V0aPeQXpr3OEqFQa6e48+ZJVXdXyoSsZMKaoLy
B130pni77qre+cZrZaeJw6a7CkEShIBhvKmITp54PzwuM1pOkLCS6qmXVbNVsSB7p1LNvZrBt2VG
BO+XDAZzlljTVv1s+Wvng7ZDjXov3FnFTmmQ14cUnaiunlUqok98JBfPrZrbsvnUaOECeVtu43ns
d6v3ij9av67Lc9yI/333T+zo3/v/LLcB8+OAqPu3HdkLrM4q7NE8TsmhtRyt9oRDk5Qk/rAaahoe
F2PEclaoHAmQ71ZkRbvcgpZsyDdKwHk7UN2sHGATx8ZHmRBR2o8sYsk6xFK1NX5PN2EugArP0uJF
ZExnm2lfwyLcSLjQ4Ss+hlhZnyM/eRYxc69Lyy7G1BP0kRGgNk4o8gPW7XZViCh4M0P9PYJQ7k4m
nXVh0zCmPNDuxSQWWCk23pX90L2jWsT3AMWi3loga9AuDOaFeopkpK1uzBT6UtNArkkc15c2ifId
dXS3b5GdcuSQa6Oa4WF07elUEfXFmdzhwTTCzWg/FJswAasgsdd9T8Iu9fDd7ZhDrV2T9++mRSkG
7nOJ76PwVtpJ2q8OnnbhyujFN36+jfxQbMNGqrsylOcKUt63inurhVeye1iDja7LW0SbO22VdD+O
JDzmAl6U5YDtEwrFukHFg7TAFlrXZPihXey3YGhIk7yWdY5aN57dHuPI9FdQYthKFTFrLxibTcty
/9pidcp03sSbWENRkMJABOO0YtF9nNtXDzK4rw4EM2kta5HmkZRIeMymtuOXMhDDexyTOm10263p
pOg2bG0nwwqgX5IwJGnrl8O3IjDbtmh0mSrvcRB+8iMYrDskxbse7PzKRHAsGOZmfe/0qeZlvGV+
nxzrsRt3YWwd8qkWa8fAUFV1Q2pDXf0yCTVuBujiNnWukIGL/upK6Pc6iA7fFdO3GGTrBygnYDZR
khV5GW/g2O0PFWQxyRCUF0zgdprXQ3kRZhpgW6hOY1HSu+XQNLZztBgkfHMXs6w2IzwO1jKonbOO
DPwHWr6Osbw1oZCPUOU+Om1SXeFjtp9qy3muCye6uFR2ZxO0NxgBIOnnlCKF+6C2EiebFPcJHc2+
iDjx05bU/skCAJ2spzLkbzoEaiyV3W6WpmXCayyRHobuoC8q7Me0sIR48y1KVq2tyqObqDNkmjH0
z/8x95cJzhrYppksiy03+qfpf7HXMICYgGvmKUsbhv8vVlSL1ZCbJzAj4tpU9AnRSXcxI8WTNGnn
oHU3PNsxVmpIw/kWIMl37Lv6jseDdx7HaBdUfkkyeNoB6PmQoM+Dtsn13TBG0UFO7B0cI2ZoJzD7
hKA0wGeboChVajq3SvNRDGsJZPkZYYxaQ3qPbW1u4o0ISWYnjtoLlEjbkESaTPedBQdm6Inj52nk
K6RJiLjiTM+9rMAGFbtWVuqL1GVyEJ25NYYG15j3W2Sfaz/xvtfaQYRH+3ftB8Nt6rnM3DpuNy15
m2CG/EaR6RhFux/af9BxpJ86VianJp/6NGoq2CqYgomEYklHFY18Z2vCU4nH+cYtJW9iPot858ax
6B+XrmVwqDu+1dorsqUJcRO/WE77zkAJ110UPLbMHva6C9tsaUakmIC8sa/UEuEjynvpe67qrJpb
srYh3ywGtR7t0TpN8wFqsp9nFfOG7VCGX393/Z72e27iyQbUBn76ryujsDtCxfujyWV8GJuO7mOV
J0fgl3xHfKc4a0K6bdl67AIq0Ww86TXXKW6jdcJtddS6uCXYmXc1r/kRJcH6Q4nHf6dQ2+fkoVjR
xjX2dB2bvl7n0H3cq4mh+puv7UdZ3bVtANVBPPE7lJaju8Fv2z0tkv5qiCLAvar2zc3F2W7wpLMK
2gJHdF9oq7wMSj1+80C77iCksneDVCxrahd2O6CoeyfEp+nAmrcM3WQxyvZ/DZFYuHYbfsSSPziI
IbIOoOJNe9ZaB1T+8GEqK7EWvhUDfkNdsvoWCKJ2rekvMR6lLXNjvR0DaGXsKAa2EJbuix10727I
6Q8RnqHSBJCLh/kWgnt+i0pPZs3gdPdTiPyoqfr6FI/tMaHgBPPC6m5wGKlMdGACmnrMyrqtPuwS
aVYiEJOEsS82sBfWx2nygrMLHcmqTLTz6mtzBgYSg6hMHCzZm84Om6+kDKa1ju3mAJgyuhed/oC3
AgslWHtkxF14xztFjx4pUEyDD+bCkzl9CYJ36sgCtoze7JyyV9uwQIgE1/Cdgkr3WwKZXOoIbu4N
9zUU5q29acWgXgBPgCDBDDIHznFT8ztXdzV0AN3OjopqH01JuHcmWp/wt2RbY/fhNYGzfUX07Bgf
abIzLjEnISHHH0mSPwa+392idjwwSVPt6dRrQPcWY1+dCWpgbMEg9+tF3FXgu1yFmjT7RfqlUFsQ
SpG4h68c0q9OxalCWaFH2x7EvZ3XgEz74Bi0Q5V5/qD3SjnFeood8QYjxgdYl/HWJLB21F75ncxr
bsCSVMKImxEXOKzBa3j3AxnMdhyYuC9cnQCvVN23MGlRT0c5HxYoi8Ym0VNj+9PacdhbbFq5qoWX
3Ph8MA7VqUtxo+ah5VopgCBnNbWRXJd5m9yWiai06m9j6ifp7z4UV4C/JcDCMn/KMq0KxvAWf372
54dVobMtoGoY9PRirKJcx7UUZ6sAAAh/IOLnwatOCU2+RMxLzsRDfl12D5PnkcydXNSMSo4+b/ND
hPernyUMKtmEEneQnqAuZVJ17l4MlbnK+UB2wnCxQXJMdhKZwsoPlfuCikNfvXYcf4Cfm6BURqCC
bLu1Kp52fVKvNbBvLJdVMR2sCgu1bwV3I9aRnW0suqqa0HkKaRHtcmYJ1EkReF6d6hWamWo1xR0C
Llua05RDPcK9INrQ0BtXOmD1JrZNdKobpYYUlNxDUEd8t/T9Pjhd/J8pXewCV4sg/0I0gqIgXfcS
d7pLReST5wF1FVcDD7wbS0qkqNBCQM+9pd4EiwAMCdD3oBaLdhudTqQ/69ZDCgiE6oGDZ0ob1x/3
S5/DvTAdph6mYiu+UY9EH+CiUIg06/Mivi88RMnEtb/almUOUJ5OB9+C0yTNUb6MmBmaaCyNQJC9
Wh2p3rRdQrAOOdAsXI4BgJcHqNIH1CDwwoyNcbsOoaEPSgJCsuDkZMtR7Mkk8DxI21o10eSC2kvy
exPp+yIszvBGFyV86hYAFqa2udPWd8DTYEm2GgEfW2/BiYGoCZba9imsDT2PwDUAhfTtE5N1fEmY
/4j7J3ycDNw8sMvGqmDXSAHsMeLTRbv4wRpkcatmAAG8mGqXPtp0+aWX35ZGWJb2uo40W0VRO91Y
kcNJ5fQjnAnedPvss4Nw61YxtBfzlGUA2YJ/DazT0iM1ZZkdCATAcw2DMYmak1LVz7PKk2yNyi1B
ahHd9eBhMefzFCsR7qvKHjaoWonSJAGqvlg2rN3cSfLzcsBtkOwVnFZeIqZz0IbYADi96xuL4fHH
sogINrpzplGnOb6ZfdAG0d3S18f1wWXdtKtp7GaND2eXqkKw8CMKMthCwGNiLmCdvJttTJB5eVnc
lfittyYy1c5Catm4xQQ3mpkhhCsUrKshsH1s01BuJtKFF4f6bwNMfedy+G68GkSrMnKTxABuJWHR
ocs7xGLzmcO6Tnx2Lu3l0EcXsLxmMyjSrwGbgqKQcEJqq3rLWcm+oJ4n6qH6Vv+M9d7JepoXD9Ci
kLVP2/wa2rgpCPuK5AoEvGoh3lcBtpa5uRx04kJVGyRAB+Brw5A7RuFB6JWlK/fmdffE72BstMMK
pafwBdOEoniZnbTVPg9dDf+GY5FMTsADfBZUKzJZ3t1yaEpYAhFtqc3/0HZly40iwfaLiGBfXgXa
Jcuy3XZ3vxC9zLCvBRTF199TicZ4NNNzZ+LGfSGozKwCy1qozJPnaJF6s7Vdjw6jUW/2Y96acxzX
tAcU9OxTVlnepk4lTtzRzEOXINPigUbuRYtt9sQZX6ngoXoxnWHtZapylQ/qYc+0NwOI1RMSBOE8
tOqi8FPB002h12kLuiuQ0NZg4Nzmap6jFlv9cMO0Ankn5wd81hLsmM3xalVZ5Qsvn7aWF7rHrFVe
47TKnjg6JM2+ZS+REO1LBTRSbXTaQx0p7YtncMsfQBOHb1gMQYQcgtEYqZmwCx+sCqAqtG6FD2Vq
/9SmKX2LirTdJ2qMipAXZW82umXWJmfJjrzoiAB9TmzWQK/AC6ZXEE1lyrPqmuoTfj8AY4F5dAb0
LcaVvbKx0Tw6ygTA4GAZO8tgeaCEqo2OqYztCgCYAvSB258KpBJAIeuqAfL68ApV29YVft6VzLGQ
YpEUOoCJrmmu7g3Rttbqfj3P7QE6w6898nwyGE94bFNNQMaTNxuQ+zPF1MxDwLTwgyVGdUPBJc9R
3xxNMIrI66pRVq7bHomxee44hoGDgvaWgo2h08EV6IazN7dZH6Cm2+zmuQlH4W1ASYj+hGyKFR8V
1mwLPuyd5XjDZQD75KZIpvrkZkegT5IXhfmDpvIXRXOGl6IdX9FF5Z0rsxx3zYDmTcUY+aXv8r2V
DB7ai5TEnm2d9q2ZQO0xmwaQFTyAlHYVqjWoplLsmAE0jw8ud/mF1ijbJA+wf062bjn6hVNyPOIl
TgD4dH6MIjR+o+vtR4nk1Le6jvUVUB7WpQitdJeM7qHrpuKxt7JPvZpFb+hH1g+glgXpnDdGb23W
dRvk2sWGvAAPMB81Qu9A3spsnwtWDY9R4hqv/TfWFNFOjys1qLnVrtLCbgOGvtUtS1HkBK3sJA5e
DYLedWo5f5zm8tTUikb3PwR8ODULrd5kAumDyHoK0YT5auPPe/ZMwHhHL3o18G67hnl1oJFicfOS
RuKJRulUgoWo5D9o1OKPRvt20qDc2sSvUwsSFXdEjY5WTbvJ2IRApgSprRgXEaq3g6nsHYVHl8WM
B/76kIfRJwpa7LnZa+tYoFJ856iiVF01IboFlmAKQT4Cex3bPfH3y4UDNoxWq2mf0A+/SXgnvriT
HQZTB1Cz0Er1rOpIdwE7Hbgp9sixaGM/kUTEdAC1+e0sh8oYPt4lfsMdUBCTV3s/y6vCW48DGkru
HBRMXt4r0Qcvmn3AgGxzhqwEcq/zqoy5q5xNAO71aCpGgkVM5aGCRsd8SPGocMjlgc4WxxK3OO7i
/kXIsvwEQHy2ovWXeTRcYpYr/YuQu6WWub+8y19ebbmDJeRueRZJYN6d++5KyzLLzdwts4T8t9fj
l8v885VoGt2lNohm08fJ0/InkH0Z/vISvwxZHHcvxH9favkz7pZaXrD/dLW7O/hPc//5dfnlUv98
p6B3aPF0aFQ+CELwaJfIjyEd/mH8wYVSFGaVuXubNY97M6vmVebxPOHDtL+9AhlpqY+zfn1Hy1WX
GBV152m9eD6u9H+9PjYz2HpzM8XT+XLFedX5Ost1P1r/r9edr/jxL6Grd+iBsBo+bJarLnd1Z1uG
9zf6yynk+HDryxLkyeW//M5Gjn9h+xch/30pYOr7QIBke2Wmgj30Y+ysWyDifRrGg6QMMEsG5A68
wGhZvtq4YaC4rNK3OYOuBms9PFFKNwWOIgImDuCVE5rU24NegTY9IHc0rE0z987A/KKDjkzD5OXH
xsNTYK3X+lYXhhOYKCr56PvzUWYA9FIqJsx6CiStQKoK6NmrmxWdWuOUKf6itaA7t4mLaVFjCEMj
VfwWmophwpS9GXqWXxZFtkVNCvkotaiegMrcmU3ZPYBsqXxSkH05WV73SD6KavDJ3Xh2OwZoCy+f
KEzPwOYfI9lyoBA9VPGIVOLRFKtSQF5XwHCZqbZaFvqXV9fd4dGx9BBJ1L+5sifAvKSH36PSQAau
dPl5AhILODBwf5xpDL2X2B9z7+ZeHOZ7iG0qCKlGhFT8No3m0oHivPdVrCaLN5WJ5l2tRkeL0aao
AtApHZAldFK0zsC1HOagzHXPQF+K7Yc5QJ7+Ef7BWsVa7vqjoXKISYBGE+oL9sOgJc4DneWgjx2G
sj/f2fFAlAR4PsV76G7C2MWnIYvA1vDHGhRBhxrbW7BA2cN2sdFZnDvDDm2Qv93ZaZGauce2nuwD
Ocnk5HxTqILvG+DtgZlEnRBc6hZeIscv7dab7eQkO50tB8Dr7CMNJyLAo1MXxZSwTW9zaRozkzBI
jLaD7EAxbgABGPwknXRvBX499rhqNCRJwCuu4F0LCDXSdva4Sb2qe+SR2j22Wu0cnMF9IdNiB/3W
i1V0LvYaCKVDATjyxjajwRdyJtnma9BKi5Gu4zqRmK9DDrWePhdVy7bUpktnIIW63vp171p3QcLn
1avZN59Tzy5178adANqhC7wmOceo4R7UzjDyZlU0BTsojWLjPFTU9k/nnWa0qk/hYdcO47HTdHsV
saEIWGrceqczpfdcZDfQHb0cjJpBgwfZfDJ9CLnvvCZ/lLpox/4Qaighp+nUiA36glUCqk1oFyBn
bRpolGa5ax9jCYqASIv6tajADiTJbJeI2Na0vVHywtf3d6CfrAD4fENGRwr2oP/VQgIkqN6xQeA0
OpZ2hMqRzADik/KUoIp6pLweHRwQaEHaoRtm0rx6UtHhLOM6VMPmOEAt+BqsJwzUcTW7SoaCTdK1
aRBbKQiygRQsAQcp0oCHXnutuWivZNOkrZ9Zv5Gj3dCY3HfrjGp6YX0Y7Qeb8dOgWsPJ46gQr2ic
hrFxdPWHqq/GMpgdSD4BDzA6/fcY/NIo3OuDrypRHSwr9GV6W+vOFsv1Qv3hzmyribJV9PHavwv1
fPhduQn5tOHkI4egffiFmX92UAI8zjE0/jBz/pHhYaL6EUBPPjr8HD9UUDEt8uSNoy9sW0q9Bzrk
72eCdB2WMbkHns0z7uw0xA562AL5/5nx3p1WSHyia8pDE3NhJsp5OZQhuw3NqFv1gImcyEn2ee6A
bhw/mtppvUxDVj0MoKGl+SBJgrCOiYZDtEFxkAGaRpIABKw1a8VhXwzRF9GhKx1+KtMSG9OENft0
ypt9ZuSu+sQt5A7U0S19imllYEatCsIDMrpH1Q15yAcyubFe+XgY5aAHYZpa+J5uZ6tpdKYdfua0
C5pZ9QudFZDi0aekPy92HeoJp0K3wF2EUE8FqHaljbW1dXDbaPGDcTkgrYe/BKjvIFHANTu7E9MD
VeX71SiayUuOlYKSDK623EDcluw0MHO+2gd7mTdAx0Cagk/6fsqTZos8tfrs9QWIKpXQ/qmDUTfu
C/7d7Urut2jqfwzfYxPDme5iufO5xWXyJn6wIw0lgJ6BHC33GNJJZbQzwNfEZ3djJ8hIAulws1Vo
rKrGBiTXcsY8mdbhsUzqNbG7YtLTgsdMC2hFe4x3FHI/Ra6N1trkSDPIW1lNkOuOM9oXYNbLtctS
pFfln2jH6BPRsuZbbKfg9bBYfmnaDPJb0BPZWOhzeaFYomv5c6w6TBbKNIA+KHqrrBwNP0nUM8BA
wItmmAxD2VCgGuBVIy91G5AXSsnO7KW5VY86JNTfTa/1Q6zjm6iTr1pJ6Y58PTLwDfBTy5C8jSSD
J29Rgdi5NQFoYto2BcRjZYY5u4CoBB088mxxLLZYeoHg0LZ2im4FiqMD75ybA70bPydU+CbOUURd
JtAl7laiSwiwnazIQcHLtXN5U0BfsXMDWJPhmPXaFoDjJfaYfkEfFBiZ1S8RXgAUCxNzDQC+9qWx
NICsavEsKo7+PCXLUQmPtC9OqToofqrhOconFRokeMPK6bRq2ZXtfkS+99+tGo46uDEUBRTbeHjc
W9y1tlo4oDMb+KwV+MOGU6In0VtcT/uoQba/c9PppWoqf5TEaOifqx70HsztkYxC0yKenW23Ccjr
ZXqDPwVLkpeWRFceP5E3MdUPS5aiRKEYa7hd9RMlhRwVBq8Cgt7pn1Ql6/a9G9sb8M3br8qUPNDv
8BKRA/i5rxPH2sTM6nzLBDsVX7WT1WzpOXlKE+NoOqV/96yMpko8gU+qahyt9Oa92ciTsPaDR4z4
+VnNj+oo+OyMij1nUkHFyHOw6Jjs0Klc4Q/vQxRFozMdphKKK5qoz7YCSQksVO2Y5iZPdPAA8Kgz
YPFoBG4L/dyY3dEYTJaBZ7kYt0XPB3zJYsKEz/+TU+QdBD4S6PKBii7zRace6q53zhQi9JA/2O60
XSbo9pTt8A2KrnqagFZmy++sJplj5utO2aWuqnhexAC94yUWKHzSXTiA4UM5MbRWFEsHoKbzANgm
vjHl8pPi1pA4y6JnJQ/UFJTeVc/4s4ha3U84tKfINgJxewIq6qcn+V7J1FQmqIIK9exIEwc6fZO1
Np4i5bDGpu/JsD6Tj8LNFH2kXoGWnU4NzYMowi/gDuFHL4r4UYQjUOh0Sgd8vStKd1wC7qOa96kU
Q8Ow6qJmRWNQnSVr3ZqGec0lpqhSEfrLbFrXasXtPuYlaFwXzovK22h7F2IzFb+okfcptlqQevee
eXAHJQF2cFJxSodlTH6KJLcDqqxbJI3tJXJ2USgKEsLXIvCMUBCtQWfLJW3Q2Bn+316NIrFHjcE6
CGSiqrPx4oBgMEhHLVvTcPBi2AZjvAzu5Kw4OCg2d46Q5z9j1Fv29/ZqPMR1oR3bss3tFS0yus+6
qPlDpEcdwEmFs/Gws7zaatGuwnbiexrSIevdJ9Uc0hONmjTVrr01BmUWx5dKjjwziq5ozFymNGDh
OPe9tQsFmxLf6zuwDHjFNw3t34kPjpcJHxEdZH80XV54NGO+YUkBnFLT+oD38GvrqPEzGgGAqwyf
6WCkdgcEkRUecmlzGYCq06R0AXlRre8vZaQfGtO7TdAHQBgsaHmQCa1oxdqZBtDGyunA3panoXJ+
X+LRGgh4lw2BCRnQDI3woyEWOxpOXd0DjGYnPg0VNzeeyvq1yPLb1cCK1CB9aTt7I+8yoG4qA0kb
V0oHgEs0xV8G/VFQrFdnsiWVBRDxMjb3BhrlzmQI5SSKoiEdjMROgaOpoGEqvYtjGWognd3Elg2M
4KuhufV5FEZ0RVcxik1jXvkWgI9Bx9m0QRUeQppuEl/VxF2loi7+4qW5Zu+tKDY33OiZ5qO5/34+
RcQgp50jliu8X5+cyxoABYPLFyB0z0rQHxCDwytroWKxstG8c3aVbo3OjAhEAhb/0XZpdEglxnpF
0b2dOL6IjfGRDh1YU891CJ3TthOPpY0mjyINiy3dEyimv4TMak/zyEUZjSnWuMro5Xj30t0Vf+PN
kRL7MLeXc7l86Uo1s3aoVUfocMrRepPV7QFwQXBLAQArpVHzRBb8paVSU+9gj+Xv5JqD2rBf542b
rJc5Ea/ylRii2zrkAJnx/+M6y7XH//1++mFSfcMCQ1mTW8apYvp2SHVr34UGnrfyYTBOosEyePTK
jVNuG+lhRAswlFmME5k4eecYCm/QlLPWOg+9JHIKRdLaNFTGSQVEAOqaqy5rxJqM5J6vSOEjmpDW
aL5qV4mbZLdv6VoA57OqTUPs+qlbq2aTmD6SGuYhaQoL0G1853cRfvJONPbo+538yOUId103Xbe7
PdeEY7JHlk95wAckurh97m7GqjPAdfyHTZUOiP6iM6fVZ3sJ5h3olckQiAh+HnSr3tN8MtEEDW+f
AO8U0KLI+eTgQ+GebF0om7QY0c/B6xOwEs1pggrq6e+G5KAQAVZru53QWvu/x9JKeRJ9c2wworX2
c60Yik9nJkAr81kpbXWuWM909i/iIMmkABWMZKabr++4sWioA8arlAkAs/I5jkx0aOMh+qCElwNa
kIcGaNuK6Kw5EZrPUF82zQIY59E0AGBOnw1pDos+OwjspX0aWg1a78GRpADAPFVvuoYkPLJAIByV
wXiin9eY8EzzmDrxc4RmpTccMnxsTTzHQOHCLiA9sq1q54mFNgRdliGaQ/ZDBEKTrcK82RuBrOya
2qZ1ImnaCTQpljD6I6nVhlKHliUKWLCbRA+cocaXFzSIs9Pk3ibQLDq4Rj5PpRHNH60sXTuA0gS1
2+TIdfZiW2mJca3RaLXua+TJTMuCuou0hYrZ+XVlszmEHAILrMDMVh5qXfzWR5Z2QGrYuILU9KCm
sXrW+s5N/OpNoFfs2kmX6DvlrNnjrjMcL4GWXSEOmaL/PkeaaNYCOt2sfLrmcjN5BK7vFLCYGhj2
I9nzzuv8BhIf23mp5WbITTcIvd/5RpblqjfNy5x9meoRCBOwYzTkftJNlGEHqD/6thRs6VeLURMT
cLe0X6RwYL4RCdL6OWZZYnEstmWZSS4z4XMKucnxFSm0NzRUKi9dJaxt1Zv1riva/AVMft91AB9/
/DlgTCB40UZIyxAVkFDRJ2OAyIvIANXYNgK7KT4OTTmkYPJS8DIk793cCqq/uw4Ya5/3lnEuMuCB
xtD9DHyrFh4iDXTpaOIBy1dbKwJpmtQ8I7drnCmajV2QtQY/Vt3veWWZhxgUT0d0kuJf1Sg1CHYU
XrUgEYMVUoLjESkh8goZQmd0aBmapGbP/dhOOuNgDz9qD7T2HcXRcjRGEqlHK3RzSEUEunao7BZo
g8bBmLRY2Y0NEvYTfkf8wWpK9/c8N4sj0MA1Up9JURwZEFE+RKI1nyYxN/fWSd8neLYqHcWUcmno
WucCHYBSpFAOwRolLrMWt+PdvJY6tNcJ0gBnNOC9YddZfe6LFHrzVRK+9T3gSNpQibewSSBy3rHy
LXRyKEpXkQcVBaZAEQU9u72BjiaUDbyDBoGouU/bTNNwHmpE9QC2mg/DxUt9df92bp5HkF7n2JJ3
svvT6AGPMdpEw7OC55xtyXaC8hlQ7AI1wyOPmjXZRkAup2B2yynFUGnrVq5goqFr7Wl6u3Zbpd6B
PsVdZ2jb/aJn6StDi8FVHRr9wosmX5G9LAaIbKuAkXsS1Iv2ZzyaaZ/DqekOeAEYlEqK7Au629iK
RV74ACzg9FQr3ZXskV40mzw0LSTGcJGEdZveBJyoA8/mGxSI43T8yacIcgX4WrsOdTftoH7S7FSz
iJ6wHQSG3i7tn8lXvQP/CUWC3kxc7RS0MLcna/BNovOpFHEACoscPVDvCpBkRKtBvhbCyc9A4zmX
slEUX4ks/Jq9n0UlUqVkS97PFu98lo7VuS9BjpVE9jXG0+ueBMvpgCZ288FKQ3Vr50a1unPQUKTh
ta4Ld0+xSwR43pEJs4A5HfLoCeR+5bPW5uk6VAH7rxgax1Klrn1rcPIf3Zj6kynGr1HapuupzT5G
MFki+ccI4onK0wRkmDGErSIFDR8lqDa3YLcp8ClSVCibk9RZDJFySwUn2KxjFtPmxJEbDfKHEfob
lMQ6euAM7QNPOsjr5S4+NHl7FkrdoilE7mk+TJNrowY8Hll7Jp1UfUDC12i8+kkAmLjnrqJvxqlW
XpHBmiMMNP2sCgHiITtFS1SJ+rAm+dYhxPcNpWdNyrZ2T+BRFA/gPt8ZJW7bVytRbSwBiWGKpYOh
5t9AYacdadT0yYSeymEHPnf2iM2lP0wtypJhAdFGCIZ97hjycJWB7MjEOvHJ0cuAWqBBj4rtMORU
AupydnVHW7m2rZ7RoOjnsTYoz0koxBqs+5WNThnQ4tIhtlX1oFjyAKx5gW8RnAJba+poKei/F/hu
RKVAeihc9rT/6rSMBEhe0A6LvtdGjNdEfl+D7MtCDSe3sK1H40L52xR25YbVkQCBKw4TcLfHyWm2
uSucHZkMAyzi4K/8U0iZGuMxF7G5msDCESxzlzg6izK2Td+XugvL3IviaQVLtqBcgcY4ZLSDrrPL
R6vOsdE0s3Tb6l0eMD3BTlPN0Tjfq9PeMtvvvC68jT6oE6QIoC2bjQW7kq3zhgly8COkJqXjlzZV
zkWHH1pTlxiakreM+70YtYAKjwtB9Fy2/FDHjKFetAk5/0RVy9k9c0f/9Xwub5qGgSZhWrKvensz
VP0nNwlAfrmy9DE/czEM8TpT0OrplH8ZkjxtyZGhy4duO0vb/hHayV5kkrN9t9OKNCI7RbwvTXZT
CiS9x9MlKdT7ajcgYKolazUdIMNrr9nQTqvFRmeSP/OsVx5obCnGcsFLiH792zwodKMpiCJ51kBK
i2fOumqyjzHLih2I17aoRv2EXoJ9aBrrYX49aAjWK7RFR7f7pdtElW0OI7tbOqgCvE+dh+S5syHj
+y2M2mal6Vxdsw7fbMQuUDPjJwD1wyUCtBgYVmhfSrJyFjXFyTTBE0pRNMmJBrAvSO9fJ3UsO99K
JVqijWvPLNHuVmcCGlJQClxltT2eaRxBHmczCJQSyabImI+B6Lpe49vKmWeTGzlhDZVF5N+AvTZA
PJT+ZqLytldKYTzSYeoGJ3A4i9aLrUV7HUqIkH8tStXEtniIAi6Fw+iAbDX4VlvkvMsxBIOjFA6L
7cyALuJXCvhg7gdtAzrbwifbsgZycsA9MceZ1yCHXWreWY/wqCkv1b9fDyigfDNNJr934JnjB0qv
w35ZvPHwMajNHm8+T9+BQQmUMO9iroZeoc/aMS+s/EMXVgaQidRe6ZA6H00UKicCrGzNEynqfa1l
+T+vJaruM1S6tYOrxyvHttgTHVKtMreRFvY3XZuuAimSPnnmvlfz7mkYCu9xKGKZo4KWDI+4uQ1V
RM9jJK5Qiy+1W7SDdpzHCluZ++jlejRDleuTTZij9zhifRr1tfaWFPHbmCXOdeR43GsyI97TkFp3
vMk5oguNnamHp0i96JpqRxpQUAxmevQymi+J7PshO6LDbTYANdVaaAbze0jnBRrDJ4dmUAw6kG+X
WpaSl3KQxD1TmNZV8TVs0ecn11DReXXiuEzhycqWGpabSOp+5cDpP8bF8NBOuTiSiQ41WJ22zpTp
IHNEGDKPQFqkiFMtgAcyxWkOzWimTrPRqsHe0VYio584OqUDOBzDoNM0bUXbFLLRtoTOFtsy485G
C5io+q1Ut+rXMRpAARkCX9gH0jA0izr7Vs2PM50Y2l1vhGGVaNeWpYMic4C44EZB/+SmlQXSKauL
DdoMsk0jq6mLV0T6j1EDggYlvcRHn5KzvoPJ05C8NUqOs3eByROcHlXaeJ5755iXkt5swjsZ2obI
bqGLCJpGr1MNpq5QA6O/O2jWa9jrXyHIVF7I2Xf6CiR5+ktTtN6T0OMtmeMCQnwGRx/uqCf261ip
bF+qdRaQ14qYso48SPnSMHSa2wXmJUfn7gIoJn64QOIydwMqU6Be0ebSnaw48zFE2oWGhQVAn9B0
P8+GAwg83VMfCmhFW0nyvUEjx6SD/xRCcOaG65UNUosq+zQq0IiWAQBQOiC7iIzLMhPygPH3RsMm
2AvNz/lUWBuIu+BtZYG1Ph8L8MNIzMogwS7LgWwlhFdAb1tuF7uXtHzTACiJPBfEwe6m0lAhMKWc
iz5d6EW9Lyye0gRvJquP2nrVS30KOthVj0QVnbYpIFidPCxusokpioOJIxFEjvsl5nXqFoViZKED
Q2/t03Lg/cAOQw3o0rs9AhrpZIwg2gv+OEXL4TCxDzFVl4zbrPO+DxE0tMGVrJ9bZUMDUEMD+GJL
XWyyN8WW7GShs07O4RnTz3i2WcwRBCXBaYci658W/bDeYv/TohEEsYaSJa7j6+icknsK2oBYoWtv
xzH7Om9RpJ3O7vYfaBT+DNEv4GllBPBlOtSqR2SL5XCJdeRqTZx8nXdA5J33M0PDAwCa3GNqFA1S
OmX7zHI08KnKhGaUonHAI9w4L8JGZzoIa36HhJ37ScP3J3J4Wnia0rY96gaAkNAvMp7xmvNVrHTq
T6W7kM6XnGM1+m1OqCnhiUVJe5yySqw1LnxRVNgVI6P9tcP382oAiculZQPoPNQIu6+4mL4yB9wP
4IsUfs7A5ehwUQWoqKQXQI/Hve0KZas7rLq6mtdg54M+LMMD3bIkDxMJfxwHpn++m6R1rQK2VbO6
di14D1yhO3uTe6KA6gQeINEf1DqbzCqN16wdH3Lh5j8yI0MnJZ7ensCv2aLHFBGxohqvLR8eKH/2
dxHva/wyAk1srl+iCzhw++wTeCkg9ywhDP1aRXXr1RKsRQNY/EKAiipW7cMIjq0Z5lDUBqCeUMPY
GCPYq3rw7W5roxz8qjL1AyEh0jKZF6X5XUCLCqAlaVHCUKCx05kX7TXRr1OIlgBajGcV1eGPkdqU
J2gbYAcCcbJ5iB56diXeWA0m5E7AsCJNZJemNlXLEy3xvg6ZIOjpO6mi4WUGfb8N0CMar0DyEZ0m
W88uTArp9XFc/uihNx53nvdVTGoY5NhozRFWpw6rGCAdD0i7jc1SNFC951NBB8AuVZ1rcEBGTlD+
dDFa4MGGzKWCrQvNRtGmWengfJA/yJEdVOOE9JooiktRg0u0lXxvfZOOAFT91dHaCvYS0hEhozbP
yAYP72LpiNLaPOkGeIjPI1JVRcVU9nzL73DDKTYjCtSkdxeEg1C/ddkblEKLH8j0qX7iielBA77p
hAZ2UITdAsohWbe5Ajyfkrpb0fUbS+2coy1CywmQLsk2JYgUgTLSktmdKLpzTPD3gH4IepU5Wu/2
uY4mdvrLALNeG0D/v/UjmD4WO7hx1maexW9/E29Lu554FZCNDFxkFeg98qzFpzTsURaUY9WN2hXK
xhYE7ZC78GptXJl20UEytjHeGCovbYckJJIDD3Hb1yti2QTPCiitFPAd0tCExPs/Tmo0E+C8UpyR
pKpAfysPCngqAS+EfkY3/WGTjhQyZVCE4YA9qfZagN241tzmlDIhrrE8lKO1ZnUFdnc5ogMA/2bC
8NApLV7Rq5cetWIagdIRfBxA9kESOToupnRsiyMf1C9kooPde9XeVfVunsmSNt6XrfUbJHr6I7g/
IWPUj9kAcdCq90GEbqHGxGvk26WRPBRJZ3M4jc2o+K3MVRV4mWw8YcukrZtp4CvCWmoc3Td4LoeH
xhRDZ3QASxp4C7LTYgZ9LwCcdd/fJrQMEtvNpF4y3YGUkdJ5Dr6TFR2vXN+Ga9FEbpBmhnhhQ4w8
quVddRVYrniswR5qa8qRnBNXVTRUQmidvK5rNTuIVoc+eV381Jxt4XxDZ7F4scAF/Qw5gKpt296v
WuXScHCLUWRloTu7EaW6p3X0Fh8dZnGxJq/Oen7Q0O8KNkzcEXAc6WOq1wdaliKAhARhn9I80Sgp
QUSJLWdzotWQs+pBYt8I0GjZ0Bs1oYdnaQO2YVOsfwrRzIqCRwKaKCiR7jjeyHsDNLpndGXjq7mN
6pcG5BjQL4IyW4UXLUTCJ4JcEAvUKB13fVQCcOGExgO205qfJHEDVjwMC72KjRXQDNkZP0rga6lN
NNsophOkXar5eVj8KTB2IAIQNsVGLRuoAFuovimyBBdO1gi4N/e9YeweyEROm4HARvVMvqEIctg9
iJxoPtmWRTSrB0a36B/IrjKFQ5IGmlno19dObd+UuzoOr+GkmKD+IkqrqNBBZKWBI3UK0x8FfstB
riI9MfNwCi2YbGNDO3hFRnA3I5xO51BQV5brvkdZCvLUgee9xVUnLksKQCgm2gLCRNlR4oAcCTNH
CGGzNsAXrPFIjlxnqHlX2hsIMvKDU1Ulvvg8fWsWvfdQd9A1KKwEggrhNPlq66RvHXerlTMV4bfG
bR44R0J+NU5fa2z48KpWHTpIhua3zCxeLZ6VX3sF/1r0L4tP2A8UQVzm7NoPFRICpqWd3XicdiJy
+kOjehyqvPpfrlyN5scrW/LKSlw/1KJCnqXKv6Jo//HKQ5+9pnWh+mlpDpcpKTcgMQMb92QqW7MS
yjeD433u9ZkOMuzWXYPi3zuh5384oI6ubQ2eqo8ZCM18hzX1Z4v1bxK0jfm/g9oIlc4p+6ZoivoW
DU4W6PjQP0Z5qGzRv50ekixl57FLp7XlTdWLE4cgjI5N7TuENG63oeE2lDCKvvcGkoB3tyEm7y+3
kZhu9afbaPFgczbwnOz3Iz7PDYd8BYoQxQuoYKur0eFrRY5MT8UBWL7SEeUDmfC0xQKPGf2WhjQ9
noBVomFnjPN09HU7zJdT0RiAHnOQIjuTmQSDEVvPYaUVV+ykAEzorGfoCVjPQySTMBBBOpKtjSKJ
+pVcVyA5fgbCqLja4W06JMFQT0wsZBPMXj31nXk7MHmWAf5uKwPQpXJkJ8OE3EpuIHEqPSDngWqP
pu5VsFQGpOtgasguoAQyncAGC0099QeZoS4KqRgZRTo1FFVOQpzqRr3iuSX0k7oGH6bgZnsaJIMK
HfRuGPB8DDLoBPSP+8UBaQREq+/RYmzXVRfuINfZ+wbyZ3sq3uUZuK/AMOGCDBU4a/KC89rbU+Gv
0CfI8bqgl7XDcD0DByYex6sw5O62SrTWCEj8XZNGaCq4WxJ2J7F4OiOvDha3VSe9TQfsTM87qK6D
JOwyxcaLTiy1ciRs9YUobMknR4tPRqrvkX+eB4HhObI2WgONZICFhdwS66wDhxI9As5Pg2Qckxo6
IfJhkUrldJijzc5Aly9K88vBE4pYixpPvzy2d6mpGAApJOIrgF1BnXvZm0jaGq1+sBM3bZZ4YLJo
8tnuCskw5obiq7Qv8Zpu/obHN47vMOReRsnYTocu09EtwvsE6TbYFm8k4wqnmwB2oN1imRfxQ6Th
h6vrODotZJnH88IoGI1CP1B1x6kep0mwt7so7qSytnjIsYO/Kvin9YaNwoWbOGbgljEKnFKYlRts
vDYC/1Iqaww69mxUXhsNxbnmpmo8g2VnreD3BpopVn9ScuzXSKlGzzU8zukxmoikjg1kX0pA02N2
JG+XWwcB2oqnKIpNWoPMA6RFT3GBNWhJA3kw4JGyYlXEVQYFqz5+rkXzP6xd2ZKcurL9IiJAzK81
z9WDe7BfCNvbRsyDAAm+/i4l7a62t889cSPuC4FSKVFuVyEpc+VaDeh3AFRq7IQ/ViDuB1lLsJwU
2GeXjT1A0zCK/E3jeG+9GY7VNJRMfxuvPajTR4Hd2oUmDWoHWr+r9T9FzATmfuU0J/xTxMxZbrq8
PVHvpDPj1IvsOJw5+M1vvfRroib32cexf3Om3xreatlJHsvEV8vSC41PRjz+625U7M0m3+/+8DNS
aLkr0aqtKDP7yFUA0h39pQUO4mGs1fjoDp19rPsxh6ohvpwt6L5tnF4+2OnLHP3ylym4QKehkp65
rj0fASKQmBwnwdlxZJ23giS8vSDbreNvTcQSWLOgcbduu5y8VcehkP1Hh6Xnz7HirrrAhsSXYfEr
XYoq/4T6VR+Ix18mugOvW7gEp3y+rkgvk4x1KkCb4gWgQPvdO+EAu+fet5vZHuPk9oTCr96e4LvA
bmnWuHDJYp6vacTN2TOKx1gWe8MAyyaql9JFU6h000HlE1pyAdt3k9lcTJ3pNXgRHs0eEAOd6cVK
Kx4EYk6QWWig26o9qKMQzt5CDdk8COXF/UpA3Gy0pugCOdJuYeRh/bmrkY50WcGPRTTUL9Ajm+3t
CJUiCBI56yZrm8819qqWVVUPdhmBragYgTTW9kEPRwVUfBveQHL1Mfb6Z4hcVCto72WP0kS4he7I
JrVt1Da6+//xMyqEF0oTXNNKcWsZ2hPo9vUbzd1Ow9i9OoyPx9EEZpmsWV5YSyXxRqm5Df2KdT+B
BDuECI8BgrxNK1JrS0IXk29fXKsyH7JCZXeJYP+QmbyCJDC3peOMr9rLDP2tXQAPUxnOI/aaqGZ2
8RJAPt59JFvF+UqhyPHedqFPkkKoeeUDdb0lDxrgjAh3agHYR7LpAYMH9tY5DhCwOAGIL1uDtZu/
AC7d7qOhZWuuQ18+7G7nfrRXOBZ90f5/s8sph/psEy244v0lK2WwydhQrauSF0+gMbR30KUMlzzq
iifJWxQt+7G/MEI00ylCUELrHJGzZYPPZyjkhTqzOp0eMpCQxdg6SehsrYq4Yp9YL5N76XdyN2Re
YCIM53WHGotlvpBWHO0de2u5Qgz/UIdRge7qWDDVHWZ3yPZBbwYiVABjNWBhmWp1cZKqf+lWnnLk
i2mIDoJTKoeaCZpx3WuGSQMysLoJVdIa4gooZaFmoaBgFrvyEZnp8D7ovTOZ8dcFQ1EMkHudtZgy
gApaASGYHfX61vglcsZuk+U4392WW0RH8nGRIEICLYAPyzCttrfFN1JrXdT7wYH6OCmwoHOCzMu8
VtNAhhh0AjKkkwN2d5whLbkZdJat6FX3kEzRput5fCVTbwbQO+btP9RHptugm+33QZ2amqPVy3/I
//86KOmBFgPbAz5aLwLESX11DdMYUI9aSLv5Nrbx0Uix23wso676VGbRT0vvuhq/TRYBNpNn0Ana
c9P7vUm9N2dErMT51pQZKs6sPG5WobGPHF1ZrOxgukMrpjrj4a8t2y/Lhcy95gGQELZ0C87uA2aN
G8hKtycQwQ0HKSCWE/qBuCK+bK8MACaepgZCGmPVtN+Chu+FBbztogKcGyQFEAot7G9Q3uGvHvPZ
MkO6bZ5yMDTto1++TSknAJZ66b5NiZLyU4zvbtIJ+WpUbAA1I+5G1OAtoHMgX0uBZ9Kd1La/+lX2
BJrYEISlS9UVfEPaYBHCKmfPB8VFA+LkNTXbvoVQOBQ5SSmMNMPqgvnndztJi3kIYGAxzlLsBc9B
CdngBW6cCOvPAlId883Hrv/FxwTg5zBMib2Je7tf8cmP9kkYjq8+5Kx7WdXPwqrScw6G6IWCrscr
uSVJZuzBEQydTcdf1GwId2nGoi1HseIKhcnOOpE1/q/rfOpXdpVD94PaY+f0oBVxnLWCqBB0Qb1p
bZv+FlimfyJ3jPfEWw/QVXelu3f7zUT2ybVmf6K4J5OrASMKdqyq8Z7sZKLO/2r/Y358xz98nt/n
p88ZEqLjfW7J3E2IqraNZXgOvpC/LgOIbEfWX/syA+97IwOkLsr0W2v7UbYGth3xn7YHyYgeMPvY
Uwqhl9SHKkyKt/S/p7pZ3qebh6eg9PVUAYVwrYbgVK7+Fol6GVpBviEbaSf0YD69yNxc2AMDLzaW
UtuJrT1So+aMG5NB7ixcEfRnHyzzT0ljvy3Aaf3mNsPItFvYVf0ZrCHeU/bLberUv2b73Y2GV1GM
/2IP3357wsEYCkzXrnahSW83/n0iEuceaE+J+mF80SvzlHdgtiBP4djdzvPsAFyJDIcS7d9OCagO
eQuuW/IZDddbtAJoOoYcy+yjnwD2ZffDE8zV7J7LaDqBNuKOvGlaFeK9Zc/JIVOog/KBWnEio9jl
0MF8NmukJCI/is/UBNXfti265NGAIt1jMdqrUde4ZrnNUPUkqgU1p8mydyBjNufeXHEAYVRZ7qiX
puQQ3DhTU0855uDkoylL0Ovkfdyd3TgCLYoRIljBl4ziJvoi2gIwccjBnSiW0sf1BE28JN5Q08q4
PDITmkVDw8tPMfJGj04+h1LIoW1A+XwbLkRjLkO/X1udDZXCOA3vVYNSNabVQms5gHbC7wA07gew
P/zbQwbdsVVY6v/wAHIKYXGd8vjLHD7O7yuV2NCHx56lYGsgcRBS8WwH10nT7g+psSEi/dk294NU
HyT7TQsWWLc0rK3bOMhKMLCaIp3WnHxqImUyNwlhQ5gaLt3ZdMPUvA9qdBqMvN5N1CLX94EM5Qgn
HqOUOmXVtc+zI+QH/UdAg/1Hn7FnlHG1Z5DE+pAsb4I14ttqTZ2db4TnESGrTneSqSzzS+XnDKy0
GJ0lbrpGSX27oeGBKSycRNtv82g9CFIaW8D7kzsymcGATRWIn7f0CdQQ9EcOPeAF9dIcDDm40mTD
PZlkbaCCSPrZjj4C1LWbg8s8EwCQX58IzD5Q/TIeyNKZBVSfpm9Rmgx7CsAJEORup6av5wCeTOzu
goX2njrpS4ZsLETfU35PXzCedSj7+H24KOp6xT0G+uYyC/YJ1gFgd4N9FzbFJ5el5acC+yRbZeoa
Nza+4y5zli7jYkedQEhPOxtECUsa8D4c76sCJK6jvw68Kr3Y9iOBJhgWoRUgvRPYd8B3nzVIKrdS
Jd9Ag/vV66HvA6KRcF9wqDH6eW59wUDqp4FjbQQrNwVoplwZZsr2robgW0Yz7pAWtzT0QtwjL+wu
orrNNwFYCyRkkF77LLHBdpojg6Ezi52WctF2IGvZB/vv/sgZnlnY8n6P0mUFCGsGpIKO/P0RA6z9
pF7aCRIat44PwcKWIoG+BKtmmeAdPgwVuDRkdA8Vr+jes5BlwfY43A6Qsb0HRwBi/h5Kv2QQnsiD
Ral1p/qv0+i66TIPuafpw39EvvTSpavZgVs9JfnSHDSl27TQ7NNPaAaG4G0P9e5oQNGbPtnhveRB
xi/u9tRsmbniYIV9SnDywLbl3260VAwuFLTDovurW6NnIyDzu5s+x8yzkZ0eavSOuD2UZusHMCoP
mQRwAsJk227KsiN0wfJjYRnOdgQK4cplBRh7ZQWPfYTQdcPc6jNL+OeEy/pHk0LvLvMVX9gKEOiW
Vz/6sPk8Grz8XDRlCmmczH8cGX7MtcHzKwQq3p7SWOrjUzwnSdfIg7WgP/7S2OYbawyUpuURmC3i
iPlghjbkTCvzNxsN0hQcQWwtAX4N1jlib48QiakOLlI2EOZxnUeyxeK1k87wIC0sB6EL2eF2AhfW
zR/SV4A0ChO71NZq7+fLy9BNEC2tnDt3VN7B1ptVD9iNjZWNKdLYk7gi2a6Adv3dOIvHk9HWnuna
OSgRBP9UmXkywXJyu/E9a7aEv25+86nScHxOuuYL7ZFpt0wb5XGA2LyIzD3ZZRhcuR0A+5BPn/sY
sgO38C6FgbXdYRA7d7x4Q5UHo3yuYyhVQCrCWiXIM0JyLp0udiTMJTm44XPWNc6SlyhWb0WcL8Vk
xpspcZ2LAcTtfLFCxk+hcNZDESG8RR3kIiG3tCzxI9uQbUD938p0kxjCdL24DhJ0IZ2bqU1VCvz9
mspAAFKMB2wax1ew5/qQqHSNQ6+bjG2aUPkvNchrjm4A9T6utaOtYvKXvQCF/+QbJZiw6h/1aBtf
9E2Q1W83FvhxMwFBENdCdrG0cuu5CbpuxXvhXKUFbYGsTYoDEgZgdIimcF0zqCKkVlQu8xrkO7GW
pyv1XR8A7Q0gD9qmhaRfqkxr/Z99yJEuaQq2E669b5PRHS++lmUX4rhln+jIOVR8umPGdCIZsixl
453uoxMm9bUM3xZ9OH3v+9/GgQ8FLPfK+dJClmEB4iP+yO0o2IwBMDYSNIZnlobJum+E9VwZ/dei
UlAzT8CDh13dd9A92wulBxns1yCAb9UZBT0pmDUN83lSah4EWdV5UFshoAW4iREN2TFpXGOZTzJd
IuaUHeNIgaSderooHd9uqWvKTARQ3GI62AoJtFKXVVYGCsETC8Lr0AJLTmEEBg2jEO2D4aT1sqoF
/zIW8uq7qPVaDPLrIILuB0qmfvLADZ793AYPc6Cca+abGXSfBD/gL1ufs9Fma+EE/iNLxUsSxdtJ
54/oIqsxBLaGo26c2rmNdHHmqoNFGagPPu/dPODjgVqdCcX5bgynLUGCKgWd8qFFRG9GCGn4EChZ
/m4THhgoSJSanMlPvY8l1BHNR37/cT63xR49yLoT+DdQnmL6xuoWYRkc8xNY0oG50UGa0gEosHI9
UJVpdLS+0KAI2k7rm21Kw4tlfGlw7D4kQVjjlGwaCn/DeDU3lSy86yiLFJW7SYhwAYiTEn2hDjDZ
RQvbLfn2gzd2y6t2zIfzzdn1NbF3Vj9+cIOQe7JWbtGCC/wFBDHhWVS1ay86xAP2oR291IxFl1Hg
3LIC/H7j2WAgm11QczUt0iQy8HYZixXwRBA1uL2fFMtrkFmv6cXUkd0Ze+dS5l2xktqZeqIcGbiF
KQAQTMXs/MfLj2YvmG2BbBFl6Zrt0NP0iDErUZdJtyYRH966yCit1AGqD9gMPYQ08D748cGq+Ioc
3cRCeZBd+/aeOXK2zTPYY71rIdPm8EVRF5CbsCznLsmmZucmXb4vbXe8ThCChEZc2nxWkHv0jdj4
Echm51XM/9L5hVrSoMJLm53MLTCPhP14tTHlPKgwvTO9EZyy2yFG5M2DIuDa7sJ0XDMo9C0KXang
6UoFutSqWSJoFZ5tR1rA1eijPbg2OOivUHoAQsY3P5yawFwi6gZ4c4R8Fu+DzSqRW+ijQd4Y6Zwr
MMPqWmSyOTMPCvWCFR7Ed8CjYibteKhC855anjbRHXhL8l3v6fIEPZQmoY7SiLONWQN+50dt+TZL
mOfdivWIpCZWECXr0sFBU2UMhIS3RyG3hE8DBM2OZlNjuovSVFwESBXWQSCTNf2iKv2zMpPyEUpu
7EStNgq7c9n04P1DH13CxpRrD4iLdVqFbzZUrt5HlRHMv0VU1ZbnerKv5E8/RZDHi3XMZbO+TSQj
cWdDtvhM8yA4DPqN0U8RZAKlSq35r6ws+Slk6t+5A8S7RQTWerILz/WXVmuxYxuX6omlfNuNgfU5
lxaUrMt23JJbhhR6buFg304DO/ynaSdm1AtPgoaLpi0iWR5sggW2Rm/vUDUYrQt36jbEQkbNFLH1
D02um0RZZrZNtL71RhJBCbP8GWNZeBqgKXQQGf6V1HQ4ouWVF6AQQfemruaI5DVwibpppsAeCk3T
T02kDJJzVnfZ3IxHaZ7j2vgxz4SMxyWNy6/UioXrXobOfPanaXrqStFdDeiIUR+3bH7X5uGF+hSQ
i3ftaIMzAE8Eo0Zzjw3WLgLBylNiTAYwReOG+oqBWQ8eCANpXO/27ePYJUvqq6c4+eQVP2t887Yy
Bda9j8rhURZlBlqufDh6mtwJsGF7lzKnhpYO+KJmF1TTNLbr3lMrLXMGDGBibag5WMBwl1l4oRYN
KrFBXyBAMBypSVP6QX/vZ+mnUdOe5EObPRg6alvW3NligzFA7obXe4Xa/Qu5ICnDL9Cg2N8GdIUw
tygEAIJCT0KXvkjEPElcNMPeBnR5AYaJEKns2lukTQg0c+04xoIZLofIlghXTj9Fd3VeRXeolsx3
CeSNFib5NAxldmXdX6iXLuQ8Hsow9u5mp6zFy6XFd2CeNwvBlGS6Wby7Dbo9q9SPsVJQ2IZZ6a5Q
cAUMSRib7Ojij/O+FyhkArQ2tT+s/ioZ83XvIwhed+Y27fNh56Fa6DHm7j88nYrvpRkic+BXTwXo
0v7mkLX+UzhW9eyAhXfY1SMOXXqGHIelBx88MovEg6Z9acX12c8N+4WJzRQVyUvdqOaikhg4bW3u
S8m3GYDjGySj7JfboLcmduspIlnTVB3nlVGxEL+RhFco74M80odLHwHwxocRKr/oaPXaSneQefcv
OPAktgpXZAkZwz4nq6ptlJdQw3OdELKuuVi7gqVPosBWMOni7p8KsSqDOc5PgTRW7Y/pZ7dDUCMH
Phsn7R7HQ2y/D1bdothOD48gdjMPnwKzfULKY1inOXb7rcZCeBofIVoHy6XfX6jlm2BTmLpMLK3R
Ar5D9/aBfOuNY5TLN24FxJQe+j4+DFS5MUMwmCagsEYsAIXwgy5ByW3QquAH8oi8fQCuKJwFBp+Z
X3r5ifojcLutmB1ORxqY64GdHthM6lOTJ+PB12UVTReUF1ffUTP2IvxOo+FkTdDaBgsH+BmbSp7I
jTwmI662XQ+y2D3AR/0ycIsGGc/RmGsDojytFollyjtrCOoLsC8G0KxInXqyrvD9rLU46a8RdpyF
9yAEBId57nz3RSCOtDj1bRJeIIO27ThW+mXL4mEDJr12ddvq6QGezLsjmSRo+jZmYAMkjfCoSD31
JcrrPYh3jB+Wa50gXDp9FmAWWPqo97+CN8vYub057FBeCtSmHuS7qFtMzWY/KV5dp8gpF9lY8nOu
q1KzBPBoCUmgufVud4VbilUhi0Npg0vxRjIDWCh0fYzeB7uqWR6oI8fXa13lDnL8LIKSa2+O5wYM
aS/9z1pa/UvMVAyOXLCihU1ovwjwf21SS6oNOYG19W0M8xrnxfruxPlONmVy3zc2f2SFDWB8boK+
qk2Tx1xU7QlvnM/UOXFen0FRfS6Vl5/sMctXUMaFwKJuhj1WwAXd0iUyUrzCdM+oMvT4EO7UQj3e
moyD+w2QuPzeGf3mkgM/uuiG0HzlrTJWVcPKPTUzZCygjimfMksfwYCzXXAww7xGaaOArTCDvc+D
9IiqU2+J7dCiz4R4noqYn01jDEGgCxgAhGS7lVEF8aHSTe0mtJsZN/yMeCU00eIWyTCgsFagsuEH
ar67WXo2gMXAjUaggqn9hsoOMGzV1dfQQ0xdR8xTs5VAWvXBRYVldUJFnLd690BKAiUAqZRLT3tE
HSjlyQOaRNXXuHmbgzwMKM6BiwgcyXghmQ8dkmnrqUENiKoa6wGl9NZDLsJNiyjllTyKJLWBOAjV
AtEp8Oz6qTct8LYZ9+Ts2CjMFmMLzBWG0ohWz4lwZLt2KjkVy9ozNmpwPzNoau0z0DEtOs0M405R
faQmRGrsJ7cXb81YjckmQanySjXC29UlBMPorO7hX70TlUxWdJCnXmrSaf3m7HQyOiKoky4oq9U5
HaiC03LYJG1gAKRc9Afh2MHRBGprzo5lESi5FDKsNIDslDprR5VsR2CA5pluA/6cE5EiqBKuMo5t
D8sBdOPFkN2FGVY0Nfn3TVTCBAzBUbHgy800pB4kEZxCLuMu79OlzwuxSo0u28ztOp40Z3li7+e2
FWHxbaryQlNUhZfdjarH+VAPBt5unj9HiS1I6tQhT45FLLMTdjtvlylIAfb5s82rejgW7ZHsNKKL
Qhs0qiZRzdgXX4PNpyGCYLCPWko7MtiCbK7uwH9/tSwBilrfaEDoDmF0pFGBtONJ8Ti5o/tJCcBk
xuTag3LuE1lsY9qDPqK/E9o02GazSOveP5JHiYzEqhVQQmuN1sOOCqWSogGHFA3lkJI9oBgrXFAT
JbHW5b88ybeb/i4BxKVFFj7scxeV0lNTHDt9SZSNdj/yApihqTjSHXVXTq9ATmwr8Da+j4nJnfrJ
s55q8Pn8eUv9Rjs0a0hpJVsnj7MV6YbvC10dVuN7smKtKc89APhnN8+zVW4y+6i86oeIsv5kyf7t
EqdOfyKbF4Bfz3XyI3VO2qMHWwPiaO8u1KNQQQdKZ/CqFcb9LU01DT4/mmPzWbxXljtIM5CJ0lR0
MTpQVGovapErDZx4Nw+cM1q/5rpN//tcZH9/4m0u9uuJNDMrS/uIWmy8PvEyajJU3hKCN3hv4rjD
ntIOr5VbL7YTH5vUi4Q4z1l7dlxDnhUT0R5L26FjKRA7ZJtvAwBU9qllHchGl9KrUc+sLygzAEnp
C+9wggBvl/DHJwPw+yA1Xuquqb6VdvAS4IvwDVTQ8w3wpPPNb11mpPxnSGUcdHepR/6XKf7ffSAB
hiov8Hev3d51T43ynAURPRQ855sWOrUzO4TtQ9mlrk330uGf/MyCT8nE7Je/DYoC1s7sEP8epNLa
foltJznJEsWXfWGoO7p0iZ9DK3N5s0wIxN15id6QZ1yLvpqazbKsra2V4IzqSWv8MDTvl0bUVNE8
5WCBq8NUOiihn6BjendNxK1tFoEIlmwOMpSLtvNLUIOW9XpATf0+8kX+PBrTtmwYQK3abtpZeLPL
uHqz+2Bs2zfA1z27Fc6Q7/ab/+/2qkH9GmWv5sSXzl6B8hKazOOcLGtAW3vqw/bTLX+WD6zZDm6g
lrf8mUQKE1HYJNjckmK9E3/OY0cdyTTb+bKKUFFGObfJiLITt+tPt0f3eOFsm4aPy9s0bTR8nJo6
Riufp6aJTFA53/UeW04WKgSFNyEwmAOScslrz1sarShQB6Ciy9yDN9S4R13LU6Ft5NeyCAqKQJBs
aYZ5LE3wPosEuw8KmvSk7xdsT+eZbqbbnE2SbbHe+EfqBA7sIXXz/jSgjH+lCh87br2RmXceWPjq
0UFqVpsC8EzvqnwEVZdu0nbFLWPk2mSUHcnmBSA4ACj8Sp2zm57XQyp8c7OV7OdtWmMMPk5Lg0ID
waxUigznKGyDaNoBjNbUSZfufdpI4Kgw1thVqc5w93WHnR3tZ4IYOAhq0n6Gml4wSBQiITVxa1Iv
atnwe8lOQYxTz4AK4m2kpq9hhyNR7JvDCYTi2ONR29dGuqNLEpWQiM3aLQ2NwLKOZUMPofZthqgC
wb89tA9/2OeZPzxkzMNk4Qel3CDEMeyVHz8yZzC/+BBiDSM3+V706bBsVRpcIAHcnUDjgXLCsQq/
Ws2ZHFyoEi8rH5zyjarrcwkdkRV1eJAAKlBw31bNymtkcg55XFz4BOwBUlvJd499Gmpr+mqjKH0F
HdtSb5ujLVLEiD0ICHdizR2/FKYjFklmx3dl6TkX6sARALUVusNAid3cURvgX44Y6ihUc/AtDmpF
V0OglJAPZJOdC5TdOIwPDSKDGzs25DXKObtarXkv9KY2RSqJWrIz+MYAYz4UgSHyGPs+OyCqsqei
lluhCzWh7uweQH4+d5I/2ekyIrV0cBNv96ddTwt2aONQWd3ug7+20wOyyeBHFOTMnX8MR/Uu8sem
nD/erd6G3ACJLI9TnW9v0zJg6s9pIJeNIdTZ85DQUcDkX4cIyzUKzZIHkYWA/VZQbFBtWC4tx6pf
fNGijE+2+ZcgAApAyvJ7mIE8qfT6n71TrrKs8KEf+oBkUIpTSi6WdWhHP5E6A4w7z76p5B/U6DVP
Tt+Pa45X46kxy+poIbu6mQIHm0qQDyziIui+2yxeGlNe/AQH93Pvjs5LaCgE9xF5v3iGae4rB6X7
Ps5k92kZDEvZmdaX0Rn20rPyn6Y/HfoxbL4AtAmBLrAf+r1YcDlMjyYr023kNNmh8UV2dQIer6xw
kF+ApN+OdZb/MEf+2ufp+DxINeL0aZWn0OqdE37Z1dof/OrF7xEO1K52N+0TP+DHpk3cZR2nPSiw
XXFMAmt67IT1CJ4O9ws0mqHmFDndCfph9QNo2r6RHf8YRGWGRp5L0Nbdt4IDSJ0EKyNEcR0IMOOL
UZTJubE4Dvu2PXxr3bWXJuV3gGsgk6UdmPDGLWoo+TplWXmH4pfyropQ4IWAQ414vVvcWdBeCxZ1
gU885VcyoYbLQGZahjZfKKPaxUaXbqQGfeC/2rhnQZ4sEDaWB1uve3NHhGqBKaruqMW9qDoXjJ9v
g/IKq/7IE5B4vk9UImG8wo8p3RgEEcGG+m1i8vG5JRZF0H4nsrdJ83HWWT8eu2JRuprybSZ+m6/k
Q5cP7VrF01EA69pbwQESNgvXA4tHlduXGbMwQRoDwYF0QxiHuGTijAKNZ+okk8etM7OHN38BhDvS
ZLF7NNrAXRIdhVO1r1XiWA8MQbPTX+xDU360p6x7dXPx5t8AALQk9gp8b17DKGUPKkY11RzJKqNB
vPG7Igly8j1wgxImgUrVCvAvdG0H7onIucMfpnoaIMm061DCvelG23qd8OKNe59/wxIG+hSRGaex
d6crVKoDEGWgIFmPRE63elJ6pKgQGIq9eh5JDm6EIjAaaQNRce1TiI77v0bSM00fEEUa6fLAfBUA
H5EDdnqovYjXRdw6D0CIpxv8Z4QnmSXgG4Z49c4Wdo28ALehFt6b0KO2Qa9qs+w7pIs2Y+1PMWoS
+RocXdb31EFlIRCz6bM7mXIVMsmulYyN7TAN3cFruvGEPDvEx/2qeWjwmkd53lB+xjbiU5QB3Lvg
D1PfgjGs9mutKuJ8FoZZLv/22abe/tdni2vzw2dLDAMiu7r2i0q3uBLFUti8O8zFWboJ1Hx3oLIv
wYwH1JGIfS2zTC4QWQWFHIXrgtZv1nYCxoDZ6CFtuw4UNxZIY5c4tXb+RkHMbMlVhL86GUWVYI2O
3dOkVbyUvpS96W9EDLFzv1ZbW/nlwQAk5Cy9Xp3pji59WoGhLPK81a2jaaJviTCjRdH6amOnsb0P
/Jo/BKMuaRtB9QvkyQklnvULeYyOzZDftJ9Q/SOX0GOPDwqvEvuW1v8Q459vyWmCE6UA/DRxN1Jx
HPvBRjciuOv6AWpQonzdaFixsEW3sDogAwfAgj55LiDSTja9kltkgubUrWtE4AacNZKk6y6ddhti
1PLp4X9zU/jlb0tAESFj5fdPbVFsUcqNvB5+eRvm8mlb6KbM62UK3ZCXrGzMQ8Y8yI4bk/nZdNWP
MQ2DOySa1RVs2qhY1/62FXpL0fvIXOlpi77ckv+Y+m/TVogb76YCle2g1gbD7iYAZmyJ7GKyp6Mt
NWszTffzwVf3omIj+dBELDPZp42JTHSD6tKAgKtx4g4LyxrcdViG5skltCsWicHboDzj7u2JUKc5
xh3iNPnEuhOKTEAvUYCo+gSBzoht4hpF5ZWv5Ib66WL4ydfUq9lWlaxHDQsuSRkP50o0FUr5cxcM
MoGnFmRMKvHmY3t9v6yFQPZXe1NH78cK/JdQWshqJG+htd6fexkBTAh9qWVXQaJRZkDzI3WPW+y8
ug0Y37pFgNCkWpCx1T10FwAps68a/3qz1xYD9cfc29srqwbQUGFn4GIZPwr6oeEnxM9d5uA3R7c8
eKztPIXCGeLmdEGOKpcI6f5qd+AXKsHrT5YPI6k9ZYkFzfIlzXUbAyEhhOL1hRW+vXZU7uUX0IN1
GxNc4Jfaiuyz2T9ZGu5FFzLT3cSlvfTSsVwn2Kn4OINEwWmKiyW5ZGQbw7KFfg931rcZ2sR8wumE
g6Yv6MuFAVWyQ6gvdBdnbleCScGDEee5cE3WbmodwHe1l+s7UDoX4458yOS41a/RNOWtTT7UrKrC
dZa3Hs/yq5XlQVCylUgYyTJ5u6SIRraol0c7V0EDwqH4x2zLqYfc3davNkNh/KQI5IcgZZYkUPnh
IE/vgGY/4ez4MZr5R3CTBgdu/GQkxjNQ0PaZGeAHlDYfoRQ/pudmzEtwL/XGPYrQ2LLpOEOMJ48X
YIws/1FxtgZIsQT2I4FwjRvxH33afKtir3ttR+TtDY+bD9jwBOCeFCb+H6tsj0VrAAtOi2p+P1t7
WFzxe3BL/C1SOZ7mW8PujYPVYk9VZg0qiXQPXTwJZNYIWjyF02CXMBTtgQ7jM4CX9xDrbB+DqQ5P
KBZsl2Q3epAvVi1vrllkT3ehq7B/0QM4uAKQMarco4P64k9BBTldaZZPcTW1CwVGvhNdRmkUJ1Nf
bjZq9rIXSzdnm2oCIFyW4iy8uHoKgYJ9EEG0NFnLgWtZtV6ZP7mqq54QeQW8se4fyDGu8gtQUsGV
Wm3a/qPKZpwngV4daFVzjt+hnrPSB1q8iOSemvnkTitggZwtNbugRnoQAe4NNcckEjiNtcHK1g8F
V2iyR3bDXlIvMvHGoalAb0G9gTck567DDpV6TcXaK0IG99SJrWuyqN3R3BWGYU9gW85aFGS0hw6b
A4SSiiw647sVnenOkPUr+LLljlmVOy1YEw0IwI9ggrcKHAwLKDPrO7rEUAU4RAkut+bf/G7DaAS5
0LBb8/8+1e2Rf0z1xyf4H8K+rLltXen2r5w6z5d1ARIEyVv3uw+aZU2Wp8R5YdnxDgdwnslffxda
3pHjnZOTSrGIRgOSJZEEulevdX2NT37U4dR9u+34vR9CZNmASkg+o9PrAcQf9iK3imEGoYRkd+1w
IlDSl3n69xBqX7tdPeO1SWefXyBpkJHkDlgO/zxNWP58Y/Qq9E4uxuurklFWpchnUvDz1EbYu+k3
cR1CzYsLndKQooi/QHmz3BpWlN82kIa0kQraZ5qxkw7FaAMFYvjFfDStd1tPZ7FaGRA1Ooz6CgA2
uq1XVatQK/FzLI3IY6DlBsc8XO0TQ+32lOBORK967RhBr9PLXh0zN8TKvA07uVRF5M0vr/hzYkSp
ULgNDu+eXjtpM+ySSx4vLlPR4LB9Tpw+PF2mSlpeLMPIKC8unuEdLZAQrcEw0d7IlrU3lzMn6d7P
fmMjl8EVToILG+PokP08u9qknuY6K3VcbSVYQuexwBUPejfvrugccFOFYFKnpm8r7641IaHdK/MU
ao8S8mqbsLG7OXWWwvXucsRb0rJnh8ugvoVSIIp4EPkCRDRr6+zkWtYRNCnlWzHZR0Oy4k20zjF0
cJLB4vpxvXeiBNxMHvO3TjU8EiCdYOiBxqIjEnCxX03kQfa0nE6oMp+xERuCxI5vQaAnznEUO0fc
kJbUooMxgc05sZq3bgwUMn0NEHmFV9ZzV/pgMXDSYFclQu/nS/nc/DxTMX+30VmXCPkchmMyY3nq
PF96gzXj3r1qW3W2bVudwXst93Uz7cgEcQh1bgDEP/m4l0E1bwjm5NZ15xBkTLfkRYemqjfKyvsD
tYYoVucqy7/kTgYmDT0zmYYanBXSMIPt1dblVjV3Y6bW5EIdSZui6CJHEQ/ZaM6whJxo0Ai1uL5q
4LTWWg1goL7OF1iJuXX4ALwWd/GG43xyd0I2ZxpGfxJwESWUSosPs/MSNLzx5S1c/wSFHWUP9q/j
1ZT51e3gOeH++s5ax49mHDSJqEnFB0a+taz8mWFI58NfVZo+YKQm6KrIhQ7eBA6Qmtf88lfRpE7n
QXQvTdv59WVZk7kbowRu/fqXdlVn3DC3/3r94BAgBe9/m2yv727IbO+UB8801+U79IZCR13H06U5
FeIGDBu9Lqbpt44JkQQjT4eXuG4ezCRVDzEkG28cxoDQ1Xbo2VlG3hwnrMMB/nTrVQMqo62bFuKx
BdEdOTFp8nkjWXWILNtYGHaezloI8N13A3/qmzE79LolC29aASsC5uTS4/eVHKpbF6RXjav4PZk6
DmqvIA2iHdmGLig2aZSz+WWAbQb3A1/5bcvBxAmIHtbVXbylycGJq24QFeEzatIADz8WQ/LhTKZu
QigxGbpqTZOj2iTdx1b2F3XS2zUivkMKNzhdXr2xeqDNIrmkyVxH9UcmiiP508GL45dcOXxPrQHL
w7XvmB3oRPAHTcYQnIFUWVAnmXJIZM5E5Q831FRTYW2cCME6cqG30KMyjk33ZDAcaLx45cQ29AZA
68FugnbAVhJ7qj76wiKrO0/CaW+LqX/ze8/7Cmn3cQlFwHETDGiGrbEA6RYwmrHn7YsqhQIfKqi/
gqdQgBI3bXZFFwG6Zp4v5g4KfG1Zgi8EMZr5+44bFGqbC07vis1XSH3suqyYfQDqWXENMXFu3Rl4
20Xgf6H8dcCy17Zu84cCSbZNW0PiB1Fa70E7UGoba8BXUX8zEOR8jW0AIFUvfigrOTXJaD63cTNC
D9TMztKKurVbmsONX0qFOIViYA0Uw4MaoYybQaDzux4OjVLxI8JwJ0UwGD9Rf+VbCX4aCUNJgq4j
j1wDzBZcofgsCYcnaFSAyxn2q1uvq88Tz0EaEQG1i5tE7T25oTrifbZRu11ni+LvPhEdQPJ4BM03
yjuMWTq+pU4IdKlnfoHscAlQIk839dCop7ITe6fg4SvqeZJ5AXj0sXVMdsj5iNSaNUavP0f2CcQo
aGQuA8C2LYstjDhGgijIkic6ywKpLmf9b2y/8wsYZ7hvFsmHPJshrXEHZrDNh6zeJcdmj/eGPckt
pdcuvQ6yZEvbKFFm8jNHR840S1LWG7IPcTLLJiR2j0VXFGsJ+oEvZlpc+Kxk4vKlstxqCxQSxHmT
/MJnhbU07HEDAm3TM560v4s4GarUAFOwSUDcLHpzqbHz81B64MEuQ/Uf2v08bmd+1Po7T0F2BFAZ
lR/TyUbChfcL6kCeMD9G0BC0FvE0LICh8ndXN3+0w9UYJM58EKjm7AHU2LVp1z2EvZktwVI2rC7N
CURsQlZ4S6bTPbQ9n0Dgmuypkw69A8IwFHWdqUWzDYq/zyZ4/z5bYBnBqmuzBhEv11Qz4syC/NC+
d3l1pFbNknoTe2k1pyYdEOQFMWdQH0XpAbCpPWoQiM2FlhIh22/muHjoAb/O8btXsUpovxYduCfD
URT3huI74mbwoU66Uai1Wg76ooBGX6Rj0f2phGj3veinHYP46xI3R2cX1kE4b9xJ7GuVW08MdOkX
2ro2y2/AQlksAqDmvpKbn5Riz1mwds28Q1G9fKUrpq4hXFEiZnFuGGt2TdC5Cxao6LVND3lped86
BdrVqZmiG5Ym2b0eSP2VyqGhYwIuZEVKblWCeWRtyrcAAZ8wbPpXZEv7eSe88Fa5nEPMdQLLqJVP
EFFW7742FFlayDFmC47kaQeGXnB/CLYY6MzCVrXPWhfhApxdevWZFb7YzQAVdxdlQvoAUsw2WNcA
9K7tRiAp2+JO1GAZAX5/Z1p7uM+cSwepdc2XdvkywmZc1BJBV/ouk7CLz1CW0xpct7bH7G8JuHYh
pth/M6eBzVsV99DSC/pNIztjw5DpPPUoCZ8jLzc9l8OwJw5tLwN7Z5T331iZQA4S9RdGH6cPGUrv
UbqNs6AqIBuKW/KDEbfvtmsvnWWM1cs+q8AMJHCjRIlGekNv2ZdJspdl9XJ5x/pPkQXIvsgjDdsN
FAviRy8t9nlueA8xCJ9ucEfRV2E/ftP2hOFpYYahuJEOqFJ+tU9IZMxyXpcb3P6GAxb8w2GyZQ99
aJGvlVlEs5IN8TijHieMpllT2uE670fomhnQQXA9HdTSzavNUcm4AbatOnf6UINYH9kL2KhJHVdb
Xjv1qvTNbk4oN8K7YQ98doT0t4Rvu9oNJ57WDNjhWUI0rVdlK8+qzsit1cusxd0jMLh5ypRtLCN9
Fsjx/Yxsv+sFsBT0OcBKrmP8em5cpA5W9eQUj1WVvVmIMr5FZb1CIK7/xlNfLYCfGo+t6yKyx/N6
lSWOnJvZZMx8N+V7lxgRKFBMbRsROaxzghsy0cHRUWQ6Q5oCWq7FBCFagFdXsdOiWlkX3BGIi2wg
AID+jSUPCOTkR0/ffrPWfDahLLeJhY1bcmEMaiuYgadEqaCB3tWBgJgOj998XBWuKe2XwgvjBbft
9Ogp5u7CKa+XQ5u1qPVGvTjUPN9Enf4Y8655cMOoWft+nm6D1IZSmp6MPCYLiutRbb8gtB8vfGfK
Fg5zxw0oBAmjTgcvy8ql79jmkpo9ivfu5LuDsOy1TFPAxcfmfsp8lParKN0ip4ECQyg8nKEM8m4r
nYPhx9sslMvfaVb4Fh61unPSqXgnC9kCkMXeuEd0DZ9CHwXFgmr/FVJXG+R6TTzCIOYEIsXqHCIY
c7FRkzqAbm821txwQIDQic58RBl4dyPMQnNTuwgfVpCGuDYlCBTxuVqH2AqAkHalN1eaYRxSrU+y
roJ7x26SfTcqf06M3vJve5tbyT63tOYSIvBLcPkmECUsZrhs+Sv4Nlpg/s3k1mnlCK4XfBGJHXX3
zK1AOKRvtWP47tuFYDS2zDa8CznIq1sfiSzsDadvgkGZZ2jHL5CLebcTEAMcmRc7+U9Z7C8DY0KN
QdOojeijcIUkB/J67oT7InLlYLdBUYhKkg1XafOVPMImEusY4nwzLLbS+YV6vjHYsP5tm4jnkS9D
lYztehtTghoulDXUz+gjbauPTepFxL/f0udfRv0/ej+NvTp3eqrSNdr1FEw3/YikK6TQy92ACMAq
q7h1nwESBpnjbHrL/VMx9P5f1lT+sGzXfWwTjp1lMPh7oMCry5g2LYxlNqJSia43NopqHRthjtiT
XgO1esHT60PiTdacsZdrzfS1rroAmcQ2LSHuI1B53cu0hkDx2L5XYl/9oMmAtXmXPgpWM/xO+wrc
NKm1SmyAiyNVFgcUwWdLwJ7Kp8rh36m00ZDfcdtSb9cxLJrCheHbz63El0lVa0AYl6tr06uHcgV5
5HCVOEGwt0eUXtnDF0K/53kHabrQH4+ucPu92WIjE5U+f6nVxcEa7tnAZ8gWlECI4JLIscJEWFgU
e5KhSXXT1k3qtTrUdlIv9ormI/X+bqySITIXaQYCVSM7YpmAdSUEaM1ycHdly7DU1Pa+kiAMGJvn
snVz60erHPcOerQLMNwG6TkMdAFDG+3B1G2L7xlqiBeg1RAno4Dq32g46jFI8moJJanpgJKv5EYW
Sq6nIrdurbiw550tw+fOzO7SJBc/UNgPfKPXvoXl38OdsAV8o1MmiPzxrAA/godQjJfu7abzgR4Y
nujyJ7spMrl2iuqiPuSNZnqL2u5dlkEY6SpIlBZhs7bbEGS4EwSJrh28EBD8MG7BYAMmqgKofQRX
ZqUd9TtqNmP+3qTSQzwdPvaOvzapN2YoD/uPY/MJGJ0ySxegtt3btZNtPb3AAhoRimxumYYHatNB
u/j5lG1j5UR7jsUn8RnEbf+Xb+fhrewHcccmdSQyBCvrrTVgo/GKvMZ0+gtVesEt1rYXLzKbowWv
IYGXXrn+nAv8FRevrC7kqnVra4kIJQDCQ8W+RBa44XBd++csrMHHjZv/ATUyyEH5XYigS28dJkDF
IY5YW3dNXjfznGfD19izXjrPUX+ZZYPhOg9lJyW2Sky9SQ9Cq0NgMwiyBbimgxrcKP2INEnHo4PP
jZfE8MVlQdkpnu7zOHyhZRptEFxUuc5cq1M3tFjzBH6DKIYvlsTmRbxe7eAnB6PCo0Izf5G9GVqU
dmi76N351ZXskOlM8GDwyhkIe6c1imbSLw7kxTPuhq+pjzJoB1xsxzgJ+6OLAmpADZrwNYY0gM3A
vWE6kb/+daTi0XSbpdaXDCubAyiYsgNWvdkBO5B4Yw/Gk2tF0c6Ko1VgpuV9ksTdrVQOAC09lEEH
xFzmlc/YhnqNzm72QeB+u/SyUb7VKP7YYXGEXYsUBiQvESEjXzqAuG5l95lxolZUenLx73/97//3
f78P/yf4K78FjDTIs39lbXqbR1lT/8+/Leff/you5u3b//zbhqSBFMxitmVLzrnrSPR/f7lDEhze
/H/hXlI25mB0UP3jeE72PvYIhPtAzfCtF7Z8g3pv/KzJ1oEAPGy6h6mRJViLQXUonYKf4w5ixE1f
pt/zqL5BhkB8uXoAiBEg2uBHG0fXyVGxXAumHNQbd96SKuNarUJEZ9DhgLrRPKjrdEYrbwsp5Hkr
RnVsw8a8pQ6GZeztnz8G7v3mY4DsLgKN+CehCfrrx+AMA5L1LmuP78AER+s0a30DBvkqVGLju7TM
CaQnri4toZ4ksBZisEpsN2C62mlEkQCpQR1hAVICbHfi+Z/fsuCf3rLDXe66+OZcizHBpfj1LQMu
zKEWEcXHSxRogsYw6OyC6Bse7IleWaFkUq1LD8K3f5uJqqniiIf/0xyAfONiZlYbfQNf6tW7jhto
zkZlhkLbJT2rUiiPP5o2CvJy6PeGkF7usW5dZIqHd0ZQvp+BzVIs+hZYnSzgYjHqs6tfBp2D2Z8/
FC6sXz4VfIHYeGK9JzwbRHme5X76IpEaiW2vaIxXVavlhe8BYLdywVFNf6F6MDX9A5E+uKgfO7rf
yBBlYMiZETUEFhLlQk0Iy5AX2ehsiqbh2H3/wC5xmevX+S8vilTLD6cZj2oAf1aqD51zFzJR3pLe
KR367P5qCdxU3RaguWtNANJEdQaxGNiLDKhG1pABWAc+qPFALR3vQONXzqh30ARHeoBAuugyQEYV
BvQohqvrbG1qjLbhqXZh28CHUxN12u0CpOb5hhDcIap5Lr1c86Jeewn9Tb1MO38aC6W67DFH7eYW
/Lc/fP3IDrVMIB2MoHubCsW31KJOTaizjc3qR6rzhKglmhaDZ1r4S1JAaFbYFCy6SKGksKsVkpmj
fSpH1qL2xi6Wdu0HkM0ycCcNra8AWC6CoERF8gDKC7+owvtO13ByBdnPoDFOZBoiMOuGDMLpPdhY
t1WL4B1CHhpoEWHrrEksSqHr4/RZYQfBjMsp2V47BuWJQ2lM4FOH29VOk7QNVKmuHVnWIXlPu8nI
F9Ouq8oTFPL6Ox4X+S3DwpNYwcYOEAKH2+Oa6Lv8Nj9JgOrugA3e/JfrwHY/XQecS+z4LSY9V1jC
/nx3QOC6bsZa5q/12LsLMGVX2wbKKDGR/BJlMJH70hl0restFmLH3GK1fUPOupn2PkIZnnWXsMQ5
eHmUbgrPC28ao08PCC3IpZOlwz1q6oGviaL0xUkHZPewGIDcFACYWPy9OeMYzzIU8JiVW0CWElDA
GDvgpXDieIFcAzQlCTKYYcvuIQzVAgM2CztTRX+ZWdQsoByeQqzgb9IeOqO8APbc78Q9ZNPJAcaH
AAW3Hof8qx+AcKOTW+TUNlQgb4HjbjEWwt5SNX0j3b1vQty6Tcb+Lm78Ha4X9VQ4Jweal3u8FbWn
Mzq4U4UCxbgDD0Wd8A3ZKq+rl6YZQFecwG0eKx/AGeavDah87X0drzB0cOPaJJtLgYy/fS9ueoA0
iqWP7eS2/in6TGdTV4y7NEk3adqYm8+60Je2A+kBLn2oNMdgVp1kv2gziBJZukWmBreoHdO1xNqE
H+S7vctZBC5rhmqOnzZy6ev4G2/Heg0qmKZ6jcHNsexB9aM1zoxZUozBc2plWPNB732Xj2n2hVfx
xZ4jELIdwxg8aCoIn628jmap5N5JpJk8c9E8Sm23XSdeKUiXrTMD5VC5OYbYb/ooSILA49DL+8zK
I8h3rEiHQNScGoRdFeBh0j3UgKZ79IgK96tbEK3K2AuXf76ksCb6xyXlWdIxJSju8ZiRUl9yH5ZK
g9WDGiybrFdQKdZbR6Acmg4G9v8rgLia2dUmEDrtQCtavftkSQIs1jizf44i309N8rfZCPGpFH+S
Uzb3oQG2pFgrBdFhtNlcCDy2riYJbOxsBDx8U5ogr6OO0JIQLmK1Oyeb1Su+sLEsBhcC6roKYH+3
fCi9B0iVgpfcAjUPNYtJVBvVuOGCmkD9WTueFwC7aufWtfmpY+JALYWA2ENgXwaSJZWdJstxbgMv
Qml4mu1SOQWbVgz+jGisiNrqk+0S8PjV72oz7MaHUIGW6/s0rrXccWf3yFWAUuG5Val6Al21seQm
MF3mCPZSObFukdgK6Ngp2DLeyrdfXaGU1+6EdrXBrr2IhqFfu1XozP28C4+uPpTMzvco2EepMNhQ
pF2miDboDmpjy3ZsQBSxNSoTtMNk8zo7PFaGaubA92UAtfwcVwLmDYV3o96XIUgTran5Njkee4ol
nukiRRSNmlUBtWJHQc+OmrWZREvL7f31xTnxQQILFB704jE2MErAicP2JIOKP4Vgx3At+6/W12Tb
WPLfj5Cuxr6UfwUFjrgnk114u6hLo5OTe84+UOJOUHqL1t+g2WMzrISH1XWxTmfXXhP0fKsr5QV1
GKhp2w5Q6rvxJh93n6Yd45syQl3RwLCQN6FEVoz1ztKHIC3qHTWnXOW423mLq4nOyI08qEkH1jj1
zvd5vQY5eASu3dZdmz6wrHkeRV9lDonvaBqng+oD/8kbT6HTRV+ZD5aYyc+yOTVNLxULRzKET3Vv
3mRIKXP/DpQPz34tXxQfsW+TSJd7YZ4+gj0D2Bdwm5I90nZTsN/anZBBn1Ij+Iax9FEkDdExaqLw
EyyGhQeb7qDmJ1s7NZtiYlujZtbBZyEQp6ZiM2peD57ufXex0xnIgKM1NQMw540X76o04wOQ2X5R
IsrqxeUyGARkESfLPQx2Btxw35fP4ACe5hEqX3Zd3PuPRevjYo/KZ6HADRqbSYM4PiueS1McQEzQ
3rsi9C7DJ+32aXiKjD/ZLVR9LO0o3kcIKgL1add3dACOK57FQB3fUBMrAX6qJ47vAR5j5jQgXHX8
ldsGCpCmx4iKCEa9TAhrcLAOESqru9hNb8mGTWx8MsGp0+aoNbi6ZfZX1WOZPAsLwwO5xt1FRIej
DGihTCta2ZoWhnklOGJRJqcVdfxOnv78hKBN4nUvjWWg5dq4Y3PT9sDk+Y8HRNhgSwJlX/Ne1Hl9
35gLiPmlb3HmB+B5CUrAoDyxsTzNUGgmxV2jRlBata3zBhg6oOjZ985YXHLCQR+qHdgf1oqyFb1t
dxuUbdnJUU5hunaJo90oCjELxzJa92MHGVAVNb+0wcl1DFFUcg3Zx8qOF0A2phDb7KozHQLlf7SR
c5kmC4Z40U2ZuahE1QcbK72DpQ9D3FSrHAFEsBv/3ZtU7VcI06Ubu2NYMtqprFDb43YXFxpLzjQB
lAnZf9n3CfPXZ7P+6KUUElEa2wae+/NyF1TzudHXjrxv+mjcAFAdoAKJT8tUGOVzpQBA1KH5fgKn
WOmK6pY8JPZ/CEMwlFz93qvKfOMmDd0P8/RMU1ZaQzt3euPGtuvwOYkqcxFbqj84eSt3ZQHOyRE4
z6cJAkr4eOWbdoWWE+qltSvzodoZJOOeQla8Gk9tGFs3QpiIX4IewPkvMR7v054YOwCGwAY+Hdzg
cZR6YfNh4dK7qnRRhp7dXxJesrDBcZeLJ6D98nMgxu4M2rtHCi1GdWasKHxITe2F0qfsPBZBuTFD
7wV4qnYp7TQDAzmCfFgJQfjQtpuvZlsdHJ1vQYD5LotZ/sU2CsjvFj1cx1zsauc2NPLqFkXrK4Df
7ftcK9OV0IkBdaDyd2SrzUCtmwJaCtRLA6oIDxytcQcEilg0VSTAgWOlcwA94u3kZFDA8zPQBw0+
+Cex1KnmtQ9GnrC5DxSz7z/5Cn5bS3PrQgXzU5qM1NrN1vZudCdJuU9dAKaPHgACpJLYnovor6r3
0odGH4C6KSo7Bpk2Gmkku1kHGp+b1CuyB7Pl1crgU76kXhrd98lldA4hnNMlaiMKky1N0agPQm0d
nnWIcPJmRR2lycL/8osQn8NdzOX4j9CRdEDp5Vj6cvrwi8CdxRxByxrc2wj3QoqdDceeQ6qIOHui
8ol7tflCCQ1hdMM+sP3haIQe0h1GFc5krA6dFkYvvKLAtgsleLsgdv8+rcjaaIcIBXXQsS1jCLXC
iQZRBzX/o+0yWcCUv65rF0/50XKTjdNPfMeEy3d0JgZllbMsGhFDAOiSbYQbb6/d//C5GETVrv98
2xc6pHS97dsMyRhPR1Gl65kgdfc+h1DDivEkZf6dM9TjMzBI3oyDC+DWjAwPBdQpX3aJlz3niJ1R
3og8qioE400veqjFQMQFkNzCBY9XV2xqYPb0fbbSd9cPBxB2HLoWQuhwIDP0MhF25SGgKcGUzSvF
IZVisvTMPYUlkgY0UAdLjfcOIB0jZNz98Zsh2mweFwV4YX0vOUvUjPz5U/E+B5bBF6ajcQ7CpiZH
SO7Tp4LshAiyJpF3LC/VwdLik6AJVSgHc8ABTfoigUQMYCjOESIvC4pE0IHUiK7RCXDRg2TKhSwb
dfjOiJqyQTaLuooN6Fql9ZzK6nIbVJd9AcSyravv4mDttIXz5epVS1R6OawE0lDDLAo/BsFkZAQb
arba1rtg+whH6x828is0bOPirP3INtYu0lbCeK60VNbMCab3dbZvBjFYr2W5pZ6ohF61X0HSGjdp
0JZfvT1R1zOvEN4+bE39Exi/4edUrGKznjaZ3ReAVZoAVg8S9wgAdJao4nMlxO9cFLbb7qyrveHe
1IG+AqRegEEj66hbuq8foUacNIC4QG47DDJIJfXc3/ZVXBzbJoJk24TIh5s6X5Osbe7IlOPRtUiA
B1xRkzp4AjoSxl/+/Bsx7X9cOp4FODyHUJ9nC2S0P0VrR4/hcTda5V0Yco3gyr7EdRW9Zj0K+PxB
MgQKqwilbiimBVd9+FqAXRJYef+5AERzpQyn22LhGT38OtKrOoZk4Lj3UiMCXxQ3nmQfV8B3QPqF
mm40LcOine670AFDZ5CtIi1SX+RGfoDkCso2dRPZumaDlAlqBnUzrSDkUbr2sKEmSDvep6TmFIzL
CGVbS9fCr5zYNSLfrJfRJJsPNGZgXsPKqKouJBwAfUzbRIA25kJjZqcgZYSqNr/QmKVFlZ98y/5A
Y1YEQ71s+7S9vAS9zgiSC9RQm8p5Nk2nPUvTC06qA5fUAEKMZ6s1p7lkLN0D7e888KDc+mHBn8HQ
2axwT/XX5BbH0BIrgBvtGxe1Qx2ycWSXonm5TmsFE9BUejhNW7R5AFhbsa9bMaEGM4e6aNmFD9Av
E6h1AfKlcurtWANdhxJ9Zw4myegNy6dslk6l/6i6yVz4xpCcMtRZbtq8M7c0k40t5IeZepYGd14x
gOgLOZnOH+YmBNg/Z17sqhmXNZb6c8Ry/87S6AGUiBkwCpkU6zKHG60hCF2f3ABohEy06TeIqd2M
PPf/auJmZw+T94yCQDmPnTEEF0EgN05T8c0QAfzGTcvCO3DTby4SXrWfPYIYQJ0YbofnEUlG6EcG
2Njk3QMwowGk4YP8IU+nGpJ7RbempiyTdlt3KMKmJs+FdVvXbBW3Vn5GFIUvcgRd78wyT06sdNZ8
HJw7Mg2R3yx8059WlraZosRGCrLV2t3vk+xoFtmWgE8Q4D2FViK3BL4ICW2qbc3goM64YyBXw2LJ
BQ36s5Hxc1TZAMjk9dbyq/IHdqEvVjy54I+q/TlS3uK25Fa9FkltoLZmAvUhGJFWRdTmd7+bJ1Hb
IS3KNZL/3bLsIC+fRcVdoZkdUFKI7Z0mdciMvJuFdZLhkoKNDnbPL75ywl3KjUrg24fxq5vni2nM
x8dYgezALSUHbhHZb6xuBcgOcjxItVCAnRQLkHQMN33VVECz9l2vDnWcl/OaM+8MrY9wbblFBPXW
fNwrE0g3lPc599IE6E7mofsKfpIlwm/iR9B6u64BupGGA1qPnWUQRmsUB02rP98JacH1YQ2BmyD2
DQIrMUt6gtniU2yxH7GJriZbbUYfPBP23IIiZDeF68LBkxnZa+eun/oESkaodu9bdYuKm+rp6uEb
YgI4zRxmiH9AMt5EHTXiWdCRDaFuk+AiBQVNHt7bLC1vet1LTToEQKGOcgj2oWAQyv05PuttBZIi
zl9Zv/vzn2vq3OSvf65glotYqitMx0Fo4Nf1J2L86QgYXbC5EEhYxfyyhQWwyDuYQQbUJAgcK31Q
U1BDhAj2DnHRzIY6zkxJBEWDtgMrOHOAmQlMaz1CSCbEAgu8QR/a134ipHCr/5KFxZdk/RoXtm1m
4i/xPMvElli47ue4MGNlljtRWK+TVombdkjNOcoUUD7T28HXKPXAv41cmetUoGkRQzQjO8oPnBWI
4IF+jbLwq8fyBEqrtjxyAJ4eU4AyyS3L7WwXhNinUjO3oYlTxz0Do3yE5cXQFDeA672i0iP+kRZH
PGVxCWeBBTic7z5rnZM5YAntnfAR2ElZWe6bpHNugGDt100lptscMjML/PbNL3qervGjH9P0Po9p
gGZeAslYFEcehLjiQF/fHVHle3ADlSMchq243k+3oL8N2sNkPFZ92x7Ji8zUHNty2oB66YXsZKJO
OoxdiQAU1knzyyuQsdZT1nzoZm2WBWuyfXgx12nWiDDWuw+2tMvSfcPKhd2XELunIfRSNpgn1mZS
pR9t5GPYVa4FmDvs8P75rqu+wyLaZd4aj6ZyGzBQsCegrYCEPAc5jJsgZ6GYae/jwgRWSHEfHN2t
0e2onbt5MG8CHmE5MC4ThBch6TypcQ71FiAhZJPeO23oHCbhn6QI0dKmNvH5rG6YDaFCOwV4LBA7
Q6Q/rh69zX5AgccBJEEoPGAxEihAZ9s4FTDDeg5PH6DadNvK1j6Qh0hKtQEwB+gX3Uk2S4kl9vrh
7eWVUm9cpeM4IS6n54iwRIin+ORU66hWoKnWVrN2syX3uLO8zJD75dnyp8vLksnhU7QAy0yxplnF
VPjHKAluXOBQ8jm4SCCHV/jjJmGX12kCX+yhG/mF3OlFBmCKZw1Y/BEvxGv6oStuUP6PojLdpEMZ
gMwvkeaeRgVuYGyqAt8JvQWyWSZqoQG0PZJ/JCIwA/o8XNBnMw7+N52U2rsgpsY9RqeOBKLg+mBN
4OGFmJ23bKQdZvPBUDPIRaZncgHA2QJ/ho6fmma+NGPRrL0OUiZ18pL0SbIaJhFthWEWT8nkAzjj
JC8ov6oXssnNndV3w53Rda+89NULijIAgckafnQDT53wOJcz6sjk8KMrHeMc+bnaT3WTLOgFEErc
AbDwFYDj8QiecGhoDfgq6EUS/yEvPAvSD0OyToreW9fCKL4WQIKMrPJXZlKD18YDhsxodn1cAvjU
Inoyx90l3nLlMBA84SNDqAbR/yFi5dzHTcznQXamXi6jbiGxVVpTMzQ8FFPkybf/T9l5LbmNbOn6
iRABb25BzyJZ3ukGIaklJLy3T38+JKs3dXo6dszcIJAWKBaJTKz1m+tUNd/hipfai+t16jNufNE2
0Il8yGKV1+o9eir7a992RBwKn7JiGzTGTzmbUzrKzjMHa8Vri/asK6P5lJF3Wm7rWkNueJVBt7ne
qqu0+ZFNHj6PSxcjZUOKgiGaBQ2LJgGsr3tegkgxSMGdvI+uUM2TYeZf9zzY7j1cxvx6z8vXYYuw
WrGRV00t6LOz4wDjXS6wHOR9E6Abrvf13+5ZDhob5X/cc5jUuIUB+rtv83E7KIm162rvUAIMRACj
K0GVKyAEfHk6pV0NZ44gchk51h4cCC2uUiCVkqd4Sl97toS8Y8sNsYxeQOnLHAN0zm0Que+JIcqv
yVS8DcRJNl9ry15XfXJnQa4kaxGxABjJc9xUkMlrJKbZgqTPiL6kz1X27vJ9epQdQCwbGxUdh40s
lmqiPzFYdpRDsB9214MY8q2sa1yQql20slpjOhR9uvoaxryNaCEFdBWmP3qfPquh1d5Pmr279ciq
qePP7Iq9nIs0iXfmE1lwF2VJho8blkPrcMQLWh2bg6zLR3U4TWb8OVdzd3CNKl0TCot3ZjtaRzXJ
s3M41iDMxnWQlwc3KfDWVfPMT0U5/RLzNs2d5veUzj955dDf3IJobFwHOYRUVLfnxmQnrrfh4xgg
Ypn3evZN11yAqgyCrcfWsNW/x5aBC1g7Z0/yyuNUWMc4JneOLvmudG20TfXZuWtj8csY9AqMpoKy
vu1a54hVY2uWoYaUR2Ctp6TyVmoA4FppNpVpNn4KxPu7G6oX/HsW7CWvue7IhxyDUhaRXvyldOHP
Su3tD3tUk5U5TMFzgzj+Gg84Fc75/HVtJMTK4z+uG3Wh+wgZG80OIYY3KIqoK2nAmf+/6w1VhJhI
0ZRbbyqxT8J6aVsjQLgOUvw7814DKDb12ndUQfyg15tPr0HnSyBZvVd5+XvzTPtYZcustaet3BmX
VWPstfs8Sgh+y5EEbwJRTc+Bp5VHx0x4fVgGZPlu1mP3G7z2dKu1Q3OAI+y+zJ79INuBRhEE06rh
IkrimUirZKvrQC985PXFeeFn1x5GVSTbSq+Db0G9vQ403H6jd3Nx1FRCAoOoP643AmXPV3I+uAQg
21kn4L0qljuBNXEsoi5/m10x7XV0qLZZ23WfSTn5soNiIA6CcXi2ZPyqJ8/F+VZeqrFQjmrYNTyE
ALBPNvL7a9mgWM3W46n53hFW27n4JOxEMirvhcl/frkm+trVehZuCn4UuoGt9NX14yoMI/IB24dP
tuJ2dwHh9+uUdQzdgDfvz3a2w904l/UeC8TpbS4weVw+6CRD1A0EV0aqXPHg/8S6P7MkvRLdf60m
7AMjwMz7IkzwLL6iboHeWgi3EQCwyfUsKpSyQQudZ2V09cOymtZKbD2Vy8FN2dtVRqxs5PIZkRt/
Kt2fwh6b64JaZtG8I0ForOQg2auHOjixnTzLkj12HpZ/A8twUeg7trnaEfkG3wGS/5qaivKYhOWd
FvTh++gUfDgozVyDN3WtwbFQs3EjW+0sTNcKuY6DjNZAY/udlq56kaVlRh0I92u+zIg2Nq5OBHys
iuv+rVSVCszuYaSfIL65p87q2Z321ajvB6e715cGhDZQsPijWRnLPQ99G4hcDBoEUgiYI0v/+3QS
Nhaf8/hXqH0bzBCnoa7PiBp4RkLCWrQrlzVyVxmqmazwgt/pvWtcGsjuT3OtirORqfdfnXOFDMnY
ZetrWSfAgjxM1WKzuUzW5M+hrcaPaeSlT+QSiZAK71dnp7TpnZtt9LbhayYvRBL1Z1e22gYarLqB
bGms+sKO39NQsTeZ4hW4alKsBvygApGUJ1kcDX0PAYZdVBEsKMVyU0x58h6KmtDv4ijMRjp5x6rN
3dVq8NUap2OyRi52OsjWXnW+m4Wo7+VQJdzMhgpdOq3KB+AGr/I6WW5WR3lT2TI/elX/flOyNSNc
I29KwV6AzUJS7QIJzVpQWVey2VLMyRj6AW8yV6Uy2eWqYfYHLS1UAiKSSydHgr1uE107SdpatHSy
smxeV2244ZV+BScifgaEPr8CHtokLdJEsqQOBVs0rKBkydWMgzGrybUEuOpkhMXwINuC1rtHLNi9
lyXQZs8VuvbXEpSu9250tItsy8Pshyas6GpZpAZAGrH5GM7XS6h16vPbCE7SmAh3h9rPvQk0+nJz
IBERTNNS90625qzzvpaZBLZlq20F/KZS50iWXn21HS9dZeq5tevkQC6heJltJ94liqqtZTFM1fbs
1sGHAzqMb3GFF9OE1LFsVFsuVRiNd8wbpXgZk77Y5jExTdk6BEZ2aiaeaNexLSKNbvoiu2Y5PklE
Ntm4LxcV3dBvsJtLSVcykYf82xHqcVoPzSU18DVLk0xbk5BsLlZVENzpltNYkJSesIvbXisr4dFU
NdpDnPXmgdDDhB/1ModK5jwzso96EIdxBpmIMnv+rHlDdqkicVEVTSlgqs28sGmGc5CtVtS0d8EE
3SXIquJZ1uGy+83KdFggS1XkDcFevghNcoJJgzKtFw1PX2YfNXgbgcBZXhblCL3ciqRXn2SNJtjr
TVaabGWbmJLhgTDItbvsMYwOX7uSSJIsusD1cQ3rn2Zn/IZOZ3uS1a0Cp4ovaH+UxbCpTGQO4CrL
ojwMtf5itGl6llfyZrjdEasXegncqDyo1hrjvzVflPRhMEd1Y6hdv+FJU23ztnDWcmBfaMrT8Ov6
1zaVN68ncDJwgphljg39PknjnQ5U6ll2t3IyWbo661+374Ym70DWOxDmEEes2UYMLFxhK4utkGMY
DwkoqJOnuMdblTxLRmcLJnk8y9K1Crc/8izjuEPN52s4JmMGeJepXyGzdhDl6GxSE5K1RJZI2Ik8
BI27uL0FxyvuJGvcYj+O+Vc/w+uGbefgKu6JMloPSaidSQC2Z2hI2ToZU/EzOEh6xK1dNfv/2i7H
szRnvPylxZa0gLOuiKnfdS3CYBLreCtKBc9bUcIii6UzGil0Zvv9emuVYxs4YevaU8eDS8j/vjG0
3zKHZrsCfei6tncyh8au7TzhgvbUsguVvYLYeZ0GzFLCbPC2VwNXXXvtu6h99EyvekyN9E1CB8o4
dLdOWXrbjqWTHJY/2Wi6oHBU7G4iv6lSZyfBa0uSRKIENvF3Fynwm4yiWqPDOW6moQA96Xj5A6Lr
8UEiSq51Eldij22zvjpLl5CdNno5Yr9kqy4fGi4uYjbhC+aw9hEdN15lK/7G3qrEVC4FM7YdQ+J0
pTIg5a/phXoWibfRSCc8GMthQnrvARzaj0mvk6MsyXq307+Gyjp5UG1lBGccOfeWgdFKhDPO3eQ0
/YuVdM2mrUSzHZaiqWjOwY7DaCVbCzMGkV6bR9koq0pAiZ6hao+yhFkn3iBTVtzFTfjnbKq2jcLa
fqzGun1SknOn58OjZijN05CRc/SCVvVlm6yzQwUP3WggILT0l3Vecm7rTj/1cXa5DbSnUfVl8R8D
jdwij8ggxCgGwhTz15XkgDjLg32hu256ydknoPimEcIKnb2i5PpdHgz2/zhjh7/VnAC4TEv0iEga
UQpTfbLJpw5Vb51kqRsV6w5Xvu+yJA/wjadVrObGzsgGXIJ6N3zqiacug+U0QdQqy687WkMqwPJn
mbEVlnUaBkU82QJUSZpjQD+/6fJPivHUWZvCdvFf4OOTh7iu71LDUM6yBJYemcJBe5Ol2hn6U124
8y4l1XCKQoGd/XIA3/x1ZkVet2uT6lP2SLXqq14WpzRdWWYZ44lutvhfkLCfgWH7HlY9l6FKvXt1
aciWhsKESYcbBRphxeDdo3T0NQKpnd9zqaMVYKWHfsnpGtpsPppI789685QteV2HR/u+KQmjyA6y
bliUSBWIeNdBTaGYj463zZ2zbY0rO9GjExqd5kUeBm+EMzPHiITg5soLPQ3CXViW09JiIp4yGoTU
ZD/ZChrrpccSei9lfXPPxo/Rdu+kqq+nYfDlywZZXlqVIPwJSA7xLwGrI/cG/fl2FiqTWJdLnRLS
aiben623fmNhnXDa/CEWoCPBWdIh/PsvJKr0p4r0jayvlQKYMG+we3UBNApek7KxtN/6jg0P+v+8
ci/1t+E5Fpl3NbzQh1ZHLnPGRPadFwncl5azeqmTZ7JOtsp+Q1+Lf7a63vA1tqiDeuUNQt8ps4FC
RytQaMUG7EjGfiOrbvXyrLDb8Ny5ZrPzrGR+MdPgrOAQ+NdyAsZskCei+qpxagPtbCkPFPCf6OJO
HJVae0gD3iEi+Z+Tp4034xTqTgMBEv6n9nKQDcasi6P39wiXv/Ry1SFwcI0kKW7Ma70Y293gVtoL
/0plN6RhvpbFtIHmaBG28WWxGRNe09gphHWkdytD0bfDEMeALRjqAQnzK355d0praC9y4jquCKwu
RWEzsZcTaw+I8GJSMrkPqBtvSqGPF8mhkvwq1YI9hOQCub+gNY135IrRU0+ycqV5qfmu2DnRWiWv
ENmojPe6bD4ny0gfQuKfL/8ySNEmdZ0Xun3Ou7WiKHHCXgnOETA1fjHrSJ4M85oVy97bhm1tM0XP
dxMEU+LjIdCLpWg0Jm9Wy+Iri23rVas5E9XjNKXmUU89ZQXef/pQUWxd9Z2VnQi59O+AeHITwzbZ
S5QmrKfSGz88F8cQ1Gazk9Erspcc/G+9DAUieq7ZgmhI0r+bylnOULbd12Vl8R+XpVeTDsW2UgZt
Tf4wu9wOsYEYdamebzWZxjruA2JZ1bVVnmQD4Pr8gvJWd1JxFfnIM37LrDOvWBTb+2yqrG1C5vOj
r5t1uoA8YgcHtbBs3VPsYNkw9qbjX9EfjAzqOHlNq/ZrpBZk15GyQ/qfkZWeGdeREh6Cv/3jVLT7
CKO879DfRtRyf9emTfSl7O1XC4nATdEP0bmulOSuVkZ9C4+weCbSQm7L6c2f3dz5clRSTJ+dmKP3
lmD8GhgOmH+T1KpmEb9DgSd5ihug+GGWVj8iGFbE7qPfScCKqpTNxxx5FYKRjbhHq74/uHXxyaY/
W1ejSSwK11fEZif3GxtOQIhd9HtxWUziWv/MM23hH1jRg9YG+t51E3tfGBpJIsi/K0sfxk/TLvDQ
ZG3VlOCzY0HoNMu7BJVWvPTwl1fllCBA4RXFi0qqCq0Zb16VpihfhmlQ71us2vndFS+yhzW6+3Ce
0gdZZddes4pdVxxk/znsrV2VaelathLEby9oMz/KS8kqV4xrfD67R1lqheEhdoCJopw7implaxcx
8nvLzdihUYAaLL/JvmOR1ZcsspCbAiiPk2eUvRC6uvRpXnwzIkClJjzBY+26gBFnGOWNVnybggkr
gc7kS4GR4Eep/pDdFQ0wx+iysZdFROGcoh0+C6Or9th6N1tZPfXpujXjDCJ3ph8KXVQbOWmvWMeC
H+OLnbfogRjmAdBN8pQUJqahJmjYxukxxy36gKWwYq0mmvxUtsAyxNSjMJEPyQr2Rbd3EUQhQbqU
/5eDr1MtV/vXCbSwb/24LZB+XOTiWmTF9N57jTWUkDuttHxZn2vjvC7Dwbh2q/Pxj26tm/7ZzWaz
dFDZJ5+nyGC/4ZNE/CtKWs9vHA2ztnY239URcDBmNG+q6ol7266EPy8PUfYH/c4DzL6RRbuyyMMT
KDjJYmC89qHdvgmjNi9jFiakMZmsty2UjDr01ePet8n5/0RKa63qOcEJkCB3seZ530wDK2t829Un
lCL77Zi0yl3gwc1BWcrdGlGpPMYTatMCgalvVt9ddDl+TtCgHaL6rzLHH2902gF7iDralIGXX5xy
6g546Ez7OGja+2xSsDTBB/GNBNGvLO7F71DdW7rBfVSa/uqm7ogVJr89ZVG4iONK2wGl7o6tmMW5
6XNrE2E88KIuDwrSmOMPxW4w0iEmhll9v08MNdhPCtTbttGNV4iL7r6sCELI4gQGZ58oSXwtKnpg
7HWvSa7FIeRXmuG7vFaL2HxN1ZFsuZHnrK8UWyseKdrFtbNDunpf4eJ+bbXrsN07RISuY0XhsM9L
BT7ny9jSJnvSTBre88tdoS2Q4Vmt9NfWzELFpnNVJPCXVs8ro32oKdO1NfUCZRf2mnptndM42JFi
B72+zFw7JEKiyjCurZbmIU2s43YkpxKRauzUFhMHWWRt03Zz16CZtozNx2He6VaAY+NyXa3Xxx2s
Y3QipubQuGW7D6b8FePTcfSReGnO8sC/9+ssNu6dZh5P/+whuwn0dnwSeelOFpuyUfGAtHBsXbzr
M1N3z97crsDZBvcsvoaDMqMNXzDEeUFWyn7yEBbxDycCiidLstFWEL/vsmEbL+NvXeOUWFQakwu7
1cmzVldf9Dwdjre5mzlS7lxhHRuowo4vuwUxgj8VQp1rObGW8fDxI6SrMiSe7m4XCwq8DyuleEh4
If/j+mDeGxRW83gj+94u5ujJwXKb8nSr70IlO2Kc8yavfJs7ynV3RWBMu87hPAeOhk7N4vUoD0qE
zaPwRHKaFkmLv6vTVFitL8s6Pn3/ObVIpRUsvHD0lWytArA4XU9l17ZMFV+0mIHLlv8yXZtGEL1C
UgvLJadlHjvseCuSZXNSXPQNPX2jxS57M0w4vEHzDlXIt1wWbStxeG8SxRnlgPCthiIn67XRNQ5V
rbKNBXz1oTVwZ+wGfCiwUPM1Ixog65PMGw+zGFEmkZPjCUqOBD0MYiBsaDVSAfJQtrF3qpeDLLat
BdcyQKVK1g1VRZKaHD9geV01iUzFzjl2WuecpM2684z5jkXYJDa2NNiB028IfLGuJDn7bNlRtmgQ
omVvsYy91cszL9C+hsnidWwdWkfUA8b0R5U2u2nSlROQhtQ1s7M8TGaEWu5ykGeyLiJhtAY4Wq/+
0YDPEeony1jZOVb63aSWxfEf9bKHHEqaPNjWbJevV/y3i8mxWu39IIC4ROYI/aZDMG3VhfI9LQdw
XV+HEj5a66fg8A92qG5qWbz1GYxQXameMuz0xol9S7OiZ0Wvw4NTZuluEGH6FgXJo8Tgz00Q87Vo
/+zhgd797z0CpWrX09ziTeFhX+B1LcGrNsxPuupsTCM2D7cqJ41RZruVbyNqPen2RlGd4RNkJ1l/
7exMqrPuM+y0ra5rHzC6ggpgYhc4EjvxSPfVzh5P3MKvJqt9uFaWORxtHeKfrCuWhqaGMso7trqW
01wbNAfzShivm1ldPGQXY9lRmdRVmgbd6lYXu8JxruVCGsfemjQNLwdfjpSVf7TLctMgxPeP6f61
47jcgWyRBzmjrblfdbcivzoWdtnHzSvsKLcJjJ21R8Zl9CHJIyeAFTyZnaJS7yrA/KohKMqWLmj0
bh22NWQ0/stbWWnX9uJIOBnxOqkxXjCG5qmKVJ4leuQcXC8hXDLUyaPufsg2WYNSSgzhH++4W51t
YSIY5dCPtMSqnwRYgafiSXaXh9Tw2LarrnO9hqwzhRqjWCiavV64w17LVDAwWZbC2BzSc0PsYy+Q
oKuCQhv47rocZYvsA5azBcDaYyKz9JYNkM20bdEb6BVnqX4srKRvXoIszjZWhQ+354bPmRWNn1oG
yLe2spY8dIUjdhoCkMib6ThVKHqxcQwfUPHHHV6Bspbw6uwPmTn9hcrXCtT+EPppN4A1MjwwSyZq
ZmnUvSgBSbzeqNENdPD9UdMkPijLvguyR7Exxml8KRvQt5GNrZfmJofrTEOE0MAYoDbf8fNLs/wS
zBkODm15Z1g6eVxnSkuyQ3+X5Zk8NFFT7M3GQGk2DM/2fw6E1hDeGnmsZZGr71S3+ZSNt/p/9J3H
SizYtn+d4zZUJG5/xBB8I+e+1cuzW91cutEpcp9vNbeutzp5M8mM74uLBfpys7KXm0Pirewcld/Q
as64UhS+4oTGdnSzZlPHM4Dn7NFzYL4pReu+lLn+UOL9eq+SSH1pOm32Z6dN7/oh817moGvWxF0c
PgNazWawtwbb/42+FL1p8g6zAgRHzhT3tYZppfguGy10Sp8Cfi7suU91YpV4QIf81BN5DBYvDTJQ
YBlkWZ7i0TQcQbQuQPnRe80C5xs/yuEiS3DfnrNcHe6vJWES2HLHh2vJdvbZXKiPsuQlREhsRMty
w3lHNwme5dDO9/KgA4Td5IGhAlGgLq/Mr4YaRCV+j667aVWrs30ke2lB0dEPeULtbzNUiJTdx6HY
5WnUn271KHN5m9wAfekNFXbubWZuED62H1pANw9m4cT7yXSg4vQl0JLlYBAVOWcZiaqAtxF2pdR1
Rrgz6nlke0pJ9o0jU/drO4Lfi7foQ4dja6yMJzWahnVGZOsHEqCVZv+ou7Zbq0mmnwyldC5TT1pN
NlTQcxOjUT/7wYL0Nre/YLC4u6lpi2OGUxwK5LfTGHj2kbRuM6/iUC+OrWZjHDwqwWERGmgTGGi2
VZcvogcGzgqPAExuli8ZG5xd3cCfkq0ZbKxzPWRvBKPTdtWhHOR2UfNULklVJC5n33KwkO9DD0cy
KCV4Gna5emy0YL4eknz4s/hDme0MlxElvCMqBJB/OQvmQvxRlA3/qEuXfqWbx4Uvh2hzu+HZYu1r
4ECjEGQ8pkxsYNrX0Aij+FGzaqgDVVP9aHr7xRtV4yXpRnOfOGawTcs+eFeQvxqB0vyoZvwO8n5q
L6hSGOeRbOeqqsf8foyE2uzCEOpODsoLMb4hOGhNglF9owcP+nLgram6DAvzJybcvwEDyya9GbCs
pFF2Y4n+Rfg6Pso55EHYESDwcAuPD1yaMOe3ekZH3TSmb0ZZIvNPIh1L2i7eRT2I8GARjYgRkbsU
lcBwoglsIhEUbw1iKWZmC/TJwAH21qCgSnFWAG46VY78Q944H0YYYPQiaucOnaHyfeh+2Et1gAHt
oVuCg2QJKh8Ec7jXIAcivzsoJ9xPlRNsS3MzhKhcyAZZJ1stjddcnKLoAxy2WiGA7ivZ7Nx7LQhx
1zGjH+qUPjVVpbyUQLv2zWzq27TKlY/cUlayAxolybqrEvMkRwY5UJ2wY4HA4/Ap01Tyu18+dK2V
stolxn1sW/o9EclhG2YK9oX/qZNndSyq1RLO2E7e1EO64s2on0aXLyZj5cGqU/3iFS+yYBQ8IPwM
0N9hLJy/nHrqkg377nRjQnla30ZVy/jQKHu/mQJnJxvkrQRgH/APDSNEEBXjHekN0JqNeJvKNrnv
Sy30SegTcK7naedUjbOR3dyAFIFteqy7S+v/eZTVR9Vrh/OrYuj9A8qo/QNsBHQGjfLgkUk63eq7
KCdRPM8ur4N0kw1JqqpoGekHOUjW8/fCkm+HJcTlGPfILRBhH1z7XbXUD6noGXs7iNrOLyVs8A7T
3PLNaRR73Xvg64xQIFOEXe0eZJZxb5XN12g+0Q/Qw7+NsPvFdOEZsawYjcfl1Fl0MYWFhWwUpMn6
pksuG9p+vM/TRF2EyQADN+5ZisVIJZi413ehGrlnWZL1S5Xs5c0i2F0Tv3peAPhbpB3KSQ8elewJ
kDCUl+UwL0IQcTV+CUEAFyUiEFTTropnVPXd7tRo7XRvzVn/0pF1XyEFOB9kY+SM03YW6LHIVtVJ
x7ssxwRUttYZcsITOC7ZKKtgWgC1Nad7WbICYgxBcwp4vcn1NXC7Y7p4+fUAStcpgPSVLCbT4tC3
NCAIxkcmy+PSp6mUdjUHJtp7jjtCJtWmZ9dFnE5XdHfLlnd+VmD18DIxvk5LSVapuv6GR0V6lv0b
vrI7pF1YdZYeLjCix16YBPCZzINMgSoBSDEdD089uuDNyxZw5OlTpo+TarN7NKMzeSl1zQ0Nj2hq
62xsfZ6bj2Pdl4ArdTTbsglFNqXHoqz7CFvLe0iONg+bRwe6azpNZFvTzNmZRNe3ruPZW7NIP8q4
VADp28pKkJ7ck4494EISPXoBD3cNUtc3l0C32WIPo+mmgSiAOV7kmWIBN6pK1ON1m39rjCTZqjbK
xXHFWxF/YpUmFEvkjCV5UINiNTSBuXYLnShusiDJ9874OHnLjshDOizk+mgGTMXR0Ot59apH0GLR
Gzjy+x99YGw/F1mrp1I1wgNKfZ9eH34Xcejtgkjz9kmgENvidZhVMuJbNL9a0ZTu7AXN4DbjIa5L
/lbEO93oArzd8ie0bB9KFDS3Ap54EoA+r7SXztC+eZru+iqIsLXZBUQ7FcevDRJE6gTwZwi7VT/w
6yFKkGN42+IZjMiC+uB5Kt5L5Al9fRYQgEhEbAA9OzD1EHtak+nYDEPHuqym8d0IbNEXRXvuCMeH
ROz/SqxcAzBotJuw0Kot8omZP5gATFEaWiFqD9Ap+tTsbv7eVt0O8/RDM1v3Rlmrd14DtpXFqd94
UZ37WjT9DrrvdY71C+++v/Dh4bNoPpE438Ve/t5ngEn0soO7WDzpoNX8oS4LX1fewzxZWXXFslK1
eB8L83uafyA6vDX4ZHIPx+7RaX6pbBPWlvkGG6A6Ajnm7QSnSd+Me0IGijKs9DlPAVhZ3/RInwF8
s6f0okKs6PAJ8XpT5iywU4bTbVUml8gGWT2H5O2sBIO0seh2oEW/K0Oev3TB78pLCCTWzatCdJR9
wnwpRwJIWbSo3Y4pi8fsrNGDuYDH5C+ZKyRhCS8AkRx+pXFYX7TJwIk5fen6Xns1nGMPgnKlBOJF
gxeyLqCCo4JoLxFP81DU+cWcx2OBaOLTnGSXocVwVoMis5kT/hkkevtdBJ70GIUHr2o3jo5ze1DU
+HOaw2OnRTWbz7baRTaK533fPQD9WJv1NIBCNo9a4Sq+ikofSLvu2ZkLEpZTMa+7IK+PIh4OdQc2
F20aUrPA15VO3Q8DHLPCzAG+guvCM4tsf+Tg31iSJmo7rKp7LOGiwL64DjBnLDtFV9m7touOXh6p
KxsEpICrvp9neAwmjzhfC3LtyGu5uxo6dOSqoEZ4kO1W1U6gONQjum0Qaqsq0jfVVDXHLsG1CSlI
Tit4b6n/R9usq1Tkhd3vGrU7FCWBLtCRdJWzaLL5OkGIQWmMsGA2zsMOskcOPdSs/bY1R4QH5uYo
vEjfWp16r+pldQRIPvMLi1y8Gnk/XjcIoaELPP1irbKhyczeYyMWKyt2Bj6rX3i0ddjoebgKSgcD
3NT96wkz2c/Y5QVucqrIz/UfCMs9i6DzdXJ6hxCN1Y0T9z/Lhn+P8OaH0rRxDykxjiEDX+SLQ0/v
3ddpEmFesgX9Kl7yaK42aQcQue5+ZQ4iDwB1HZSmynIzK5F739fBIZtd5TnAXSSYojvN6F5zC6k8
pB4+2zxVNk7Q8M9DVR65lP6s2qInhU+iWmuK5ybqv4W12SKjHtm7xCahUg7dNujrfMX9JndZNu68
iA8kKxG50DOrP1cFH5aWipdsIK+vV7y6BGKXxNl2JqC8t0VzyrICLZSkeB1KdSUWY8oZl75VimEz
Gc1k2xbBqS6h4Sf8GFWtfygD7SPSHUI1TX2n8r6x6ua+38BctI6Krghi9ol5SAWqAHVb/RZaUfgm
gmtq/RtZk9gfzXhcVU269oLwsc0NbY89SB121rqu/MJpntVUvFWmGqFtOfLq62aXyLHDbW0MmJuE
YFNrLzvoGpuExE0+2tqb/S5xp5XTnMo29V17sn3h5brvZKW7LUj3XDogi3XYtJfc6ojmot+AkjM8
rFaoCOI33Ssx/RhhS+vDKEIYWYSc7oXq7YcUkQi3ORbK9MtzEAyyvE9ryJ4SyxgOOZknPxKki1mc
xxXif7Nf6J67Igw97nnzSsmuIf+RZtVdPLQ8g93R3OLcp/udMg5rI9XeECIewa7WJ3NyvXVc9hj3
JZBTxRDfyUMvrPiO7OhdmtU21GE7A8bbP7sJBAsiS2g3Kn7X1r9jw3qzhulnrbfkwCLzBBj7roSF
iMQnooQ2IrsQx98b1EzRBU1f8DSyLiPLvd/Wab0vwyZ7yCZweErUPYpu9s0uSzcZm7q1DjELFaEY
e2FtAEub2atOa7JNpQsDBRU32deZG57wxAyQRzGiu9nLrEPATu0ookQ7xoMBQzPK57siToZ9jgPL
CWi4sdOEmM59lIVsZqG1Ao+ptv2AKzu5Jm1TxonzkLVhtAnrc9VB6zGFTTIV93nEBtgS5xUm6xGC
nasFBblqE5W8uQkk3hLCerEND6/yWVSvTbPvFRuzszx2X1uS9qvasTqsviIMTjpgQMaEHyz+XOr7
XPHmpFV98aFU5ES9pB0PpWVaayivjd/yuPwYLZg+EbyWD2jFLeBksA/gVFFh7JC/ZQHD1h2q1sdo
d50fJUL9KCIL8z7iIh8hChI+j/Xhg3g6L2xJ1X9oXtD7GSipD89CO8aa3fojLHhEIKL+/9g6r+VW
tXQLPxFV5HALQgHJsoLttde+oVba5DTJPP35wN3trq5zQ2lOkCxLYobxj9D8hYRsItEHT6xI0gLS
ztUr5vcOgIQV7rZmGi/qtZRQEU3JX0uX1R66JB1Od9TtG31iktX1IDHZE4eRPlw7EiSuLf/rebLF
HsIZe2UmoF3tFEgtc8t4Ya0NouTcpEVIb13GRzbq3mDyLvFkycgRmka3lnDR6CNtRUGxP4EaBe03
Ir7bnHTFM6GM72VZakltbH/YQ06JGTMFvKmrJzWdeT9gwICrcW16RPFq7qBo+WtjjJY7x5nmZ0DA
rmYMB7XKnPvE7Ldf6uuQNfOxb9PwuvC/SKl5gbP4nidhfANI7V1MfJiyhCS/ksOEBVq53Ex9ZsKu
xOwBJMCuIzaIwhQ7WXlIew8xQ7fXbMOL+jL1UMRnr+bYVydnUewAX3kCIOvl76qv9kSgL4eGSHB/
rp0PyMG7Xowpwhfu/3CB8Ts3dsy/YsINsUdEI7C1LdMPsyRywxygtRUYh8Q83KcpkqE4xBRJGfOb
KWVXdR26oxzgyix6sesJLpAwrmLijhE+AAgQBBEaXu8UlisXFYVIpocuDc3HWDuA6kaxb3utdscK
UKNyInuXkT7ttlSW/Tapzd1siyHAYN58SWMl5Ue3wFtogcsUnQG1ZAmN2WR6KbUGkq52mfHy8gdj
Ts9oO5oDC3+Dd/aK0VRzVHB6j6U2PHfcqrjp1L90a+lJgY6N44B3R5KkQMizpfhdF1aHKopzT0/f
W1NpbtE8qS6I2t+M3lSYx3gOMD0c5qF2kzaSXs267a+TOUluSbn+pY1xFSUwhn9cdoKE3L+yAubJ
OnED7Ybc0EP8qQSWfaVRhwdLUYjFwnDfJRHDlpXsirxxz09iunYt1UYy3J0gCu3SKwr7hRSpwxBJ
uTvY8qsOoONr5jy7SicFnVO9x7FpXcpO+iMmvqjJULQXvW5Kv52z360Gf0eQaLTL+lvVi/SSD+Pk
SulsuRMRZx3zPq4QTCuyWQSFrIf+HBJdGg8opfswJPEZy/nYkv7okz6esQbXDlOdeEk/GV4b8zvp
a7UIpHhAAqoBjM5TdbLngVhCu2oumDRdZcGWSoMqopHHrpL3B1mWFVlcmGcxOcRJTiyeFDG0B0S2
fjLhHGk38XIsjLyFWlm/dW11l7Bb9Ej3aQ9W235X4lz1NKHo3GE5N5+DT3E/oZLDm9WOiExdMdEe
C3CfLBpW8JEy72R2H7WTxAEaJZnq1fJ322pw5VgW7LgpcBabGZWXaSL6tHe+52Gpu501gHXgazPl
BNO0Jk6g3XSdIBli8tLuczv6sHD38CdHrb00zv1likw2wwMfECaKezMKZT+28g/SSKddA2Tmk/cg
+3kCm7CSIgIC1PpSThgItSFTVGHqmmvhobWX0sHyuiLtvDhMDmBweZCR+2HKqnlmjX+ZU6MjQym9
aYoiHWpuJDecbzkEjrFI43vLfjYyKDTjac+cj66ka1p2rLJQWemzs6u1aDoUtansUgg2bmyTZZG+
RvFksLxpB6+AIbkzrOyeOPHZNGzhd+RzULcu5P2AHO+4WLKD4hdzfsZwpDRDVux7UqeW3qzwP0oJ
giPMaR/Ost9atnCRK+d7XOcZScI48rHF+a6QF+E3fTs+lQJYqEB906gqOcOOE3qdhlNSE6bTjuT5
J1+VDcZi/wD+zHFdJ2Zv1nZWDkcmApSDrW8J4hQFDmBqWEDzmeKPBHwGnasnwQ2E1N4Jb2BJsW8M
4pManCBgh1fdo8kvsFgpBDrU/MUEgz6f9NmVWUnrPbnEjD8/sVkYz3Ga36WwWbxBVsKXuNW+mzp1
+GWog7TP4hPe4rqrS9C5KqoZtXW22GUiPT0P5F0qRGB7TaNgIVOFSOdCeEpZG3RqCclryjHBixo3
xJHyIEvsWYbGEJ8HY4EFoVcFuaymcQ+dbNmj0SSJL0OQ2i8SO/WpSCECOM1JScc+mMZ4CLZHX4fI
1PugSKFOoalhpraA2+G3H+Yytw98uXWg5XIdmOBd+26prjNJIwFRHkuQFmzaHHRJ3vZqdkcxoM+n
Q0OBERuaM+iF7QL1X2PFEUHWlB/CLgBQSn0UxyUp2CI7qJrtfCYTpZ+DUesJUrIw8a5MpcB61sCd
RS310yCtadz1YZqXMmAWKdkETaFv9NWHmcAK6Iao4vWBWloD11+98qSkSthL2WGwHVi+sg5NsqsB
7L4PJVkESy8wGBqNg2A4DIScwV1MWJa6jaje0qz71XZl//lZbY+2jylZDIKX5nCxcX7p40OoFCU7
WvYZ2yN7ba654HzfO1GXE2+agzmFY2BG74iaagY6XyFnjN0FVVnHSj+0MioVr5Wb7NR1CwX3ZaeM
2V2RnNQvJ/4xim8Gvn04QbCCb9sw9Bik1jfQvA5Ve80khgs8R70km8PCTeQQA+e8OY5tg7FCSSR7
mpzGDl2ixGINGuykBds7wMyDurC1vFO2qwnL0+zF2x5igF6z/Q01N+kgUWIVgvz7rSodtlajDl5D
Gm4A0UENYjTmXm2hY2t+2kv+E9zF5pMNMd0aVMNmd0ybAF53ipP4tH1XtTpVgVgPW3M76Jh58DNf
v8r/73RYm/999Wg57X4eY8DF8qDUo9cM5nc2J73X6tho+aakYzBSZsehKRyKOlwQ1V2wVHZKUtPs
CkfAz4ytBsodhwHG337+HRNoRwVwUqTuEuZ9csqlgiyp177Gy7xPhnsZ1peMcSAgood45rr4gf9W
BFDe2m7R91KwqK8twVTA4ZLtW5mQXIjRlBOidHmETVEydi/FXhmju0VVLCyeiTW8C8wND8MKE8iG
UQRThK+eEOp5VsjVPCBEsJ694B52Bhu+ZFG9OZsMkuyzMkJIOYwnqTIzbh17vsYzDlaGJbWsmsAZ
HcwbmiEPcHomFKiTWFYhxjrz0ZzwgpEMd6Hq7EoTJC1bU93MifQnjkdlXWeBUy2/+bIJx4S0etLH
0nZtNe12CSUydeyc6xgv2gFQuUY15qVsIXaGaKtXuUDUOLCN8uIcN+Y+j6pXI6XiTAALiWHlAaH9
sqMK43AVDrnahBUoAZuqvWR/wfoX57BMdS/EW2PXSktzyTDO0JRK+qgZZvfWJOxTTijq3ZHYKS/G
0v2asvhgLd1hgCzztKy4OnALlMcQHP2jKkMcE1LpRx/qtYef5wBjNM6vksy+p3UGv86T+EdUJ+8g
SV5lTfr3IYrvOEhaf4oYPI15QS0l8zUPWb6UUdq4QiYzWm/NnyDzNlgAY5Qld/0RsORBaRCNS98g
tAIt2VVRm51UiZqmVejLEdvH5bBQOtjB0tR2i9S1PsvHXVWP6UFuVrzDAZEqQVq7uDevMPvJSo+H
B1kAdy2tku+hVJsowSkmqM+slqtVvJL4smYuj3aUv3et8lc5dg12zggmqfZThyEoMrVTBx+gsdxh
Upvd4zQrELdmM4OU381Ffm6KejwbK3o3Q/UdNdEcnUFI7/Kc+rGjAami2NuFfe5PURq9wxT8GZNy
+6ILVXrTZEMiu08efbsvYDYaVbLPxWR/F+DXwrHh1rfhfAb4jHa5jp3SQAX5SBzYziZG6kfrjJpn
ZZbyyg5AO4k6aQ8t2rNnoneo3qmE/xH4rRpO+lvM/GCAWLS7U+X1GnyoHx1tiO9aEwJtSHH5K6//
YCuQUCNNancRpvOEbRzuo8RCMNwsBPwu2fIKxPB7VrvTMsfdc2w7+95jbJGU8JnngWkB62SGo63+
nfNmg63mnVFLy92v9ufp7cqtc2tvh+3yr2d/9f2/L7GdNpdwG+cxK5NOZBqQUCIlzCqfD6tRYRG9
trdH23wzJDIXbe3/evh1/uvyrW87/E/f9jpb36x05U6T68llb5fj/VaWNZPq+lC2WMIAp/67Vxt0
FgTr+VyCsusTBv2v9udTP4/xTBlQMqR9lMVNsB3qdZod9Qrzsa2tt/O/29j9sooc0ks1q9HDUGRu
B7vQPEhE0WPrqwuT0T3Vx8PWtx1ktOlyMoaXz67CzG4Rw9jXkzpi40869ueffduJsl0E9Z3VHHZ9
8c++VGpdRRnk01cfO06Se0zttdJzxU/sOjoYNd7MldQYV7nW5WtYOAlT39T9ELbyUUBEfqqyNAVL
GBe+SfrpvZoXtk/R7OJXV31PYFwcUtLnjxRGUC2jTiThe6eozrAbRA6WEpYvZjW0Fz3NDzZz7FmY
RD3zi81PKMcOGVv+c4nH5QFzl/dS5NaaCCH7EtsuhpXIfBm7KWWFL79kUxdghlKcnZG1Z8Pm5giL
avE1RzFJXCzwj6uWH7FFXBoftPME0H8pOyF/x2+t3MWjWfryotwoN/dsMXvixaps8lpSuQ66qKj0
yBgyKSpCOZbeu2wY5PfGGiGMdtmqpgBJygmnJf820v5K699a27fslCE09pHxsYx6vSvQzj3yBJOC
eqp+guUTPLN2iUjtr05enLbWdkAoHO1bpN+77fqtr+vVd8cYxGVrDUm1UGGaXrpuduCpdfGuKrLx
UcZhiQw2GX2JPILH1pdULHYhR123ltM3OEc3xR9saP51wTLh7QsqCQdlfY3tUKj/JKMR37eXcWqC
D2Ry092vC4Yef3xdEvlp62u4by+dFF6dlhr+TLYA6t2bshTyQ8Ihfm/Z0QpPMGxvfZGR3IuSCurW
ZVTDco7z6tc2rm9dybjMnlwr6mFrpnNbPWZQ8c9XKLO9pEJU2jivG8kVOugtrVPrmLaMr1i2/Jt0
+3lJS1SKroTfvvr/9zog/hI6pKbut9f7unBQkudENY6dTTF6ODhVL1gG6idtWv1zmmRyt77tMFRy
9dKthyiVoHOq87J6PiHN+c+Jr4uVbLGOtSrfvrq2R3MeVi9ffXZa/JEdwepHJI5rizZ9qVRKxvGU
/OvRV58pdZAIhBNsV0hUmD4vK6MmP0oqZJhOxaY5rXWSGOWie48AgvyQNcN+aypEc2Af36O7toz2
PQ7DleSzYoXrxckYF8c0jiFVr80x7uvTlMAzwaqJvVdsvmtODr+t0kGY16ZOUf2otjD3u7E336dS
jEcSwprddjaf2uzYiXreRTpa+aEzrSAULErMDHROlpQYk7TcfLOGki2YE39sLaNQsudaJ9haiR2a
b5pu4JLUFfetq+ojVhNFvVy2Jowp3SNA/nuDz8NOnYjaMRKibKQ+kXzDcew3haXRUS5Z1G3NCqsX
/NdY5GwXawwXNxQM5+1kCKPj7ZvKz3rwxlnjvqrrm7y+aNax3O0cp7xsFzaOwppu7ollJTXd3fpG
Zh4/bnGhctjfO0k9IKJhipu2iW2bm2zVCoE71+1VNyAX8TRTXY5W3u5JVcnhfkbJocQt5C0a73Ut
ir0jNdk+H1ffy5F8hlUuqaFJ8StYWe9SNoBO5fI38j+Y3eeyeDeUaWadzyhHykbOWlyzzkuC3Bkf
0fx9kCaKLU74gX8umQUTbrlOrx+2VlOP4s3SToyOiW8uzcGCFRRYquog38rw7i3D+L2dQLLyhpIU
Mhr1qJSR5cXUBFaUz/IGmC5+kuv9HhhrxcZslvPFc+610tPVIjo66g7zUftmrgEa20HNj5ouvWql
+NarEjmgdjO/8qax4agm8OqcvYukIYtMKR57kVkjNVTxEMQ1q/rRlcMtDBv5jRj1jXHjCt0JnwW4
VtawVpelhs9nVmAXrYftUbyuMcxKf4nKKP/sUqYwCSRteKRt/qs2be3Y4vt/jQ384WaWuOeiKf5i
7d3+svX4OkyF8odcAuK3WoPN0ms7Ly4L8pIadtdBlzDIYlNxn4pW/nVcCjciTOBdT9tTApH3l1Jg
DCfdcnIfHqpZnYUil/tKAactpbT0IbDUFL2Tbyz6msNgI2SIOyfG0DvrbvpQCYAAM/kl4h9ytJgH
p1VWdn5p72YZjLAkp22PtzKgrQwz1lzU+5KO5dvYp6u6MI+DrZk3+I1CmrigvDdvYT9Th+rHBq2G
Nt0Soa/6srTdwwpOj22DR4ghlUeyZnG9z01xBPQTvr7KytmZaw+W/vz5hRokBYodJCg/lSj0U9TK
iS/qEsAb09XVO5Hnj2hhBNIYavdRqFYvY1rC+pKU+l21Ojxri/JusFt7HxZbuXetut/OYX3qnHsH
cvVk/u4ZnN/12HKeZCG5JpkC74Ohzc9FCt3t3IQRHFiz7G0tGb/FRzOA3K/PGygWP0q19LcWfsD1
o3WyfRzWBplojXQH3z9s53rHkO8W+XefrVpv7t24nHQ5k7G1UI9Zky/XYj108nhe0k4FrqFV9+2w
H2zJxMtINa+TqljseefCBdHBM2Dr1NYzqcEcM8/FuVCFeZVHhbPh3C2+npCx+NneTm0HCpjk4gzX
rfH5UkXTGhRVK2BUIr6O41AAS7Yxac22IWIEQziHbc1q/QMUAUyevdKeqVpAJ6I5dSpXL7a8nPp4
fvtsbmcUUQ9BYmTXIh/+0qu0OhUgXtdhaP51wAHT8gm1brz/OTHKzvSi8la+ru00S9FcMjkaFwI5
1iLrqyQdYNCkphgGEDf4qmX2tI8HxJRKLkev3EmIBMxhmS9r6MvWt11nk6XyujXtRr+huANlWJ//
1b80LfZFwpTwZYwES7lQ2cVzGKM45VCmXQnBGInlmNcUkde+RGf0xAgogs5hdm+FUb7XYRNft5bj
zOFKrSzZ7HJy7FLpII1myka67N9ks1RfTIISYIx0kF64ooGWyub4uTViQY0Jg+/lsjWVDioHYrz8
sDXruUxP4ejAHF6fiY1n8bqMyecf3rpMY/YSkUePrWUUIxDriCfK1kzGdPJNfQWi16fHplEHaDFM
d2vmqmXcBBLcrbW9vy5Sj7lZiNv23ouV5zUZqXTarmhWYtGsKrW/NetYXvhplsSDbO/NLLBBSjGC
WlvbqyXhcMtrIF4Ky5TWDKWUPalpRWBSLABInhvGar1qj7JJZSgylfzdmogaS6PI+gGB+Cx4RCA2
91NrLP+AW3zMIKHf6x65CEX5+Fni6+YSxFm5A/uVKwyO/FhXZhh02hITaCYlR+qQ5bHCxPNVLdKP
HHu236SFksoWTx+WXf8ui8p0Kz2bAqVOzFc7hX0D9pP8PlGIb0Hw2RgokZ1e86lMYeJE0ZkS6SGd
ljdzKTUXO07oG3VuvnRLXy1u0Sj8vLlTh7x43Q6SaeavoKFYZIc/LBwevSFDgW6PDfW0qBkgXEE9
R0Mn47HZo2JxuukMWX45ibb5Wbe5RG5qMb8ZfcPPbropoVA/CKr6VS42yXkZzt11uI/N+E/TF9lr
kib41uaWtEemL3/URqqwaO32iq2a77F5oCSWf9OWZdxrUpL6tpSfI8n5xXJdDnSR/NGT6mc/xTrl
ncY6KjBGqbLZJA1hNDaJNMeBCfGDE2vZ3yNFonw2bKhIDcVKixs7ayZnp8aUlxqIAI+qOoDIp5T8
4v3clSlpGbgTUyVQvjVL5BwNh8onxPfcb2LsMXULshJ5P4e2HcKL8beN6vs6lspDk9sAIXrjUoWK
9nIFImZgdwnwMoH3yqzNhaW9TtPfKhER2r3qTPs4Fz32hxMEZeGBM0pHRaKuhqap2aOdV7EHCbXg
F1QP+ZqDgO3wVzJ3pVm6Gm6VJ6ZHLDbN6HtT2OK5qEzadKmvFoV7yN1WDGLKQdKn+DI56a+5JPF9
GvHOJef9nwUZTN2pDlHkUesZQ9zdKd4qB6Mx4iAySlD5pLZ3USlrHzA/f5KiW/+j44JJLehP0vck
EFsxYH1VYw4xdr0rY1JH2mo0PuRKSW4NLJWttR0ao1P2COcBx9YrtkNYqzBdJuccIlZ5YKOiQPtL
j3Aj/JQM8ddB0eXnTGnVd1Rq3VvTwEjxWqR4wa8nB9iFz1FDjD2Zw2Xr0lAfHKzEbHatnSlPZ9A6
WJ4QiNbW1qVoBoZvXZ4F2xPW2eekMTOzdkmOlRKubp91/5xDKK16Ut+3FiE+kZ/bIZkj68mJnQ31
6i7YWo6q9M9EymEIWFjSb30qoQqnwSlNmLw8YTuwKNlzaxS37QmRLc1+1mQybASuYFWd3nqV6sP6
atJ6mEaAPwnRwGm7Aqh7DMIKF6ivl4zsPMB8Nft8z0UyVl7izM85Be6YDUV9tiFZUqWIg7yImemq
Lv3H7Ex8pVk7PazYfOTj79pZtDcwTW/WjIksh1J7q6f6V5xhNLGdA6KVPcwpnSOMUf3NVAiAkwZn
9LdrS02NgoZcD287O8pUeuQ2MQ6hfmO+ryHDiLkgU5EVBFK05LEdMEep/CYLKz/7T586J4UbNQ7m
3aaaPOZoguUVOnh/64c8TrSnXfXaM1skBn04LaetmUpOf1IW6CHbJcpoak8msNkqks/ry5Yy8oRL
69Fcn95EYg/dPcQQHW1bI/XWYztkacto147TyYpS69HhjX6dUgmZuQoBrdIj1NFEeBy2i0EE4zte
cuxpwq70YP22Ph/Q5ENs/tfrif6fqpBCH2U/xChyJh5o6VQywdr+s7n1dbrYCYX5bGvJUVsdlgaC
3WdTDXnWUhxCiBuvW9ekLZTz+lQmjr6JnlvfvISBUnJjbC3RScOxM0TFFfzR7TCY82sNOeTlswsV
JBFAo+NqVpncLJvbvMM7y5xV3aW2S6VYG6PHdnDk+CBX2nLdWlNot1dSIQ+VmieZt7QrCiway93O
VgmzfG6oQGdtlu6/+jQn++PIMpPeULd3JUFb9sfq98bUyo/twO8IB4+BavVXX6iP7yKRpwuOPvJj
iML0IhTzr68LMvYpOG+07eGrzybfqZs+X7QdRgwrsBHyjMmcL2qS3rrJKa7MgQU52EUwIIIIthbJ
gqbsbg+dPH4ond6d/qtve5rRVj9FF0Y7pW4KSD6ldd8OtgAltBAEoFCnr5YlSLrUYsS4y9CoPkUa
1s8wq4HXnDQ5bH1FUoJVplDM47KqvbkJSfBNivC0Xaxr9t9RhUuxpkP/qWXyg3KGWT/qE/EUS/3o
AApf8HsVzyrD5FaPpdCTkYOS9TCerV4f+AA4GUOf2lFIhSmlmOIpzyJ9bVP7tJ3cughmUgDvW+ek
zGN9nfXpbIp44PsctfdWH+vAmUQPK2iOihcR1X5Z+5I81ru2tcROMaIF4lHY7nVJs16GDIlGOoTZ
mtfkE3z1rdXCCj38cAnr4cUYIhzbY2pS6BJ+hn26N2IMDzKDnU7FCsCpleY4JYT02iUMNnGShwjl
hBTD6ZYHddexBvFaVh+lQyCLWrgLLGGPfFCEpCGz+Vbtgx+Dul6Hgy5LYwBj4l0RVnKImBAAuGUo
6ZCUh0E9ywtec50iaRQXUCfZ0iGf1A/2XQw2sBd2tSZfiz4/zZIlXZq+Rh47jPapGBDAadp72o4p
2z+bfTJsz2KI7edSGEowU9EG7+gAE7XKLcq5QzPlypPW40kDWo+cqN059ZC53cIcyWb4RR7uStw6
t9WEb0bEYM6Nju4x0i56m8p7iWAUt0o+lmV5oyK0Szql3ldmZ5+HgjQYgAAefh3mEQd4U2vOmJZ9
g2ExEdvVDfvaigm+VNXwOpS/eZk4wG5Fc/F9Hj1L16jcVpJyKVirFsYk37WcVx6bYjkbGM5GMSSR
QiKjLlPR5M3ZsVVGEYg+FD55e+Outazoktti2cmd+i2ayA+AMdX70YJEQ17quwH9496o+ruUJs2x
wK3xgk0ivBLmFD9vre5SVxUoiTqi31pCL2rm4QKR4NgLDBk7kXmlqA9OMTmnUpsbUp0hRJmDHrsa
8UOeGPqj0ayMwKhXfH0k+xqC8E+smn6s6YtHnSq5x6c1eNDheg93NhA8fjdmK0HXy7rurHDEJwG6
Fl4S7Nh7jdleM1HbyD+bTJ3R1eniPEI0OEkr4KG1921FrazLapYo/Ix66iB5jDFLSaj5KRk7+V0t
fgymdM1zdL6Yo3h5eoe9/M9ia01A/U1mJswEnmtyMFeN8tBReOj87Cn3mmLM4N9YjaeVcXLpyyYK
ookVRqFw/84xuTx5X2O3N66/3roAsrIGPCms5J1kUxaYGRiq2QhxiM35p72Gjk82mdRAgV0MFPpJ
diCMitqSaZ2iISYRIkJMo5SkPFViRUq+IQQovTFNfrdFHQAj60fm8iGDsYK9ldjzgf4jciJiJmB4
qg+EcnSNcQMYUd0UdtkuTNunY7dozOyWuCxZq06xYBxMJd1bxqH16h5MQJQ3PE3ly5AkyqVbD5ZO
wp+FCDMv3ViNQl/vYerFisoORbJ6xl6j9aMssz1IWfukin5LVB5wYkhwFALK+DUYY/3RYWvOpH3s
S3K/LBtNkxpRA5En5KkOy+OXqIXIs9zZkXQedc+m1q9iyguXNID3PJVj/rxlrBTq3Yy4+HVyANiF
2s9UhaMHxipMn10DQymUe3j4enqZYF4SQAw3CzAWwriMhkfvAK+XPNqbzuo+2wy/IzssMCjToDfa
ag6JQS8hHoaHeCHbTkUw7/YKUqbuz4hoMIH267cOdD5hWqDOFtGQnexhNF35ctXDUO4lAlgUWcI+
Er+YKAopLNT2c27mxxSb7QWosfCWfsYUreheUS8/QJpb18BP/uTMKixQNTROlmkHUjg4gZSFdmCs
PJ0m7X+0tnOpE4ZZvZUYxvKmOS44LJE5+fcIEfXQ9P3fZB9oaILNyJfqbH4ZySq6WIDH1SogjnL1
mVv2Gf7DzCp7DYInT2ti1w66EUFfSlNf1frQbStEFEXaAFR0kU7VrTaOjd1UrpGZ3QHqegUpzjEg
3TAZ7BEzB1ZJUUqt8NzCOvZZG70NylMpuyxND/Xc6YdBNM5fufOGlqmXu/DXYoodmnfmUmelyEi/
Em3wSqOIAnWKCJRr5HbHTt05DhDPDgY8UHgnlKSkkM1bj+DeMipAD1nfsWZ8cSZjvOUjHkUWLcxk
Mr/To7eykMzz16EZK+uzabLyP5kCiRgxX1cjZO3ojAY8RruA6Nk4zj6MQseLHdzXFIY+jy2zq8oR
t2Koa+dFpJRNWX38zkvVL6NsDuQF+yaMou5KGv0x1oQopDoXgrO3HyO7Mybi9bCa5+jlpFxkXXT3
cejma5euIzctp466u0hY6jYiP9SRRdR9bvE1wgk7SR37j37IWXkYyUeWq/gc6tXN0CZzP5UJ++/1
ENovi9OjQ+uU1G/7e261WRCzPQjy0Ep2WoUAADV2cjZM/a5GGuoNZ+IXRT7eCOMKfC/1R0ncFxL9
APbYnPWrwZlSHDcOmLlWpJEKQ0vUjTXrCgbmfw5ST71owNu0cojL0GIstcIapsZUOB0wC3kNFrbn
ayFAWlRfDcnBJHALjQTpiQ4a62iAjTVH48yOM+S5QCMXDKVP/FCrc6vPNzleJqQdobmbcKXx5rWJ
TcHsDTpflp7bEM2sOEdX0mM9uSiwixy9OsPIOI4zihToStde7+9SR/5TqafZTiV1cPE2zly8CvgN
+Ge+Nc4lmoLFvk65orAU7ItXh9JckLbNxwLd6J2sDdiG1Y94TPJ3uSQLxul+21XIj3tDCawVKhCL
yk4n5wdlObbysh1mpjAIVo60C7er8QAnXq3ejhJkzxCmwCxKPdhehpi/t0RE5alIa4bsqbd2JBxD
D6GkAAmuWrwKx7TEqkzuC9PTGfJeRgVJr4AoQP7auM9a/h6WI+FLCsB6zJb4I8YKDvPR/Uy03M6y
JgTuK98IgvYuU/h28f/NJS8fxD/sa7pzNxYHMQmmSViBmUUGsJwhEurQcQpxsuLvVVlr37CQx5Fz
eqhZZBzzUXosgACrvFU+NPoaPJD+LffaMXWmmGr9zkkX5xQnxjWllOblKrZKnVxi/KfBGDfPtq7O
FyVP3yaZXSqh6dgoxkiG15CmJsTXJmv5e1CBPj4dIKJC9HuTgjdcrtr8NI7I53/60VKe0HZtrLGl
mY2AzjitrLz6Mh/aXZWbzg0VgPUqz28LDL6bBhnBLKN236TZt5qFAfaVCdTKmmLq1lxytWDNR2J7
WkrSIevtmPWTlkN/MXZl1GteU1fDEXVE9dbroj1OqEW8ralmVgvfWBgELErtC8tl/p+uN3dqHf2e
TWk+VGm+nDH+uA0LZG/dNrPXCCuX16hVBJVhrDCtwfo/xs5rSVJkS9dPhBla3IaOjJSVWfIGq67u
QmvN08/HovcmJ0/3sblxcwVEgOO4+EV6tGq7OpfQwI0AdoaSIDGX8fMWpoY7IBXshGwyFsHOmcfs
yCz6yWCdg178kGU4mwMW+5nbb5iWtddswcyUC64uBGFxNZ2naMGN1sakXgFGhAuSVIJJj74oiuEf
4/9mSb5Uz5bXrr4rA+6r10Kn22VFSihAz0YHOa3VVXDwT5NqMDAM3+IGpID/OjZBegqg89qtAbdo
GF8RKkfdEM+7VVdDMEKCG8pMJgxu7KDkvQhuSEHnp5Akxz8mtwnuwGVZ85HBKr9EovJGWxVcsotE
k5kVJFhY/L2hLkD7uq2OglCpnKcFUshYFuBQD9w6aPB68HeJoi3rCOQGYLGO7Kp8d5T8kKgBlqJ/
mv0Ainm5cc1yRolt+ERbS9T5KFBFyRznbMouUjNyWu4MsojB38e3y0mklhaq0852svQgvzJBa5oN
WITPFle/c9CoZ1EYcbw9JPfhCobzV7c8v9GMnEuOGrXsAUuQyP2XaMwUmS0tjO8kmWXVOSwVHf+Z
5Tfl4D4DvDMuckn5GVjVhlE1IE7SV0ecw/+U49IxgGO+PMb1CUum4KVyn10XayGNbnljqXdnpFbw
ZAL0sWJ/pTVAu2WHepzS8ajq9U/BA0swAKPuavh1rKciOZJVg40ZUeWk9PFuc5RN7xXnFarBjx7m
4tFrQp6ojYToqU2aV3n2duI+Daz7nObaoFu3hgi9PYbubG8Vd6nD9K8N0WzbHhrYYR0IdRMc5HHJ
05BYicdnspOotAIr1H32lbudV/T5Hb6OHugziS4BRATahnKuMMembxmSGSACMGe8WTECfReVox0c
KUAiu0Z+t0bntAcNZUcXud7YNKxRN4e4Tb7Oo34nd269S1BLd4WVTge513JXkrZg/t9qiK8sGAB5
JnKExCRvbQ6SlsBIcQxpuhCIJqKPQ/dJHvzaNOXWbK1BSmpWPncVGPaD3Ar5kXpfc3/aoND3rKAz
yrWqP9rFNgS5y/X+mrnTzwCvjFPGaIBW96pVeQvTNjzlM0TnVp8+6UvXIZ/tLLad8xzMIIGx49up
0DlRwm3QE7KSvPh/LvzuN0gU2yvI7nqorzXXp4eaDA6lvaEfpAuQ73uH3PjFBpA1fkrh8q43d4VT
vHtr3oEqPt5Bg228IoI1OTcnI8y1+Ri74Q+ly9TjdofpBO90x4XSvXUuav+cYWJ5kt/S+9VTas/q
CY3Gft43WXjfDroCzGPph5bXWo6U2L/meV05IxwQJgdpCX2cnhjCMHVZGoI+Iu1kwrHems9Swa5m
Kpg6zuzBdJEWPHbWcJlyi2lJdcydAeMjdwFX/ut17SK9+iFYYS83gCssgJSt7c3xg6svAEajsOtF
3obubemWpSVJcssrWP1ZeiRLn52j71QDmJX02QkU+kipL8H2tr5romtUyufKGy5eY+6lJayHYCtw
Vr60DRsE0hcyYW/OKHRftzd8a8uSJ8lgaYVq358aQHrn0IlOUmZKY5ca2/Efm6Ck5alJbD1G0mv0
Q7kkP+StzbasbPvvrgdbOTb4U/MawJXbpcBjihSQW2+DcF4+HLoH0TTQmahO+gkfCvbpGRfIEx9s
HWNQ5ymf2xeHsQHzw3udFYtZLXYt1IkcUMpQdzdrwarOY/mSD253Ms2ZoUSjqwc1KFi76RGYQeEx
OwnvYMoXu0hzHupDEJVPDubF24OXq0pyfZ22tGRuzeTDIcWQtpce+0FpjBLUS3ctMT2BvmTGcJ7k
7stJCvCME5gVml3vQ6vfy1sCq51cib7LHVzjW24hoiTzlgnX4COkuu+2cClCblgXK+mVdXCoIfGC
bxgT/XPUA3dHxuQo91gCeezxMjxBKJc58pT+kU/6nRcb2Umdx1tilgiUed1FOhmNXruFs1uinnsI
i2D9Ahjtn5Dys6ucUJ68xOjp24UNY0fDn/PgPWMv566YZT+xX308z065tIitM1A11bly3Pb79HbU
Dv0E8X67i2Xm0JMmy2cmczPr4FvQhYRUAi/gG7hkg5G4h/yoVGFvDcqJgS7KqFnHVcdMBlvgdavz
5DrXCWAO+7ln6JFoFEf2PsMxbB1drbOoSAsK9tx0be2E4VI/1kZinOT88rt8Oxqvrf40G3l7Uk3j
RZ7q9mgllnfdr9iYot1YFCj9QyH/e4K2dRyKfPslvQ7smJ6WONIwfQDjf9QyO4ed3+bDA4Ls5gVo
WnUnrJ0h6qo72sLvMsyy9fnKk9j6mO3B8IH+K4WeaU5efbAgSCOL4Rg4nBS8BC49+AGFwGPJLZMn
I806UFl7tIAH+wW+If/tzKXC1qNvT3Jt0Et/v92ErVRiUuX/fyrGaiPspYetq5cfI8l1LL6lJbZm
zhG2HwxoEWaQga7S2RcVj0WpIpddh1wSxWGTV22Nsq/9N6x+/VDK73w3yliPLXN3Dyzgng1B7DH4
0Mv4lc0Rlq7lNZkL5GD2wWT+QGuF9eSwTy5FE4bqUaqvUX/5gkaAQbogXcdx0lJlRLcFW940Z2w5
aChFasDElkGY/J0tWFGSkn43ll1/fTmPMHEexgJdt554Azz9ZLNLNe/R6y3YhPrDlR9i1ne6q6tX
GZbJoE5iEqynXoaFkmQjCM3rAALIVlmqbEmJbcH2GLe87Rofjo3yzx1CHfRh9JnScSLhBrZI0vLm
cccTpvFL+frj51IrdpEyqO+GkfII15Y3/wwg2l+luUa66gCaXp5B2HVIbkhL+eeoHL12VYBymotb
poePVJAApsg2hfvACRGCh5RuBdscUAok2OpJcvB/DVqdX9dfv7TkleyxvTPreGZtzJLr6XnH/sl/
3zuJrbUk+jEtB61nfVfr4wU+HqVobGy09ps2IzUr/co2epBj/ylvqyKl6zhbolsgz2NLSkyO+9ez
vpvOSG2p+OFS/5T34awfrhQsHT5Gc3UXwuhbXnE8nNmrqOZ1riovvAQspUDOhEbE5H1ZZtuCLW/O
8ASFfkedqjWIrpWku5WTb1XflUjUNwMQQmzBry1aXhZ5T7aXZXup/jVvO0zeO6n3T3n/11P5c76Q
+4sYtN94cHFoY1i7jIXlw7UF60x2S79bq/in6h/y1vnEctr1CnKeD3XWKwyJd68pw2+188K9dA0y
B5XY9o2WPmRLSmwbkG2VP+R9SEo9v0cwoP+l1UgiJIUNkY+Xk713hrfShNeo5Ep6ZimbaXVWZSfd
K1637h0wFbTxLa3MC41c0tLzMxYKWFGyMstdl478wGrnvXQPrP4jydqgDPw3XW3tNGyVNQTpXYpy
hoSJ+Nvhn7rbrSk4Munf6mzNYMv70FwkKaVj0KQsWbgwvQZ1Ng+do6fzXua/CQADlouS8S1oh+i0
vvFyU7Zg7Va3tNyuf01KwfbqSjJgIeXv7lvSH84geXOWgJ3QEl6jrbNfB9ZruTyf7cgGrxImb9nV
YmHEWFZI3s0ct2pyrAQyMNiSEvtQTzrRLe/dH5eSD4cMXqUcZ+MBVOBzDZUC1wCpwUq5oYHkWD5c
JY547at0XX6WZNlF7kyZ9Hl2mVVn12SOdZGXfXui67v/bjHz3VBhqyoxebxR0bOit1ZaF7lyB9ET
I46QSdHRyh5mr2Q7BjUXbXqUV3Rdp5QWMM563HyTF/nvVa1aDY5YZ7N10rA5mOfZNUEiGJY4pDUJ
6obdyt2W9q1AQf8stHblojvszBYGZHTI28qHpWvB2dT9m3C2LTYAIhXtGrmr8lzqDCqTXhVvZQzP
RPjk+vKA5xbRnXZdz/xw++WmvntE69R1vesyZ5Ho+ppHbE7Onjkd5S7LZbdAfsCWlBv7IW+d1UnJ
RzLnVlOKt7+kh6G+t7HW22FjiFVckPtfuiIezwZCgEcdxixJqGcIkBZXfCYptXT2zgwHmZ6l1POA
eepJgndTHbxGWnbWlnOoSZ09lEHd7qTW3GXjRZlL86D2GSC9YSh2TcSrLoGXuebe9gB4amCK7tPE
PalRaOVHJIMwXGZmf2RVEtTw5FwbPWie4GSx14xoLMTzzMG9KFbvU398WxDtnwJkYD/Bv6kPqMaN
qHKQlLwMwaMsYXuiHlGBiO0q/RR7DsqCZvcwxWghOMAWTjp7+2fP8ufntGp+wXe89KZWfhlzE1et
1P+RlwzJa3zg7/xABSmeNW+9N1s/PVbr2dn1AzYctBZ1nGHYBU1df61nML1MycvPupraexR1gFdF
yHapxWILYLKUPOdWhX6Tqh4qJIJRhirBcWPEWD2OSwlLSZgJDDgKhIl2bgq7fJynpHqUmARZUTjo
nuU5wsIswltFHBzKCvkhfxq+m2yenVt1kfLL1MrAjgQljsOyALxzfWZucRGjeq1C+DR8jERVFAwP
bVaACfLagflwU7h3IDXYXvNYbG9R/Zr6KXoelgCiS/Tsq8kPZDWVq2SVGSbd6C6iylUgfGZY7NY4
wXODGvazyk7oc6po2n4ax4AZBAWx7QGtSm3uZY6lKB6yu2kYukct6byneQnqDNieTduCXU2NrSDU
s3SvlQ6uaAO7M+aE2dw46ujC+H9NSTQ/rinQHCj/OrS57fgqsrwnVGaifRW2O3RPjaOjWeZhmpoc
jTfA9IWhmXe2A9QZWKt20G09aXdYwSODgQN46YXlfQXV7r5Zgi1J+zwnBWuoA9JGNty0Ur/LZzM1
9pppaHcSFFPwn8yir5T95MFy98KUxWZEDd56H8Coa4/992TIvxlspYMLh+7Pu2XCZwaZCFqhqFCJ
6ee/2O78GuaJ/n1qEtAKCOK8BWMG7BodrKdZYy/ZmhLrVrl5f6f3cXtJ07h45BFoUP5b9VMzKjSu
LDUfVKN/q1ENenCj5Gmwqwbqq1J/ins2jhzEHo+SlAK2Qj8jv54f63HXY9yxm5bqsZZiyheD5VqO
YwebLEeBdkufcXh3sJX/cNLZvMmp6sbUHh0vvEAOw6kzQxbtxAenOmy/oA2S32E4J+t5a2Nun5qu
PeYqsjZ7H4vlPsheMSqcWbQvGubKtnmDaNF8gnveP7J0fJUURrvtJ0zrIENlI2JNSw3Jc4zy40GJ
+6a66HHhGghQG9oPKxZLVIFBd49+Wn9fDywrlylqJ1LgoGRxRQYzAc3GrdBNpT0jtqntJSm3J0vV
5VPlgAlb7o89jgBdqmWgF5/t8ff6d9Ik9892UcM5W+4fqtMg8rLJw5+eNjMOJsopEpWgCmYY7lta
WtvYIiH5LlOKpaSD3HEYngDOgMAL0Llmrf4n+qF0Snr9ra6D8NLbQ4DGe1j9KMuTlMdDWJ9SHdWm
alYcFqwVF7dw1gOvTRAF990SDAm6J67hn98V9H2KncyXwLfjIxSG+FaOGR6GSyAxyTOZZReQAlBU
i7WowW/wXyrKIWvt7ehuxBzw/3JI6g7gK1Tt/PE0bVcgcvsyPpYqq4H7D79OastFpqLUm/u0XXgU
bDuaVgsDFkXKh2gJcgQmHiQ5+T6KhZE/QF5XYxbXl+JSRbl8t1WSGA56Nz58HfvIHBy7rKqEZeXh
iTEpyp3zxQKKj7KUlH44VJJy4RbV0YuDEPh6qFzt3RGZbh67EoDGx4LlV01lDNnxZS7sbyn2pCCX
Zje9tVOV3twxAnCiobzZZewzquxWHJMi1F7VMhzuXb3+Iw819XWwC/VVD+vHjg72kb1pmC6IDvL1
6w30v5y61W820JIvbsap2MwpH1LUDL5ElfIVPnLwJIVmGTz4RWw/SxlI4WMKoe5TvtQc6y/JoJlv
mh8Vn7XkKlX45mSvatNAv3wM63S67wMtfRiXAHE/fdiZSU3UbuYdfTZovCUpdSCaspHju3+pyYB7
qcvaJcyl9Evm1ehoa0a7l6TRN8PFwDX1UJoWivg72+r6T5heIV1kjfoxglD5pemxRVDh650XfuUX
oGDlwc588zJimflc2uMbEJruu1X+nN3G/WopbnuXlRHSSbbefW9mgBSqY+XPiOigpRv2vwPHbr8D
2dIPc4yLuN34bxrgMzRs2wG8J7E4bI8z1rDwhf+TBS3y78IPebrlgIrN5vty8Oojfm0lCnNO8ZYp
ln3XpN2E5nZfvOkwpj9h/b6TQgUY2xsIjK8wedUHybL9hv0FdyjPkhxRk7hq3pTsJVnHrvk8s0sn
KTljN6gPKlpvOozoWzDN4BIKKzRuNVox0KJrHxU2O39g0T3uDmDxkPVEWvZY+YNzJyV963tHUxss
2h1uJ7NPz4NgTPSlV6t+D8cnupOkE6k2MIWov0nSxogIH0jdv5fkrEw/Xb75j5Ka+uyZ/jp/NmLw
Pf4YXMJoUF7SrFUfIh8acehjVzXk1TNAnyOyE/1L6bWfk7hVb4AVhhddb3lVYlTlq8S9lwqSjy7i
qVTq7FGyJDBROYpsCAx1p2O4WuAem9nBi1SPoaM95+ZL0xQnt3MrDAvrIzLm5c2enOIWdZDlFrHg
8qaoBE1XucjMqtMh9nDR0u2oeQo1ByvwyXpDISz9rlqVd0Q3s7xIEo4OkHq9+FKaI5KURg+WYKmm
9ZO/Q9MPVE0+4q6stgDFq/Q7KOrsDB3fOensfXy3LeOWu4r1aoaZ81AmFgCLpVo7qX9NoCWvfNq0
B4Z1Gm5ExNwlmLXU37OC14Df/U/eVkViltL+VfW6dv6n4/UWAExnx0/1ODePo1IBly5cpO9AdZl8
if7KVf+zOQ72l8YZ0QfK9eI+Cw0bZeMqBRE3zF/7yn2RqqOR3teR4X2rm1w9uHVsPaSlhwFLXaOW
gi7sZ+hIvxTEr45xsXeBDd2rJS+VO8Y/Ow2AmGW4zZNndsGdYjvJOUpD9RVVlXonp3fmb2rpNb86
9o2AEZkxOoyTcWHNtkR1t7RePBvNcV53B2FLLd8lWV2gjItG1X1Jn3pvl+Gh9/X4rkac/O+CtY4U
l1suPBLAz8j4H9Q5UOODlIfgHu/lbLHjkmlX0Akrx7yuSSnWPS0ZT7za0Voz0PQXy0yss2oPcLe3
U1iOebOBl985oaUcU63QsaUanIsF3veK101zrxmmc7KTbHqe8HE59K3afOZtVIH+uM4Pxs4vaPMo
vxvvzR0ShqRjYZ1eXu22MH/BSUQs0qSfp/Xx0maJA0klmI91VdWPsd7WF9OohrvIbS3cff0SW4LO
QR8LsCodH8xMvUQWy+/973Ewfk4iU/lLAWm5XijLNaTiCuvPKR1+horifNPsJkPtWJtfQxttcIYo
wRMUavecLaLiquKntz6NrTPLAemTCxUIjHNjsX5GR2b7c/idDvgH5EPlTz3ABxl0EiNsBuFJ4Jp/
ZSgj613/FmDN0bSf+g7MMjrFzZvXMifs+kp7ArfRAc/BYQnelXNgcc33L7pu4EE1OoukgZriFqd1
2U1ijlOzBYgEwkOXIOuCf80nzRm8tzz1vmlTrDyYvedxD5DvrcO0vpNkZ6A8lztxd9XjHmEqjXHZ
tSuBuhWN630OIKTvqiFUH/qq9D9H9fxdtwL9UVLzggB3dOtJqnqac4s0y3+WVNgH5zYt009mofuf
/Zm9xMJqXkvDcT7759HPnO8xn8pzO6rt2WmH4Eehn+uhtn+UILKwzKnqyxAMxTds7va9FbmfmEfe
Y/JQPNa+gnh+AHmj60Ntt+YtBVHBjjPOuguTZTwjdjTxEiG8ZkTGX2J3aCGmFjpB93mr0Bi1cajs
zjoNWAo+dktAw5gODd7IB0lKARu2xWMz47aFZfUNsBNXDroKdAOGozvW7opHYwlspHhvrmI85E41
f2IV4FtXRtOPKVqAHi18DnSgkNxL9W/xPEw/xjqy9uOSHy35/7u+i+TSVt93fc4DPG3fBC6Cb/85
/5b/b+f/3/Xluno1wNz2zKOZW/F+YML+Ug5T/aI7pn62lzzkMuoXKciZ/K55UgWhyOalXPI+HMuX
EzkrxTvHOt9ECayFbelVjXqiZWR/56nYR3u5edqqSeEYe96uruEbBOWTkrUWhEk4X6NWD8HR4V0/
9OjYHLJRK54kGE2eV9F/0XdaUx31MFHvgwoiHp2UJFBoV+/bJZCkbSiQ7td0Vh16pmtoPf6nVPK3
pBwheWjb3fIIQNuWtZ5pS6d0evPoPpXcrp899h8oknnfE/hMNKoyv3o+XFJ9dD5Ndu/9NBCgY7XQ
G54s18VwNEFvpUjViN1X2MQQj69NqZwM3Zu/osgwnDvOKoKnX6BlXeUaYQacr69a6wEnbO/R7zQ2
upZzY17xpHPXPoMbsXAdMIyT3rTjnV6HaHYvvjriqLOa61hhATmXyZcUSNCj1X10AVnBRO+dq5ma
JeI6rf+SOYnygkB0d9AvHjZiyTyj6WKgHYMIuWPuGILAi4nH+qxUWX9m8ocsvvG7MtsfSIwMX6MY
J/ika/unqOm1ixq32dUfU/MxDHQ8MZRy/pKG6W9Ah9lvDg6xg79TTBN1LKx/X/CTORtjFzxWRdO8
FEtgqAwPwwK5xKWCoS9UpAbIhtWWj1oKLx7JZPU4eEX3KPWlGgZPR0wjJwzQEKdJFk92IPN4yfbJ
S4BYxxFfyvQZ0SEMIiyM0YxOHU/4oNWPVtAl5wpqzUOSQaowRnO+d1yQxbDj7ZuTDdG1QMr45pmR
dWXZo7jzpnm4y6pxvCpqVN4yo8DYx++j+6TxkXgaHPc+KSe8XmsWSaIu8U9x26o4MKj1yfWKEaIr
ossIQPXP7E+UxzR2uhcftSd0g8EO0uOABqr6/nXusPrB3Hl8iyzkkTtz13chi1JBoX5u2IPeh6Nq
fBldFy1vdE+/4j3T76poGh98fKiQoM7TQzWFEUpY6MfxbYLw4afzH0njHn38yL6xe92gaxMtXPs5
egVL+juy1fkPJTH+YOEXerkVsFAeuPopa/k4+4N57pczuDH+HeDASiweRiZU9oRIJxCTPwpwiXpn
/vTAGjAFzIYb2qjjc504+qLGPyO6Vj941tQhhcwbwMyovGSNhpAM4n3jY4xaC4Py8ZKbSvTmK57z
6GiwacUIPjR7KHeWP1z6dJi+mTZzJ00L3tyCN0Wb8gLZAHX8FgEAPAbl0F/kKD1OrrUxaHe5ow0H
1hKLOxhBMVPVBRlseRhy+O1uzTInBBGlisTeZdpLiWR+LNmqj5noE3KB7TySV1UuPDQ28PYZjoGP
Vtli5dgq3ZcOA8u70Vcz5Cu4JRl626xbDjA9liSKdt5xagt8Lpekbk6QlkyruErST2ttBzsx3mHy
AEnOdpgULIGeh/g9leZU3kYvqXCwICbBVkdikofTOLUbHYjSkIPG+j8cNyMYVUJQ/1/nluS7Szv4
CFwZCe3e5W2HyPXHqJzvsvRbM4XhG32uvytix7rqPtyKPjdeVc/xz8YQKvs55zE7XhE/21VxkZQc
ZBrea9tl3oNlKReki+ZHr2ugFLZ5+7UfnWpnDE7wsw2UNwhF3p+mpp1yl+4AHfB9oOV6RAVEebss
/s1ixhPqIPEfVVTHfHaa9ttid79PrK58YJ37piLi/gBRoHrItSo8IWc67xJTrR62AillgPV3PRNL
nqJ19mr3BYgMzs3LGeQQqbgle3t0ds5Qs2f534t8OLUyJvCFdP9LCkYVwczlItsJJJkO6oXNr/ju
4A6Kc9+NAQZEWIfi+KL0IRQS3Xk2UXJ8Tu2l99UKEAZm6K55MH2xVErdi8NSwYOjYlwSq0j9r8kl
D6fu4SFaAskDgqkd8UVjF2Qp3QqknuRVtZqdzAFXAEm2tpEfI2RhDl08sbxf1X9EEBe8Qq2/a8EE
/a0vpy9OyaS9nhr/NZ/z/gBUrH/Ruxg1TGfMnlwDUZUYEbeHyeqHSwGqFgXHCMw+tlVXK/XQBFl6
8cFRo8c8VatTxlz3WUVrlxUDVq9Tq1ZYWC+yz/y6cM+at/s1sVFAsWbT/IGn6De/Se1fpeXfqSxk
BijhwGtK6oSh9OeibG3k+1hkYEOj+z1O3r2f58Uvo4l/Kiar1PSWAOhBDVlWjxuWidSChaRnNmfD
Z78eGjTNmUBI6eiE5S3MoAJKaY6F573fz81OSuM0zPC8RFNOSqfWTh9rxfyRLGdixyN/SuvqVcpi
02XNCaElxuTRU9mqymOMkxDxwJqjJ4lJoGbB91lXq+uWJTHcUMNDjI/PetRWqjqZc47ZiNpJntOE
yE26DbxTxEH3W73tOuqQPTRmYd/5s07dOcaVCibS65h4JVtEPpsnWqrdPLfTbio8KjjrkXZOZ6Ri
pECC0UU1aK8sdWpFmarTdozmK7/KuUTZ7r+neVfFcmI4ZHLy7Ww9Nh373pnKw3peKfbTmEu8qznb
irLHDss8GLYHEWw5vTLUUARhsL47UArWS8oPDDPVP3mm+WXNM+QXbBefvIQm6Dudem3C9vCP/2mr
/fd5tT+zAN2G9Tcsd0Fi737s8uPW3yQl60W7MnuKEXaFKn62Wle9FUs1qeCbNcs8EpUSCSa5/RI1
3Q7phuEPjx2hB6UbTow2sFMbm4cmiap9jYFFEEE1C5r8p1U0Exp6YBp79WqH/nx2vO4vYLnTIUVY
UY1+9XqCdaRp40fhoQ/mDd01TNs/68z3ToyZbi4SplGlRwfNnhYpW++XrWCRHXc7paYjR2jWRA7f
9VhjbHC3cuvkC/PMCyS8z2bTe7ue1w5dj+mt9ivAxd1nLRg5GTQ/FLGTx15t7p0Y/mUF6okFnWPK
6lZh6j/DYrhX2PWcCiwRJyQYymXDr1DYdEjg+17gETNN9ZJbpGgvdZsoz2rMlLfEz+i58m8mYxHs
5ZasYeyhSaXJw5qnYeKym4shu25HBazkHbIaySV8U5VnKYCD9rOdYVxVbQ+Vc35tqtcmNYfngYFQ
69RooedMyYcZyAjiZTE/JPislJis4JCD7UHVOSg7tONuhGpqeuANrfSx10YcwJZgSv2XeoDHnxU3
JxgsUP8EBavFezhm40kv0BqTvBwFhvOMyxoLpv/J62YGEkia6ucKF73CtfynbAmQo/BKp3pubeSa
0hZdnJExzPO8BFFqlBd3cqadJOlBjOcYNQoIQ82ateU3tvk1slrjTrJcpdLRJRtn7EKb4ih5Ehi6
r7NNhGajVHlXgGKeMTXrhSXb0gv2d6civ8qFJc8Ph53ttcahnWp2rJcfKYVRouY3y0aAcMmyWFZ/
dBzlMARh/FKUxwJC8HOradELe+a/x6jyr4NmPCBEnt6PmFU9S+DOaP0ja2Wdtrx06nNM3FDmT1Ql
VqA0+gae191dYiXWM4v91npsF9nHufBxPwrbBhctl0mbn+IxNFule17TOCRVp7pIzT04X8rD0tJv
y+A5btyn2WN00M8Ve0VVZz57XqI8WdEtWBJGFP8djFb9vWPV8m4y02VaCN8H9z+AGVu9MUHlKJ3p
euVEjlrYeFdEzxjedY9lMR3WFjWXUQDWuN2hitw8FXUWvJgskr3ocfFa+sF4k2oSMCTTd9gClRdJ
Sl0NlfWDVYEcl6MkD0ZFCiUheWAON+49NfCe09zwntHlnu8Mo/sR+DUqIUu+7mQ9TlLxzo9dmP9S
DQXMKzv34YPUYOT3rEaacYtm2l8xRe1FCTz7GbKo84yDWHXUQhcvg3F2nqVAaxH3VEs2ZyQpBQim
mI9VyoAR5w0F5diwZSvZMPZ9RP+b9Nb9Vjdk7RQzs8Y5p3oVn9wJxARyluFLCRvigD1LcjQclNH2
Tlv5J8MzUA5Hv+UFqefoxWwbuKFGwvrByHqoa6SYCi1eJhIwdplxy8LNU59HRhtlgB2eglmIvyj1
+QgP/x1bkujrfc1bvPzw1vDA3y3WKj7m0HcSw645Y//6rl1YQt0CYZSYBIMAJZeASS3ASclEurY7
ezo73mOM4EsxvYUr8GrBeasMu+tvqj6zzNIyi12ID1vAGBmqg6QzYT30ZvbVXIhH3cKkqZefgDcR
zCNb+EdWhbAbapAsCqC7eyeBXrXjjMFRvehv/Deqp96vKNHRwGhyZB+luO9nGKISjZGdQfI/idnm
QDifTTtU9tY75k5YkCTojMSuzRai3MW1GLGX27Iqc0b7BLsDGGbQF8yjMhkKFLvur6kz//RRi0iL
6jxi/3WwtNcAX8e7ouu/OdzWW4Qd2KnVzB/hZHrHcUHVJpym8G70ONlR/u92tyUmT4A9rPBoBtwr
BZe0m9rphzoJzEuLUdudbRTl1WaSkFRxvVPU7jyY9ueUf21ZIwx9SB0qT5gmoNWMyV0E6WfFOsQ1
JOaFlJYviGtneVgSyxBtOFbIgvDd7bW7BmWLoLLZ6DJKlPiSdLx/d2OgKHPfbK9BQtHR9oqS+az3
s+BWhdYvMwuVo2HdF0M93jWhPayBYUbjna8vdy6bfmSaXt1B+a3uvLxCdFyiuev12lGiYr0qMQkS
x69AO3moYSzY+WKxYymNCoIOg45/bFil5+TXKEMIYOGILn9TAvnDW7LLDJRlNHwz/YXDNC8YRbkd
hXBOJdrOLHjlmTMdticj7XRLSszTBuytIPDSeRfoBBIYC+xvC6zODM+dad2SBXsv7UCCaEkObHGc
5qi5l6zStzB3CFxGI2Jr0Iujga30PN++KD6lWlPjPmrkcMAW1tgadTp9uCaIfEGS554u+hCViY2B
BJKMI1SItUj5XTOkHG4YQ7a7uXF6XFGUeLw5bnEwsOlqi3HaBRnWuiH+1AfVrZjF6Kp/Zu3nTy8d
37RyEdZlPIJvbIHhHFT6ia3zo5718EaTh6yowh0aZWyUzmV4b4OFeQj8bs9+e7Mbpuwx0/hE5F5l
HTxUVm9q1e7pMkq20FlZLKvuitzAMrWd1RfY9/plHnAQsl08aZ2vbd3mJ5NNGFDsXY8XSxOcohYj
SpzAlT5jfwSY4IEPLp1G/GTqmr2ftEk5+kqLLUyvn9D+R55u/myY6TUvS9bvsCSKGvN7NVR4Fk7p
Cfml6GhB9Cva7j4ManXHxxFmclgUhwZCRtjdI/wKniRmS1dR2XoNYhZV4FLtEWWLTkO1eES3Bihc
lijYnN7PpT7gb+w2hxKJisZlrbEffzcON8btPaxSOH7uvftgSuJ9hMGWn8cquqZYlEYay9W9ivCt
gf/5hGlm1f+OfRjZKkiq/Thb7tlH60Yp20urh9wEdOgi0+ZOmyFc8WYwwcUMXzx3WbrECJLxWPOn
w6d76Vs0De0Yx77mydlQJojACnj/blDOjCjmPfuPPxg8h0d3gr9fKnaCNhEwHXdm7GnCzXGRRwO+
yR8Pcm+6JO7LiATShR1P9R4wLe4ZLg4Mas6DLmHp/g9X57XcKtBt6yeiitA0cAsoWZLlnG4op0XO
qeHp9yf/e5+/6tysWrZlyZahe/aYY36DmfkxBhjsxq5O1tYoYE4x9ZRo/4aIbJlOna9XkJnJ4Vwk
66/NF4OqZ6NsOWRrTnRbm+N3W0JHMrlFA2OeCGtaZvqNiUNijp6JEEH0VOc9CbiSOTEmuMMCOcES
DIWvuV4EcrgiRWAt+8ocXiP2ixDKq08uM/mgJS0cl9eSrZfChFinAFfOAtHLPo+tti3jPrpfIK6v
rfvVFKTqxXr8uUzadnA5CM7GFF4LwElayRGv3Nb2kh8NDqtfK7KJDbW+eS2CBQKkof06RCTCNbLS
g2Wg5HmZfg9xwQ2spQijZHpaDHdLEC72kQQrliZ0uq2ckLT8O2+Ncbu2agyXpGi2mvuSaFXl21kZ
bbqiQp+Zqq0ttfq0JjzhPKAMpoZxiVU2gKZcDqP+yck/CbzFmTZj99jnRLV25HWh52+k17wbwwSe
BUCSaxF6PEwvOHItYEdZEpDiWfpUg0awwl/1PQJT/WFRpZ85yd4Wmu5PILtkJl4AibUCkySYr4L6
qNXDKiN9xYUYqhvj3rBim68tr7E3fUZx2wF1qn+y9W01c+BrRfKNObcMe/OZCMXnCb8kXRdoqfPR
A5l67W0ManRDtDa1jA6SGSZgGZn/kG9AmMj3bLZva0XTvvBOwuRhpTGfLZ3qnzU920ykDg9Nf4rW
kQDZatkRzytJl62S/fJFcjZ69VNejR/GSKC8Pix3IqPyH9crrrdGCCQanUafYIWugEyOeIYBG8Zc
E0FXjwDBss+JN8nvGkKBNUs7NIoiKxFGGww73ns9LBwEfyIFjlaz7Uo7uifbcNjQ2skC1TrPUpWh
VY0sBBoY2qJ4I+O+CA2PhnffDanf9+UrflGGHAfO0CpPyUvCvSk7goSvObE4o9Wm14oXYP73oNNc
v3+dJAS6Ns2Zu58Pbmr+1Fr+U6bmd99ahAV2kPl1zlAo3LtqHpetW9IsSA287G6BjyhZ4jcDFVSV
wP7mpX7Us/a2vQpV1XJtxP5avUP0wswPnGCV7Sfhw73rNkqT13Hn5jIlmZ/WErXkatRtY3WoDTaF
Eo+QBN4H64VVU8ZBZhy6Mr04GDH8pqhvy7z+V1rOoW3lZ59y8FLiLnGLMhR6sceogh4UDeS1zBFz
9e58M5BmFoOqDlsc6JvRyiDyzFMeSo00elMbFl+zKxVGlvbtQjZKogkjemptBKFS5uDI3aK6J2Le
aEOXYocKsLNXlMykeq6UvhWkem/dROIfxrOS2lxmWv3m6XV2MwVx4l4ZYg+TlUAbL16WdShC+DNP
Sbd+10q+mvVyP8nALGW7lbE6r6A5cwl5rid/0pDyXIOxdusezmBt0lET/SGPImzacjenWuimZN2/
L2nz4cXFk2zGk5J4GvX5JRmKfY8HJ1dcE9nQb0GygaaZTgngQAxtgNG6wg7zhhO41oVWx/0JVd4u
9m1fz4i4C8w4+NBAA8iuiO2PZVAfZFOXvlNoz70LyGZIzfe+zL9ncHpWq96ZL/vFtosv1tqtU3oY
Rfm0MEYeFHr90IzAy1M4TFOOo5r341EQIraraQPg+bPQjvp1RwMSmFp/iMfxnkwjMgRd9PF5cH57
0YOmYIclY5uo90qA/AWg7GtiJvJSr8A2FSdzqO5z0Dy+sc72RnjeTknv8F72APqgDR1qZQ/w9nPM
8gv2iIQcTdLYj4Ri1LfMDWPhc8Cmm9yRTYSygyo82N96OZxyfX4b+aE4+r2mmDAgfRYvXqcdWfke
MZc1/jg6vPXxrUEyfW2buyGb96qOtv2+n6ttz9vCIsHJn96h8untpdT/Myhgp7lNUan2A3lqek+w
mPJOeQ3rc7Ry+inVdk65e2c3+i0KIpRz/GmV6l7lOJxMb7gb3SIgz+G+GeIPu+TcyAgZ0Q1z8e4w
Uw+ftJ4CWjOkPAiiP1euDToCYOMryobOmKlo1Ma1dAzG405wzjh4nJbr8pbo0Y46INXRqrhdxlc5
ICqvhat8ODyXIlO93zoQAXWB4cgq46daFr/NoDq/HIo5bL2RxEiGDrtEP0y69+BYFJFLAjm7iqej
1VNlN2P0MQ7cd+tobiUwb6efzhbqHeSUPARxJ7WCbmgbgRLFOwVy9xUGIUanGAnNQjvsJos32eFt
JPJkZUE3ynA0HY+Bf9f1p2wuw/KxL2FETbmmb00LZkPfpQ8EwA8RbHs2OCrJe+9HV+N4MgCRcRqz
9240PGliAbvpjR9igDS+aCm+l/Gj671tPIEU7VMyir3cCwskgo4GR4ExPqx0jZuHIqwVWdDGKAKj
rpco1vm+XCf3QMjkq5MC72EHH6fmxxiojZeZ27OGr5OlJ6HVJMzNMBQzLpc2fTBYfkKmk3A1kd+z
pu0pTut/hIwmvjBG2krWc9S7BJVUXwbkOnftmJIwSASLUpd8zuo8xu1RUizGQ3U7eTQNyRcBdXVm
gOiFWvvFpWkR2PE1K8JU34vNCSB3J3Xremw1cglzd7wmDLKbSwKksh6Oavuamy13xxzIbtUv9lQq
ivEi94VLDSYLfBtx+m9Czx6Odn0lZNkK3puan+163himrSisCM1IHdgOcrzTZtUcUi2/s2IKcjJp
K9OudhbKVNuuMwVtMu0Y0rZ6WYYIQs8yib/gW8FOzfHsJUbLHcBFo/1D9PtM6/wQSUuRDDzQrbwt
GzBmIO6FX+C23a923IU9RExvzoJstc/d6OFNHX9t7Yao5VNKMGuFCA3wEe9d3mwYZbzLJiG2etW+
A1m4GasV4nN9RTR/tILgauUZDOvXyXMjHCohPFAuIoHf6jF1Z52CmcSCXrk7TEs20ZDOHGSS4R65
MBVif2YjCMhpXshsl+ZWWMuTqctTm3EHJrzDuSBUgq7kr+1EU1gMEIfLTWLIXSrVx6pucM48FzhS
fXJB2k1p8D4RJX7LJAa2kZXzumRWaViuErz9qkHmu3rbAughb2Z/1IytJPDI92ztUdRiOwG4vS5S
tQ8HlVGoBQP17kqXI/0jZ2HTrCPowPcpsb5MqS3byJyAJTNCCtGQ42lRgLejIrQ9rv5aY3aAwoTY
xIT5FWr8IU1gJOXWP0sOlS8Vcr8NNYl1EwnRBi9o6vepq5tQ5ZwwJ+XU1zyuEsc2PxFcfslQbo5T
TtfapHG/EFWUm8YDwL4yxCrDAKVlhHpe29dv2KRoxKFp0th3852w4dIaSu0dY3KpA7ImADXXQ08Z
3jKjBUc9HLWUq63uhN8XzXNWVIwjyRvAmOFaUz/Pg0eqLyKFL4tkN5M4DrVzvZVY2Bvxsxjed1Ou
WYiRreEyHe+dan53+vkbkuh+XZZAmsZHrVIbWvIMopfhi0h1NnySuQrog+iNeJxy537sXcYysvI8
uSMNlFanke29Z/ZAon1pPUXDwyh0UN0wREkQI3FHd6JQJdW5sMVJGJJbNx7Ic6KP0enOpeHUMdXV
HCapfkfgyLM5kYrpjdU2TpaHJLInvIDOPQ0VAlyyCGbz+uZ6D67UMImYVxZfOahgGDIKbApM8HVx
mJl1uECxJebcn7qRfkOy05rqXBXPYPM8mp3Rnmsy6JrE2qjM4CQ2GTzUTKuNZkorcG/6GGAnoh/e
BbLBvRHPSeVs5lZ/04qCVsto7iIFc09FhOEVYNBaZwziafhOWqz3tnWgvuirggJjdnybqpLT13zR
8wOVtA11uCClKvUCo54kL0MeQuFpQYQ3t2otI3Dd7GdxkreEPuWyjGWgTbABM89cDs7yWou02ETm
rhA0pCvmUJlBjTeSHJhajG95FV8Vak7+UcZfzZNdwIZAr6QzUFrJq9N2GUOki8yflWL3tkn13jYz
JcckB9qEPe3hhJBoz/FgKP80ERkZedLcDnGytQgS2XqLOja5+VVoDOwmGeT3K2+oHb5xJD3TEK+3
Gh4Vv+WO33iaw9nQ41aa5/62WrYeFOBlQW7Hz9WGUR5DZ6sZC2yZRCjoamU9s39FhBaSpj91VJx0
RwNqnjUkC0U2rae03ycANnxMS47f1ebPbIGdKp4N6VS7uDY+HEPbO6tCP/Fw81jNT12DOoXX/QNv
5pOKet62ZnK7ghyG7JvnAWmwUAjWS5cQ4Xqn2E25FRk4rD6xxGD9nv6Rb3kbeUQsp6xRBkHn5eS8
eIY6Lh0wEjhzZMlb3WXqxGfFHwskyn2ae+ZOu0YuJ81yKmwd6ntajds05ZymU/s3zfzCPYoNBFP9
dTmUmy5ednwfXfAxBnybHIgVes4NUwtJwNq9MEga+XMb4R768dRr61qvaNtPTjlSbWJMtVccZ0RX
MzpxLHKPYypLVGRR8HJvYrJF62077DXvujQ/WgMvVYlnAsH2oebN86vZuteKHMlQWG8TfUsjnqeQ
9J8rT8WLT4ktnuJV7o2CAl3EhPKxOlEBQNrjDOuasFvb0cJoDEkYwerOS+L75peFN6LzMzNZqZLp
vhCc1GTHPE02E4si9LekI6hhMWvyoOYnAKTFFg/XXeZMJ9oKDPppxa0o4iHkEHiar+TWxXo0PuPK
/XTG/qXXuTBz+4Xsi0dTVqGIySkkAhgKOEGyy03fcbcw1oVDfN9b+ts42F+aM6Er43TrLbLrMh0x
JmP/d9bUYmJiOrTjbd7CAWcBwAZ3hTcb79H18Opq8WmFVAhS+5SbckW467+bVm1bR3spiCT2ncSa
g7mm8NZt3AwRVwtVzFjVHqPiQvdtUdzU0fBVCUYoknEFSon9qRsfnUIcrVL2gamN1FQV9nsdQLXK
NC0U13ze0TM2jIITRZ/V30mZ7AFX3HRpstVz+ydxO3Sqji4gSapEKaY7c2luc0mgaNcWh2YiMnXU
mw2u8M/c6LGLmiR02+kmy2k8ZwP+t6gCHGxv+BGOY3Jx0gqT8HyqNAO+kzQSn6HHaLYeooERiij6
t1bak0mUkJJ18qTlHzATK3s1Ay3WcWPN5u0Ceyy0BuPbGYeD6aWP9UxnnQnAnyG6vtlJ8bEY02te
MVdN2gL0q5rfOZ1vl3w+1xn2vCj+pIT4JFg18Z162trN8jE217k8nY1cKz0cgWsNe9zEbUdtflUq
1Y4uXhJaC9KsnpoEwJuoCcmHZ5NIkffVqSyIU6rth9KdBR107X2N55PegpD2qrPJEi4cdzfUtRuU
M5C7atikc/qWFp0I/rV2821bxVfUNHgtzfq+hNY4OCWLi+xIW7IH8HjHtZo3EfnxuJyY1TaaI3NG
j6Y2YU5n8pcpi/0ygyVMyAbNMh1Rb6wmrkY856uwQp2eKgyumFmQag70YFhVRlJimm/X2DkyQfkp
RftRrOtlgvNFW02euUNeZQ6tTRtDr6rxYLrxzuyywJlHDMcaaVHZesvw0g3U2nXX2tbGBm/A/mOQ
R1kErsndNa36tCfTAYo+NnDljkDW+aUay3tQDuKNg57iW1R0XMXV2SpeRpGHBKjedcnwlky0wK+X
4LoQMYWxRN/GkguF+YnbtYh2KOJvkTPcotxeIkD5nBKYQytaY0MK0bEQ5eOQmO+lkoKDXkJZyzyV
60F5EgMbY5U+/lkFYh1RBvG42XMaeyRU+60Zsm9Ov09MgQ4HsPlkKq9RyNzLm92cuiZ6pzzAj5FQ
okQI9SeNRk5nELYyLna+cUtzj8sIWS9bLEqGNiYfUjvVTqPdctZ8VSXa7jo6W/Kyq7C25cyZXnnb
cgVFs4oi31fduao1GgQ8wcbNtW/Ovf7CLIRII3evVo25yRJkJSFZsXLjmymdOTRCTqC3rwVNZhNb
vNi7pS+NG62gg9UyiUAnwuGg5iY64xnGblm89sB4XOp3CxlMyrDKB23pgcY7eb/7+/A/nwNDn3Ff
9kUUOoxwAOJvTPaqgbBxp6zJMrimP6k3V6TAuAmwkI5agtZbDrXDSDpDTh8SHdkQ+E8da9T2/D7b
1aBQHUWE0gfEnqPNy1p0/W6iQu9m9rCpQ4BMh0fyhT/HobhOdrH7rNp8EMbk7Zzon0NmZ7AUxic+
MvaaHrtbpouYnOPiXRsBqtYWpb2cjd+ocrlpqLDLKPqyMjEGSERuCDZAeBYQZ73id5IsS257k87X
ki3RjomDhy9yvhPP/J567NsLi3A0RgdIzADSUawGz3z1cqDf9rZZtHN7fbn02oGxJPapGfK9577A
zwN7WJEssVbBtGSnVZcPZXNpMjH5WTE/VjHd58J1D10jkDSdS24yTe64P52ygfjH7d1iF/fZtXXg
aSWyoeqOQo/noO8s7giPFHimym7Ix6jCNm4VPfwhpLieua2tQzUJAnVsTm97K04EsAmcHbqESGA4
DUzU3HIgNMbdJrObS5dNb6q8Bi2qbNpFVvlvTtf+PEDaiJG3dZuTshV7bLCLRX/AsjZeor+li3P2
4n9mb9GT7chDczlwNqlbsTxmj+X8ElkpdCGXM1oSW7HPiLWvBlgOqlaB62WcnR179ump7rJUN15z
j9UadiynWyQWVZIPZaRHMaK+yEnccsZ+knr52pdusdE6kWK0iN9gjDDC7po7ppn0AKMHy+DVdOgQ
O4RyiEg1BlfZczOZDKub/I3Na7d11QiGtPN8R5Ap32UeLXphW92VnyuT/OWMVBlNNFdAqDDiTsd9
HhRnOI3cJbcq3CCX0mCiaXoyCoCAugXyZaobbFUIVnbzk2ct7Jdq3hcLOrNR2N7BFIehHEZ/iWlM
9Svik+PknyMiH7tNrfkVpoe+qJNDnE3XAtp8txlx8VErY3AnqrvTy5LGiml/1dfWU/TRorAERq5R
uw6nHs0Sm2x3EzMaOFKM3EeSq7KqETtHnbmT6XZivi7Ao9JsvMqGkr7Q9pDXxJqxRfFL13GmX8YF
Axkh33UJlArKO191+Xjfkpke9sQbXYH8R3T5c2y3QTGi2yiIGsaMrEkt1RyyqYX4wY6QtCIK2jHV
z8Osb0tqSn9xmJxOVxLLhX7xGmHthD62WwiRh7XNHF/m1SYxCWxZYzaHOBb9cUZvz10M7lmuXmSF
yVQfnuma8fevVqw/KLJR2mc3RY2szrkVTm0miV6ZtrAYoEi0VXoaHPqnbYdo31hKYygWHmThlZt1
sNiM5/4NRM+msq/1Z81o3Dod7JyVtEjrl0qu1t4xa9zMol5uRH/tCXXYaYjfwMPn5B11bUGeOLMb
G5FwWWizYAC7RwjkRuOYJe2XsujKwDGqKAC5UuHlZOq1yQIi2yoAUNdb8lIoXiJfuIWtorMDIcQ1
T6E92SJ7HSTvbWQMcp+lOQYmbnvGfF46yW/c2rwk80QoMbFkWaMlI93p1fZsjMV5eQL1qY5xfa8j
oXBFVX7EX2WT5D24777juMdrG82yJWhkoutMleXQ69lIt6mDLJ72goM78cIlEaujqHY0iy0YMVtv
OtcJ4S3Myn7qUgwPpRltpmx5tWamLidneu4jZj2xAXW7iiAalujhotKVB2n/BClByDrxV2PJMXTc
8Samh4pw6JmAUeIF2Vw2P/CbeYuW7G7SR43waZcJmMkldqNiMKFt8NOaKHQmYSMjCZsVV7IdgVvj
RmLqvzmLZWC5UZV5AFRSr5QVNtecaIwfFdufuvlvUusP6BnCLQCF2+3d2ksdMk6EDh19At/iu4Up
t3rBBAUtQ+g1PUMm6B7aPN3O9JglKT5ZMm36RHv3OuFuRqMjcC3N6zOdP2dTrC7peIKeDm2vQDeo
dDjnMNxLxcq5dgfYRwQwMfKQbfuQWdFyIyOd3gZHH1FhyXHiWm01WPD4kB8HrdC3nXsH44LCUF9e
JmXs115HFVbd8zDREZHzEJhx1Qdq9gwKxWLlp4/PST+8F5IWmfXPnNI7l9M+h2B2xWlSWI04DoyK
BnTiadTs+4658UtMHolWE2ZNuFM499pPV0/vVkyuVxGd8xFvpRh/ZhdBv8mQ4HFXPg2IAuS9eXB/
K4n4YT1PEcfDDHrDhgGdT+06vZY4y1E5RBeUWXaviQZ6vr1wya1N7ddYUUJj4sznXJn4fVP96tb8
NUw6FYuc9wZrz+4K3Z7r4gvvBumV0E/p93IyNp3ugd8o46pKMuQXu9glIHAxG4a5lu1LnUDnLrLu
2t7Lbuqea9tqw5g32V8aD3sgTXCj9exNMszzbeNuLNyzoasEaRvj57LUF3bYjCrY8kXD+FxXV/hA
mu2SXQd2B84dhLZhkF+bn4whK44K2aOpe1GQtEivSW2n/A/hpIjr8VJJJnO1b7T2+UOL93RfddBO
4nbqabOtqvp2nCubRXA06nqMdRN/FUNfd7G39pf0+o+N+lbipL35+5QsWqKMUB6aXPLb9tcImkjt
S+yPeHJN1lKC1V3Ng+LfTUvYtKzDUWM8ZWOacR3orz14idAwTSeIrb0rpR2K1XuN00Qw5YamXffl
vOkiDjLlzBxE5neqbg+t6p8mp1l3Zmalm6krbhWWMXrHdOesrmh33DwEG7tjDkdY0aulE0cJxxrL
lD6YCtThjdX14+3UuA9FxRtarYVfNkZ3O3hDQ4b31mXTdxuYLAPtDahjly5aEPmRGYdEfc2jAUXc
oS2fjcaLJXEWNv1H00JyYaKLUqjceJ1zKemIhc0q+oCidRMxOjjRYoWZcw3amH+zbgkjOQ3EF97k
3ai2gL9xLka33hqfY8lZhWPZNjebJJi1HD3GmG8M8gcoctQvSy7wKMe9M6zuvh1zZBgZvxQL/U/B
vhRDkO605Z8iPziLLOM2ta0pHKoy3moFyQit4f5zbDya5fCihinyBRjkwFn0wOkX1mdr/RHK3XcW
MdnZP0dyga5l8d0qZmt1Z6D20wgxqpb4OFvNc5djphi4uMz+iTmOo9fh8ImjZBOlHRSP0fQdT3xf
J04oxKGT9J5pBZHpnEyc1wX9l80Uy4OH5eeGQcVn4xozHjca3faaN8ARP33BsCVzRDXi61ZFLlCb
rHjyJH1q0yGjCBbIjayXy2TRPbBF9J7c4UBhVQmied2MJtb9qTsvY17ssGUclim6EBfC6AtaRG4o
rDoOzxkvy2tZ2b/dqs5CjBeqVLDFyTGPeARXp4YhqN/mYuTqvlZn9FEuMksE5WxfopxY+9YeDoYi
B71Uj9qyGucRL5CJD3hbp/uyo8QdPOvXzK3Rr2T/qtXDis6VsxnwvplMZraYnjo3OQ700tDcPk0x
DCeDsNgscZetNgxe2K914ImEqyW9LyAzBDFrfd3twCod8Eyylee6yXx/81FI4sQiZZE4rf3G9viZ
i/xr6JKVq9/czS1/F5ESXkje+lau/UdsIUJm2XWcPqODZpHxZNZuHAgQZSgMdGxt3uapm7YYn1hh
b7Ihe+bv/+B8dU3nhTF6ATIton/v6b42c6yy41/Vq4fedH6bYnh1l/6RLkQUmJkGJ98hOMuDKNVG
HAeEcXXv0EfVSA2WAks2kQeuP5Zry5Ffp+vsRNYRUNqXEc1u0Fb4xK7drGpgPJ+TWhESu3OYlAT+
cLNYy87hDqrieleycEdSe7PG9B9wswrluVW7WsfWxvh70v1WTv9KzhRqdFVfWrE1InZO1nToyt6+
FBP04+rLzF286WozuimWOl005DIwd9pc42e0BYNdZPw45i8NTXeTrN5ZYUkLKwM0AtbrtNXx9HrJ
jbJXw8/S5NzUGqmVVnmSTKvlVVvuhsXWN9jmbKqLORgruTNmFUMba1oiWNoHkyeGsMbtn4ubjkNp
zEQn6Y4Jg9deO7DC75Ym+03q9gqdGg5WpfF7k8opJCoO5S2HsGsG2jK/GGviHVE2AtWTPe7aqbFR
TvWUNN2dNRIEAaaaHyMN5xKvq4tazry3fZY5R6GWdnmQLjrBVVZ+gql3j/0b6J9q6FgpmhiKcCec
U7t20JrN3FyGVTeOVTlt50qLwzanKGv6fV0Z1K1owmmV8tdT1cZN1nNasgBFSVtt9Ga4iV2C22Od
2AUcR4an9Ruv0BhXnt4K1W26qacEGOI7zaDon6v6J6ah12aEUXqxlobaYn7Kob0IfdiXXrFsBoN6
txhyiR5kMSxUQGSJ5rshtr4acYwtVk1yAh3aYf88PA61sBlzn7xfMlI+Eb9E677QQdkpYuCYaTla
HEqTmDJCxeaFgZVLMuuXdB5xexiHJi7KrYE8IEt5p0zvauWhHG1aghQXvK5NZ772Kn3CYUk5CofK
HiYGNSp5W63WY2RlD4I1Zes64y7v1p3XGDcROznDosFY0yAjmnKTZaiRJHZmaeebrbJCbJR85MYU
Ow2+mL5ENWeWO62T3TIZW2cYqEoQGz0yC/xGK05CdT9RNv3kPb2KbPWN9qFox5GbhpG/qH4zE/mT
Kvt3nGp4/WZo6UWzA35Pv2wBrNByapfJF5IsDfum6hDPtItVr0+J7bxkjtrrpnVoE0pVbTBP4HcY
9xB4dEY2RLt3R//0zxDaptUbNgzQEJMntnbLDqvPX10FNjD/EpYghy0/IOreSwclrhjq1zXywm5Z
xS4ZjGePHNa29d6T8eqIT5OTNmOkwGhHCkSpTnZJ7mltInCX7rMOxW2M6gvAownn1fTYTmgxQ8ww
bO3IM4NjBNpFzUPJIIPvrcupGr0wXW1SlHgIHZOTBSeFNqu7td3uwbLLz64nq0zTHVj7GNL06ckT
yMuWx1iB7T7Og0HBZocsuXSgYSRgwxXPOQGdjJuAF7Ot7rPSx1DDpdqSGqpS8yINh8xQuIEZmvvY
RPvrlkdf4HWtctsXScVsOqM+UWvft1Z/a3fKDeg1cuwmtM7XWuuuGGW/qfD0zC7ORzUczZFucEw7
pdO+ITkQ9Yi26s8dBEl8qabDn3amX14UBudS54AEz9qYGg372robjfGl1JHAoCJdJ9J3GoPdvScp
SigUZ6ZVrm1AeFIp2Ak9XhAHqH6j/qN1je3YidPoOPBQGpIhc9ZsgBZOjaA5Due5EcPZqNPxjACx
0tabtT32kdnvtUYdyl40D5nQ8geO1df//32i7pl/hFPEtikjWJBREhtBZ+v97n+/zAM1NW2INWwv
f5/CDkAfwhbv/32SbI4z1nFXbey1bx7QYdoH7GKPjQ684+9TFvGut62n7//zgOujCgJMt/y0Sfjf
J0JIZ0p/NrXD3+MwW6t71RJff33Wv3+YLdknDFTStuYn+/tcL/shwGFng3H5v88VqRsYQH0uf4+A
3bXgdskQtO18vgg1/e8/nO3uXVHNN//f5wW1ASidmYbW/z3eaCUUC3GiT2re/vfTBdFqtzEOo78n
/ft8US9ETyX2HWeRbWO20V1GpudTG2Gcqpt5uPn7UHp1fs2AWzepysYnr4uLo9miJVbxPLJzDO49
GQhBwfjNEFSOOs86i+/fty6d1wcxZr3D34dZ4WU7BhtE+J8njqP5RFYhotn1ZbsC6lxu/Oehfy/l
es0rXRdx/nulOSWycY3cGEGCh89jW+45TmvB34cpk6fn2TOfy1bj59D1i9Ua/ePf8xh8J1JG157+
nsiuMPW1lRdt/746ZHaw4Ollqqao7//+sYu22+YdtxaorCQJRlnDupjLPvj7Mo7m+p4XTPcdGcys
4tfHlOma4LqiqfXf58n7RXEeqHaIFOZ2GKz0gsSebOtZFXe04K/Ogaa5B1HnhHWcTg85SM2wh6rw
uHStDCKmb56ovbognmXxMqC+cd/Z82uywrNzCtt5q5Rd+YU21h+ia34JlWVcsqte3Skrv1VTMTaY
WT/VipG9cOt/g6KiKOmp0OGog0lvWDhW/S5SVDR+d0KtwpJbQqERMsN+QDQx5c7Eo9d6l9AL+aUR
cbSGtf0pOufeweH/lc7Zu1sl3afOmYDqrffeTXq3fp4VyzZtYqJRPKO9J0wermbhsARdA5f/Phfn
DSOVq0bxM7Xt/d8XjNhwWCSiZvP34d8XuhRxKIsLjXKHp/rP45pYbSQWs/Dvw+H6BLVjuptJuRD1
/t9rkPVcY5+mj2bPbZ0Ea+foW80yoBBfH/P3/B49wZ1q7ek/P+rfF6o+GndVT0/r7yF/z680HZ//
lNDvr1v8bEyk79cpJy6SFuiFtKByP7Z2RiRok5y5zbTNoKnsEYhBGnTG/zB3XjtyI9uafpWGrod9
SAbt4PQGJr0tbyTdECWpRO89n34+RlUrJW2DGWAuBpAIhmFUGmYwYq3fmM3nNFGudLPofXLEt5Pj
Bd/L1HwB4O0+95buYIHcQJvt7YSoilselSwXR1vvnQ2b147ff6qTFxfdx97rPpo5Ui6BuYY9wBc0
xdNtZhfWp8HS86Xv99Odq4X5xrVS5HbSujuA7ne2uDZ719ia1itRxuoTiMIIwaTgplTju2zS9StR
pAgtCKsnNUEusI2D8oobh0SRn8dXMVunrUBr4RzHRrJtS1RSkowEVxr34zk2RbMVGaiCzCD53xpa
etbaUd+ibOOfNVe3tvxQ7FMcQwTImXD5lR0yQCfbAmr/TphRcMtqhCWdZltf/eSAroT1rWEfvqgb
f7yTXUNzUojK/N116OrfugpozncqHt/brjGZfdv4HvRUdML7bNt7aJuitkw4Q9YR8Nx2ZdEH6x67
0FVRqWT9vP421WuclSNvWuvh1N/KA/ay9lIgJ7GRRW3up3UwcX1RmNuCqQ3j7ohYNqo+/l4Py+Ht
uiAiqOzoXnUgCf5tws0PoSoi/WD9b5rCRfYGnhK7QWeX46ICxrKHDAwv4VagKrwCtDOsZV2fO94t
q3sw+ihukhOin6yze7HqR+SZZKkPvPQKibKdLMmB4Ke5uwj3PODMjCEPpmF6GDfzG7rUgeesSOVa
+r790Y/8x0pH2u5aVhWukyHpVu3yCgv1IUmalar3oCsIoDQbJTL47rCDDNawEeFjKlNMLEuvr20e
CwAB5kpik/HyrVyXFQJ8xHHfesoiwvmEmubDZQjZkJt+c22RUkdz2kEGpq+vNW9UdzJwnykJL4Ib
899U+qal7hSNEL+8UHaUB9kAD5V08HzxNBXAx2PX2vvzBrQMKnHVEf+59tMSWAuqgZ+JGtYkecz8
Ri8QqjAn+Dh5S8JR2NlrpufubehDvHFL4umyPrXde+Q+1Ht3Xu6WJbQYJWjpn+XHvEAVyhxxm/bG
rFzL+jZgR9S3xTNZHBtxogF71YjUZWpiOasFvXKsbe6mhTxtRpxLs6FDytxUjrKqimJaZfntVNZe
2jsX4lqSKt9/q5fF3+pM3dH2aRmve4cYKr5X4zHQx/eDqta3Yct7nQzw4mlgmx+1CPKBWsTFZ5J2
30yjsF4UO3tqNK3ZG5Ywto4WBWs3Fah+oAH/ZOQa6TMYHpnuMJ/6GrpMVRI+43iJqTETJqgMZV2L
8eigsuWNkViBCmf+y4arsSzT17FA1LOt9Y++WasgSHOHHXuvHPrnna51yIqqpO4Xai/8nZdmbK0b
qF2Onr4UrvYJf3LlDsHs/JjpyAyG9gQgYWg3ZVokz51KEm1UEm2jQOH6bHlLBkjX7XNX+cVBK6tk
o0IQ2+etnz4547gnGJm9aL3IYT153jENuujOM/zv8s9NusM3WA75tZ2n3ZXnk2UY5gvm1wGCkpxW
BDYws3xji5zklwhJ0rM8iGxoz6XRAq81HSQOFHbpJQDJs9BDY1jIPnA551Ng2nDgjON78ccQsnta
FM9pmuS7y9CJABZsKF2zbkuoAcMw7dFtca9kKYshoNkdsveyGFWgWICn7nunvrJJCDb7mggI6DA1
XOalUj2PHXnVKDPKT/ZE3jockvolT9JnYB79Vyyazy3r0de6s6BkZT4O9vm0yB1oAguFjfwcjnZ9
+C3pAELG8Y2Zbp/CE2/gKc/icrldojCna8UixFp6K4uXhjhRUnyQwVl2hLuvwyelw0ZcIEh9cqyg
dDd1AcS3H6x6H4j2IEvyILuYcz9ZLGd2kdH7xMsa+zYcVGWfOfC6Uljq7NI7RBR0yFercG6WfSrF
U5dJQky0Mk368Fj9ypZeObxdomvJstJ98/qtM9/TlYazhFmZ9i2EIQb58Tferu+9tOLO4m/UQAqO
Q9H0m2UDDvvOj9Pszpu3HKFagdX5UefUbbOKCYEB3UESDuaKflOpjnMq9ag6wWV5Zk9sPqjQqtAb
s26K2kZSNgJPbnMjnmSjiar9ChxIsVMLcIJNJ4ptZoN3TRrhP4Zebq+LDnEEPRrgUUHvxDyng+o2
pNbDlICycXNfed2QX/Nes44lqaga8yFlrDUA2fg0mCJYFVECgQikwD3RzPXAWDfCFOb9VHkETm2d
HSYkO/bmiLoLo4kWstUWZDrHxvZOpOcRGA3D5KqorerKBrFGCr0Kv5R2eqiyyHyqRGHDqfCRA5nS
8LlQCCDMHexfrySXWhNUd4Iv4EXerrSYsZbFWOs35JaIuNtl8tAnMJQQ8AxvI89DN0prclIkib3t
R0s/RjwjgMOkLRntKD8xvzXbMVXtK4PPZ23HsbjNE+zvQlWxH4ZZsgg93kVZGs62br1pXKSzB0Nr
j9qZVGdC4BLVrbkqA8F/LubDW7+mMnK8LZT3K2RLM444JPeGhwUh5HZy3GsQie2dJdrgvrDQrAgR
elvLojzQwbCt9o6V/cwCQnjo0kHW0UEzCAcSAen3ntsaONN2/tHKkurcB326jtOkedLD6Kv8qjXx
PTT74FvEvUowfcToYr7GQaroaMzXJDYxhSoy6qdJzOmD3ns1srdrMjfRFrqTvl9TWuBS4iQ7Qqly
j1ozukdSnuS3ep2ERBll/ibm2VDhhk1TJpt+P2URLFZKG26SoUxbTAoMeHy46i5q3j0qz/iojz4i
DAtTdThmc8Xl0CQhBsCgXh8miLTrdsBxvQ4HccozPV6HZqQ8Q5K/7rkLv5lhd2PUvXiGt5CRFq//
qauXttdy6WoEw03hhu9dfxvVmFQ81vMyJoz4oleZeFS9qnjwu58KYfeidZb+1qK5P7X8fk3hFv22
rjxAKFPZ4SxeqwPPWBj/JERVYy1PYw1BgHA+FG6EwqRzraLbdazieb8mTzM0aBU8VX+tlWWU4avD
JAhZu6NyyEz/CGXE2Cakig9k5ZWDrIf4TvBUVmrp4KCLPPcm6edmC9mrtbTW3MkOtayVp/JQOia5
MruNFgXKGe/9Zcuo+Z9btwqOI/P8jc9PY5cMBOa0tMxuvEzLbuQZq9CnhmTq4VI/eL62cwSJe3np
r31Bm773bdDuXaBx0CI77PhneTAR+uQ+So21XaZolzQt3G95eulTj6Q7fu8jmy3VRKylw1gmBGbo
PyiIvx+zrFGJT8+nugLiS57JQ+3z7AKeFCwudZ3ujOX5Uo6tKd5EKTpm8mIojig1/TYO4UqSNHVt
MV055Mh+GoOFk73MxkEFX1PA1UKur3PDG4QMshtfDbKbMhltOOKeWLmjnv7csGs6BPwutYUQ9opM
q1jJC+UBaeXspt5Vc09ZUffgwyyWHFt4GilOM88T6cYzZgjlQhahMuXbWqC0JIu6AWVUgat5ksXQ
Clc8IPWHwtX1mzg1HmR1H6Ld2hh4yEVjNj7XGqlethD2XrYqpnqNk+Z0i1G2cV9n09vQbmK0xz5q
C/SUuIiMx7hGV4j96PyytAQ1wdxUxFWPr9Kz7uFM8s+v1phfLcuwYEMmaXi+vFo5ZMyrTWsEmktY
+luphJ7yuNg0uQ8uehZLf1NHn/XUL8WyDmCiuUBoZKtsmIaEmV2WEzX7lGhJtpOlMS2PTJVQfBJt
7UasdaEFhuEN2m7DqiaevR5qewTKFKRLD6GCq5ylENZJnkn6oUI+S/Z+u9AWAdjp0pl9PcIbU6nD
G/BmPluL/jbG/+KEgPyxVQbnWdX586M7wDpy3Zuyix/ruTpz4dlUMen0po2d56ER0ZJAfHiSrY0V
4Ykxxk++Bnq6MbDYGXrFea4gjW2yKho28ipd7wlHtlF05SqJ+zRFJ/knHaVTTyi9kgGc/5QXRSRy
q0zZyuIYj58mfGfRsKqLh9r31vJPug25MW3C+brtEv3JgDUWh865SQQZD1WFXIyR1RmnbPvclya5
l0izPHChxv04JgZyQz+aBwUMw+WSaZpGJlEk9k0ercKEdRJ0937QdvcYLRE6TACHej5FJG8wkOnH
l0sPrfUe+0gkZ9kf15N6KzqIlrJYzQPOWdx5LHlNX6XmEk0Rd+sKc9u0Y3U9ZPDtWQAAta8Ufq0q
IpmtsPxvwW0bdPk3PJxScIL+7DVgwLadGgeifx89mlb9xRVK9i32dOAvVvlR6Ga5blAmPBGNtM7F
pJV4ILn250gpV7Jr6ZDn03vVuZsSvOFGNeRJYlb93VS43UL+PQuSYtJZ5YtXAFVUyoHFmBKbxxpS
5ToPLecZ4MBZdm0i/VPnqHAQdUvjRRHRke8h9/pyabOP+vs9xOyh3t5DnrKmku+hgjX0GGblF+C7
3cYrY2OTqPG0AxyQrnSEPR5lsavibKUHqv5oNPV76+T64qeiGuvljqRRuoHtTJ5EKNGTik/6Sh3V
6gowfL8vtbjeIZuMjqgSJisb3byP49g9A4E2vjv1sU6U6bUpmSYQIY8glHP15HrVVU08M28RXOhF
9tKnZbBFLytF/i7pixOROSyj5rPfii0iz9gMG82SfQC9y7IfYUdgA+01qXWVaGLtDUp4Im3kLBPi
rmtZXzo6WCCIztlJmPk6b3osI/yWK4QbYvziDs7bAP1e2AauWtpsr2fb6skwwILOpTLyQfHk1fjW
2FWBtq6qDkWCuUF2ka1up+dHEgio6EckqFAC2ySVb54N4ptnaz7IYpD01nHCXFKWZL3soaXkj0j6
2ChTZxHU9/naPsfjKDDTTYDrzVIKsMN0fSwQ+r8PfQCTtQbOQgqh21P9aLlOfE86PXirLxJ72Wp6
/Rm1Ddjm3TfUxnmGAX+59QvD2/lIB22dIMnu454kR6Oo3TfRq0sEoNsXFdWmFTKO2hXSqTigtUm4
GUqlfqpU7dGv4h5JHYyyxsx9NiM8VCLNjk9tUfZ4gIgR1f7Rv2GPARk782+hlfcnoTfWrTkfDB3c
opnfjlFozYpi7RkI5hH+H1jLyoirvT6xrLj0b+s63KgNWzZZJy/rAlD4Y9imW1mUDWpYvSJbbx4u
3WyQVHadp9eQN63bpPTqa6dTlpcOKMuwNIvGr5dhamGX22aC1Ccvkg1tGw6rOAk8KBcMJOu0Jhsw
uw7TvSx2uWdtsrAADaHijeP65rPDlu7Yu4AAZLEex2CNUo26k0U7zh8b0l03kKm8exjqm7ppzedi
9CGwuXfaEBlnUhdI8Pvqd2BY6jaqCrY0sk4ewjCrT3CuoC3TV51ysfGmqtg3XfYJLDDUc9fTV5rq
RHf9mJk3hv6lJbYAcQa7ij0yZlBe58a8yuM71QjVlUp2aC3r3hq84pMYde0oS0gpmjdu9kV2lzWh
qal7Fq0/jxMluQoqolHWld11EEmb+pMPh+ptDDYXwLXL6RPkF2dZuWSmI1L/2jwBhei93l9KnvdW
knPVgMrFpa37pfTjOjnJ/egpryPn1N/rPbnqeQL80fPt781ts+DOv7jOHXzQj36/9/sxPsNsjM9m
7N216djtkGOJz5d6efZWVw4kzHqQDXS/VGcVM/1Cluup+5r4APPxZzh7qZmf5Zk81OWIpoqetBiI
/d3gaWo4/FQ27HCXq356iHp8KN+GuYzQ1cq41qJZu28eXx7kWCwKusWHP/7rH//9dfif/mt+kyej
n2d/wFa8ydHTqv/6YGkf/ijeqvff/vpgg250LddwdKGqkEhNzaL968tdmPn01v5HpjaBFw2F+1WN
dNP6PHgDfIV569WtqrJRH01w3Y8jBDTO5WaNuJg7XOtWDFMc6MUnb14yB/MyOp0X1NDMHlxCf4dY
rrUzvet4wACvlV3kwUlLZ5lV4H3LhRL2LgsVTAKSjR/FxlU1meLtkE7alcHUeiA3zGeNWpJxBSq/
2Cqa3y4u/WQDOTcMNPMQyeQiJChqZrsyc/qzmaXDWZ6JH2dzD5RTMpZx4E4DtiZnT9f2Tdjmt0UI
lNYzxp9KbqbuzcAdN//5kzfd3z952xCWZTiuKRxbF47z6ycfmiM4Pj+0v1XYuJ4tPc2v+lZNrnC3
mM9hb9fkN+aacm2OOJMB2xiQDpkP79VR5SIbWNbeWSG5uUoN1UTwZqhv3dCukFCgbvAsEzip2gWw
+v4uF231tUyqFveZ4KkErn8dkg1/UvWnJG7aRwFp6i4Gyy1rnbaJzpoHxVAWE42kyiAUxPPna0y4
B2s/qSvI+635BNYiWU52lhxla5bHP40/FD+Nrwh137cVREtPw/XU8xrEOuruTPT5P3/QrvinD9rS
VO5z23A0KF+G8esH3TqZw4LVz16JiPToxfD5yU/YT10+VBMpC4h9qOXJz/jS3OfIotZZdnjrF9Qt
TGF0RA+BMVUnwjrwYWNuuNQaW0wz58rOmfHD8tTzjPnU1t97Fab12pWsu0q/cPdoVol15zTTS9Ms
xpp4+IRBzEZN9XbfpobzYHrajWxP2eUQMdcLmJyedVUhb7ysO2d68er4YSDG/MAc8NuACfCDO9UV
AA2XQ4Ju6WQON51tB6e2L86yhEjgePNe393g84wCX1dk3qITKD8CcxErz7h04dLGyN4u1RWjWk2s
T3Z5BMojQDoECftwuFO98mEcNA2Dt45YktPM78VXPtr2emxN9ZOK+v8OsJD1VrTG8CqDw3ovHEyC
wtxMMUzl6n816nx5JdBCkLfGf/0y/dVyOvyaF2MV+kHzW/Ef29f86iV9rf97vupHr1+v+cdDnvLv
P3ZZ3f+vhz++59Uf5/vNw+89fxmbV/D+ClcvzcsvhXXWhM14275W491r3SbN31P53PP/tPGPVznK
w1i8/vXhBQ0tQq0YtIZfmw/vTfPUz2yu80v58bCY/8J78/x5/PXh5jXLajZxL1n48i8ufH2pm78+
KLbxp0UC23AdQxOqg97Ghz/6V9nkqH+amqvN+W0dtLTQ+HMZSmjBXx8M/U+qLEcFD6e5QsyTYw1p
hybh/mlrbIxszdEESVDH+PD3h/D+PHv7Bv/1803TVfuXn79pAEo3CMtoqm7YmmYx3i9PuCQV9YQy
y7gbkuK+jwBHe2l0b8AzAEq1JKCOzI6iXSPdhvqfCj/U0Y16kzoqkgKJuXNLO7krdDRqkYOamt7Y
ulNTra0Qzimed+3CHoCKWUk3QDqtb0Hi1GuyRGi3B6CiHWD9wSntLGdRecAt05b/wvfXvhjuhn4A
qKA9Zx7cdi+cELHGL4OxYrCMAsREEjQHA1LCbGP1BQRfuEf5sUNXCJ36nh9gGPgWtH6AaUR9olVd
xnDH49bZjraB2kfsP7uCiHOimO2hdRPYp4h0H9u6eYyCu5B16BarAjCFUbfzdfsT7snVVmOdO9b+
9762iFFpsJcAzSYQN04kLQmC6ujrzOIZyRSMsIv7cIvxpbosLVFvwHcCasu8WSM/Q3s7giyPHdC4
moIYi00MIaAHVV/EGH5HHLBc5UJ5tOyuXBPXYJs9hqiDJA7iIIGxCi39bIO4QJwAUGxo1Fg3n/uh
IVxp+LjLduGSeEGPcNA0rFoI33vg5MHSdttyP+kqHAo3Dq/GAFNAHkqH3OrOoY9KkGZ9AQYSn0Rn
nGXsw7KTdDlEGHBXRQEPL2FlrVqlvuoGO96IWgdN7HVLe4SNPhYJsoMzcLXDxmSB5ZQy27vD6zFd
dJIRdcrxrVmEBUCTnHUwj8L6AagT+Ox+2rkFyLgOfp0JgVFpvnpa/gL1FFG7ybpuXTsFvaYXfKiE
I5HV7Uh/NeeJHNs+yf1rE//rnR0G+hVUAozojE8kGpprzy9OrN9wU+zSleva2k5RWZz3k7MVCOM8
eKClF/WAAlHcu8dxgunaszlLfLgmcGwfB7dPl1bOJF3jiLgeE7HYZE0GmH3mr6KPgE8LCYRVbBnd
DtrnsGvRn8LUrDexIPpWJeR9QzTJUrA2W81ON2amvBK1qJfxMCFQAN0h9X1xR3iGHL69jyZWlnrU
nrLaRzoKPSYEFRPtxCWYc4FVJobHB2crTUt8079pIYSu+4EHIxgFKJKd/bkJgninDsW4SArg3XXZ
+MupUT8S6y+WnQ6eyBjKs2qX3/qMBBtgn3vXygkZ1N7nVOlPqZrdT4HGHZeFZ4Oc66KfFWji2AIV
iEG51omPaALd1xOGjzoSqqu2rpDuAVxeJUW9zUeU8l7CCVmlboAnMer3Y6imuDv3ty4RA1WDJWfh
JIUfuL9NQu/B75VXJyS0jzoiDi/muNcifWuX8f1IlnaNRSebSy37jrLrLIrboIngCe4XUkyqvUG1
sjqZDvIrqL8IREmZt8asPvJiBXnUCU+S/pBnRNTIo5P00W0Sg/k2ByN/LTDZq7CArCse6ZZt4qhI
BPPYxI9uXCHFoW6NYrIXYI3S2/izNgCNZtuzmAb26aPl4H0F+7LHhnLN/E2euwU0TWQw+uiVmrn0
TZC4ywCl3U2bIdfWQahOSWJ6DlaeKPpo0IHjfjWWxhdUu1AMx4UG1Ea57W1i8qz5ko2p4wlozTJ6
dmhuslizN+xh+/WQL9q45LdUauqqDX3EPpJuo+bmLRaE3VUxBOkOeS82nQZ5ySnc1ej+gr4aFrqb
PSZ6TTwtLbck1uK2xNdqALPM/GC6W3ZDaAbo0yr0IH6kTvnRdPp61ScCm0FUZEpVPOdJwXp7JK/W
dmOw68UEQ1gD9tYO8VMXdh48PVD8Vhb1667ej2VmY5xnkvMzmOj65gEI1og0HqBNbWK6mFL0kUoN
brxIr0fduLURA+5ztLgKv7DRXhofi0SglI/4+N3HKRHOIvZaVGkcmDtAAVIbYz41XtnkzpejUEl2
qwcRJeopw9TVEIe+j6OraWw8RK78/ExY3lqhJ1jO07ULdMId05jQm/1Vcc2dnqXeVtGh1HYVxJm6
MTyYEmhMWP1BsbzVZJvfjFQDTYY8QOtFcxBAQ6qW3G2Zh18g8qJVE2bPzRpVxoUC+GWlIni8Ehr8
XM9y9t7ObtUvahcSdxWoNkEIWxWFtvPxRFy4XrtXArA6JjEvADsr4ePNhj4cGGdEZCp3prSFSLw2
0UZzILix+kMowE3O3hTfoRDJrdCgyeVV4h4wyBny0yyHWbY7BbHsBQuRbQdLdsEed1VAlUf+YdyY
41IdBaYdJWw3oFTEx5B7iJorUjO3ZeVtwBgiqg84Z1FYW9iRn0pcKcksjAESVqTmFDRlgOljl65r
zdq0WNcnzj2qkM0ytfVpYwJ5RICo208O1mOk42cZF/QPvJXD+TLM+Ix9K9+WMQsPC5eQSpv2mY7M
elDcQh7d5xG33EiIDi3v8HOnmubZByEatTFvBX2RZZXYyaJE7dZ3xVXqZjuljqcl5DKYfrPRh9sA
JHf7/qvTlYTgHLiC3os/2o8umhMLUVZQnHEZJMBEhHL8isOpvwLkEPL19FvNNVZ40H/tXezPoXAs
S/M5HJ2vZpBqq7Z6qh1l28fNjWb0z343IWNPXliJTkwKOOPa7pHUxzXC0Ismi5Sl0Z4Vw0Ac3hJn
1JmsfZjwkLVB3GTMBbg5BsA4oNQ1HuQHVhtwbr19CBG8KsHyKD1mKmP9ZVg4KcwjJbYCPAOdk1ag
LxUY/qbVI2Q+GnGdd91TPKZIOg3O2W+4uRohzjkQ+W00gLwnqLH38/y5am1gvsxuSzu3UbWuH10X
l2Yxxt/0oXQ2gyKui6x7nKIKyYXZ0t41m1U/2PrRb0Yw/hpkHUxNIELzvbesV8pkVSTJXRYGj1lZ
flOA9wBTGVauZ8EdJd6ROA+GawLuwZDIU0dQvXhDiIC7j9goAGygg2jdCRQaUhOgTWth7wYz5YCD
1SMK1T0C3n7hrxGRhQwwH/rGRMkxSfN1jFJ5seghgrUewkCe3+MdWWQ/H2SdNXj9WwM3AEtOC5mD
qE3KQ/Lj4JhOcahUfrKKvxlhyR5QJMJtzjYDjBrmMj/OZN+hm5SWaX3wZo+HqbOSdVsEs3Z9Pu6j
4j6NkdPuQvKYuM82s+za+yGurfcz2QAE2ELYgTcCPwaXBU/K489C+Vj3pYexwRnF0OqtrHfmRnkm
D7IHDPivZsQS+1Ilz9x5jLcx5ansrCGsWh+LMUYmofwyRZY45GSrQtXdW7Yeb8nf4PiYmXjceaFx
kB3saVS3EOH2tmlAr1HmcZ0p4/TtT8xlr41mXRMEvePZXqKajQGqFL3yhTyVlZfDb3VyxN/qkFQg
iSoqksgM9a8uZYuM0mo0gd7JmciBHUyLwkBgv5oP8NHKQ2H1NnyXuWzY5lNSIIrYz9/g5WuNZrl/
9HH5buXXDKmsIv4+d7JQaU9j/JAQfKVOhQ2Poq8LWf7ve0Ke/TZgFQfsV+wgXIsMI8HLQSWacNDn
g6wLazNdVXYy4k3GS5BDxfIekwO+nQJGe9bjHDq7dP2YvTjkWQw0OQaPlc4Pk/YbeqhYKsCZQNWs
59eK4+e4HE38E6w82ftajZypDUsa7P78tfl+ydVv5/Kzjyxm89xsvJUKK4wJa/7Mi9nXQZ7hVcqn
MR/65hwXqUoew8D7QCX0iNnJfOqX+KUl6DOZsCd4W5A855+RPNh2xLcA6M7Z4/45opnMpkYrXHM5
ufx0iELW8OHwxpBFeUaCuToYXYSxhSy7XRSzEwUSktnWThT5JwUnrWMeAncnn7kb4xrSIqx6SEPV
A/zUrGIq0Zvxc11623ichjutPhljFd85KLqYlfcRnFlysJWe8ChLaVBF0DwK24vwtjv0mVE8ALg3
N7GT3iL54aPRmkXbIB95XKIMPM+XbOascFzn07zy0OGMGMiCLwKcYhalk0S7erK+6poW7Tog3iKO
SWZMtjiYkXpVtglG0KFwkNFxI7jCrCL8WNmD3iOUZdXxsW8JAWsd+G1dz3lCWhNrF4yR0Q+x4oOH
Wc5gAvNWzWFlmap+RBf/U6dn4caAYLvCI6FeR4kOPNQf44PVA7ZS3Qe8WYo98mjuAvZWsEO6Jdmk
bYteOSKVxMpvmho/b8+yfGziR+PsItHg8lQgoNWFV7pgRahVVYi4EByYXaw3Jd5wbDWL+fZL5YQ8
33NjV/Fo6efTS+VvfWSrO9t8XPrltfWpqpxiWQn3LNuSEsbqQp5OiHJu8kG/8XLutMnBekabD7L4
dmBbsnTxk1lWLSYcEdsZkpFTae1RnLKKgfvehckHbKI4KJ17gzJit5ED1T33sTyrYrWAhT8Newyb
Lm3YA+JHrEB9k3WQqgDyjNZRXtjOV1+GuBSzGh0sfQyBb4Y6j7LYC5LdiC5kPDuRFDCCqZtPLwd8
H+ttb/X7CKNzbqgMGu78U+Bm5zeSQNNlC6q91V0a5Jk8WJXbJwtok8W2zWzmCq6VBz8eX/Q6UplI
/q4q6sJAdIJnfjF/XvJziQo73EaecSxCle/QsIwTxqjOxp6/Kfk9WA76XAv5vfppjvCrPNXn55Iq
zGdNCKT5VEXnCcphbHNx0NFCWnbV5MDtRDG1TXlrlenrhz4q9J3Dwsmc5xbW5flBnrkFX/FvdRiH
IDPT6y4Eb8Nb+RpvA750fXB7+Zbj6liilx2hh3Sbp2G4V9DmKUIWkbBR9Hkm1jvepTzr0nQErNbv
sPrmyWAV49bsdAhkg4//D1rTbHLQt5SvYJITovS4kS+w6g19kWdIOsu/PpA53OSFuBIYBx0iRB32
Tvd5jPr2gGL/tihU5FTnB6RuhdUG9ahbMb9XaZwDJN9vjrJMSBpJqhpRo3U0+KBZIJuhSuIDNzHw
Adg78au0tZEHwN0G7KL5iaCmSlUf/WjMt66aHKQ3lDzUDVaXlc3HDdfr3T5KNrQAGHlyyOdHJI9t
jAJFkHJvydHfes2DX/6i/Fuy4d/WOXXAM+UygjyT113qLsXLMJeXd6mLSn6snk/MrLajJ+8ysuyM
jBPPsLfXfrkG4aNgh5EpNCsekvLw1kXRQR5YJkmFthDdYULG7gCNzdoUmC/pCb/3fETPteXRyxaf
n7Iy330Er4J8ZxA9OcjKfBoee5hjGyOKLPxvMAibsBLO/TxcGYThF6q8ZeSdK++Ty2GwnSuI+vqm
mqICx+vbSEQQgOykO4QOj/9+ggo7ZSkKSojuwVqen8NFZPMwQUTi3WFLrbr7Hh3QjeOMaz8UGAwr
dn2ws8JewYdI2RZo4YG3QLC5OYi0DPeBUUU2YlBetMehpTmEo3ajJY0bLnlkLxotbg5yDJ7i6J70
k9lsKy1hXkLvO2zS70Sty7fU6v+T5ML/h/kAjRA+ofN/nw/Y5/0veYD3C97zAK76p2batka8Hg25
HzkA1/rTQnoG7pStuSS7TPLLf+cAxJ+mammE54Uj4/wE5t9zAIb6p7Bs13RYJqHaN1/1f5MDQFnl
1xwAuS7ozoKEh+Gqui3EnCL8Kcs9pg1gCjt0DqWIwewR2qlgENYZcJwSDTzVi54cHl4nR6nBP0/1
MSggRdroKSiz3o6CRsnWK3JMyafuVDifg3IEa7RCfiic0Qj82pLvKDyHOxZw3wYilJWiHQHML9ux
AwYSh/qDUKf1UDjIeajVKexG9aqdDXbRkk7x6t20ffJA7FHcjnZxUurhMBZ9dghBKWJpr/RbK/Pc
Q9w790bhsMpvbBhB6Vb32Rb7sNq9qhv2ZhH7G2BjSD97kMv8SqwVcP5EFu0QkyW7XiWJ9Ry4kXqd
6ynKAsi6FTP+ySS6E1nerFRkiNsys15tK3GXddC9hmaTrKfKPIVuM+wNp34sh8nf2EkNtsdDfsLI
hXLE72HX9s2nPiRtEbbVquvnWFvvbQEeD9D/o2UhjLNutOkXkj7HvA6JBU3jLVByda8hLusIHAzQ
sJzw1tCjrTc6Bw0xKjjhUOkhjeyd/83ceTU5yqTb+hcxgUncrYS8SuWrzQ3R1V2Ndwkk5tfvB3r2
dH/f7LMnTsS5ODeEpFLJIEgy33etZzV1ThQ6FVEDx9+8KxPI7w0AgEAhW7QmkiVl7c4ESYPFpRk4
I++2jsRsQSYLRizRh5FmTuy2OyvBipXVCc0ZKM5abl6n3td37gCY2RrLm1C9QZZHTtu1xFzcvk5m
0u/6UBxaIo4PRmj/aMqCrMTcYUGMt2OLXh+xhiK6ZhoodlQZk0tpnnuHGEtjRm5iNGcyQ1NnMjeG
7aXUhF3w9jvTVIQAjoO3c1l7sKATPy2rvFjh0F1KTV7xnBDXvNhg37KuhEroj3f5qLmUQuN3MUDu
labO0iEzz11k38hZLwD4JuMxqT40Ph6BV3BusrHQDnrafyndYQDuMBU71cGgKkP7ZKIKGhqdZbcb
YTW2ZEmCJpPq2W4t8EqIMpX7o6zsdOcKaK96FP4wMCMerQzBaUZKHFJlIt47gxS0WnPxaSqmP0PT
bezINvYkGn5l+jAec8FiKppBGYb4FauhOxVadbLdCCiLSUN42nhVFX6CZ1RHbfTopEdL+YERS5bD
HGCHxhCBXXufESvPl0l6TFBNKPJm/YiKj9SralDX1PgpyLi9i7U+3NllrAN/CJfQtHZTu0JeHGMo
L5xxKKilfilwq5xqPOpB1yWfegfklKDHsY3dwrnq1XdkFPLgq+JLNHXI3wkhCkxpxefW35q+a990
M7xKrQahRPYqR930xfIwGucdYXwE6t0PhUCbTcQFXqIpJZiEjmLQK/Fc5nTSIbFijnWc4Vj6zt6p
BQCbCTaq8DqQCxFLkSzrt93U2ke7a/bQe99LR+E66PNomwyAb/w0+9zlYhO6iggGu99OX5M8wfBV
soiIvSc5MHAZ0wS0EXKu6RHA24ZUsEKOmrT8asx2chzSCO1bYQWFaeY7suQec3P+KUI98LKCiD4C
utBWBomtf3isk5xKs+FGw00Op+Y4YrTnc9NWydwTnLYJoGYrdx5STdutqstsz1sK3CNrSMzTXYJD
22JZ0OJrLBQ/4OztRj1+LRi0N87UFQv6Cp5wRwCIbOtp+4RCiDVXiM7ddsbspj1FTbd3yzI5mXV+
jxVF7Xvb+a7imKWPkUbQFRuyx/oa1xQArhOVi5nIb5hsTvogW0cB0yFlA5fbgTTSJihoXgyO5h1T
ce/A76JDZsRbVUWghcMs3U1avPcbAow6IMWzzHCZ4Vcs0gSr5wiTr5mvZOYMAYa+GcbQDztysmDM
Qm9jRtG+EJNHB0V+dUaOHzHyLZuOQnA7u5+KD7puOXg9OZ9kV+DtrMkHqqYry+SBZkdJWpN/1UMX
53mPVrAzOi3Q0ejTTT0lMR+5Unjphaz8U1kANmkw1+977WOmF09tkblMNerkLA0fmTv46Cr8dtMm
VvTGNXffjcnDLOGL6h31+nSarmkaMyaVxbtwtFdNDy/GsvqNQI44kUkbUlOfSHzbabqPnT8Nzwg5
3F3pm5c4b6Nnv1BPJJHZ+3m08B4KqMwK7+QeX5a78Ub3eQp1wD5M9xBx6uZ9ho76bUL1ce5TUkQB
ZY34uB26lLUxkUwsihu8NYDXUMR2pOjpmC3LdleJ+SHMZEeMQ3M1SKLZjbZO6Tt1p4fMoCxqTASt
Jel87VAaMKUm+QBOcrHJJKEgY21bAQsquXUbzdgKvzEPsdkdgRcc4bGctCkqAt0nf7dpFT6puJdb
v027s+oINlP2fLOcmnWxU5hBXfWXJKQMjGym3iPhfyWiMF8YW6+6PhmBF7XxzlUwgsBgqKBHmbBx
TABv3cx+k2BlNraqIOJXE4Nv2O0HR+Lmra/oCcSFkjDYC1A5DjqfwB6r9H7Iu4MTWTfU6MPZhKXX
xklGIh15EWZyVEvZ3dE6iFY+82qu7M15HEoaewQkMWvRaCAOwZgODlfkuaPZGy/gkjJoRQnCsGku
RI2hc0gGaFB9uvOk6x+Mnr5ADr/BB+i1adK6QwTHBTgpqu3oCw4EDwJObHrw3gTttGctqbVjDCJq
Qy7ES+jC6OIK3xycEGv5QNjDUfaKSy7rMdsxrnaIDTNOU6TVtSIKpd43tTZeiS0jnFHZpx5z8M4Z
JNBTURb3bcI0wM/sQGsOEUCMZ5Bk0UnvPJfyjgN+o5/za99Oh6mJyMEFArxFxQlNcSnUrMVgL8/T
/rmbOQAiVuLR7FIxUTn19yiabKhhTkv0IXC6tYIKivEHFTUtUDQQlurq7zqrWMJNXbPfujoMrxym
0uiG89nrJ6hulTtwlGkOBUVy1cBjAuflMDs7tfU1zSaJUVgBna2tDZKu/Kh38Hb0fjqvmznvgakL
/1tWDAQJ2+q7NiOy3a51SWDE/No5WhOxLKoLe+6Poa0FzmjQaYojgokSn+ZQn5WX1PTqQ9d6gKwb
0VlUXlyuA5mNZkJbYrSwVO6MrnsHuQedIKu0Xx9yLAfJ6Uh+SLXUw0fk+ttRZTrs2ldZOPswavVz
pMnXMOswZC1NhLXmafjtNa2m6LDei2rvas7kUqZLwQFxN6WC5Za5Fg2WW+vddVPQFLPqxD/2xiDP
66b9163JxBiaUKVQYXKJPQomlf+ETzS9NARUnRTjSdl7xtYuKYOVKUqAytZJWGT+ujdE/bB+3MG1
vEOcRUdnWcLmawF82VhDR5Xq930nil0soM6nteQsljqCAmlWHsPltB8TqegfeVSDfKlOqSzloV3W
3gAeeWy92Qp2LymfIyR5CkjgtQ1lNKe1i6GUoU3b9WZuAwMGEe8F68+6Fvs9u6c89mu7PmCI6mFe
Ggx0Tb6s5WaOT6J9l8Lz7w3uB5o3SyVJYJt2TBp780xL+VfdfakA2WsZaCnDyyn70GuCkn8/lFEU
2IilTGgsJaN1X9jrbln3VWvaV9tMyE55KSW537EtxTmkv00xPS25SpnxZd1Q8IsvrfezISp6Ew/k
sWfAc8gHYo1SlY06jwr6OJOdY0hbgHDw/974GBDOeu5W+8yfX4vFUElTSTujwOGYSzg/sSpAMaUc
uG48RWiL7rQfSLVwOMxDA/a6hRXBvONXZ2ptT3lLj+rXrXJxYOl4W5HFdl+62G3O6wY6NMOlRwwi
E0fGvr5tGNV9zFFLwrmT9LdQyugwirmHBd3KJ98dpv36R7Wc7BZU0G3XjCZRWjMh0n0+kusL4SBY
xwlnGSLA7zbn9ZYxeYQir/dVF70lUGH262+0/hYIkeqzygDo0sl4pl9dLI1AhpwGZRpMMuew/jJ/
O37bgVCxuk3H7e8/uBi5mTafzL4pYb4vZS2UvBxZ5MthUGRC4K07hOv4n/vLH2tyx4u0j08sJ37t
gvVbrt9XJIS8//7mDNvUZWR8QkIfIMhJg1i3flQ5yvSYjuvR7YxHgxUxYtwisE0i4moLC5U+iy9t
FNE7UM6uo7GP/O5VK+kApB5cRHOekcF73YfOr+K1sOjzYfqMzY4BdqH7lSXitUz6ViAncux+b0Zf
gmUEWr+Un31BRr0zUzCT1VF3Yd6bif2kYi8Oev+u0ZqbGYUP0mHtpsVc6AUo7JTEKMKiTqIVT1VX
PcPC5IpJ60GgRXAzJu9GQWwHON5R3aVl+d1wjTf6wQpVXcbKb0g+FfCE4gwxkld/jlT52XRDZ5ta
nAJGkd5kXObHSoyPutzaxIzuh7G4JhEyoAJxJFML61PfsvKUzN43zHb2vUuzVZ/tbB/l0GzCiamP
q14oH9cXHBh3nTV4xyiPXxsDndgyUdUFDWsdz+jJ0Lm+Rnp3AsxSHgx468Y0PviF95JaBaDbLLl4
7xp1gt202Nx6b3iyybEdJk+dWwHTSH4fzUdvfqK3nexDon03TZHBWBvfWZAU20TTblofgaAlzmYT
YR8MPXR8pFgT/wA0k5qDxi8mn1PID2X+MHnZj3BCFFhPCN9kTuBmz2RFm/Rxq/fZ1bNB+Y0uoSVp
/eTJE2a8Q2OG8KE9gIF21T1kbsE8YQTiLsiSD4firq8aohlSdaePb6Hrgh2LnLuJSUYniUthCkk+
LWBG5syBW9evVB13hkW5Vk+ZV3lZcpq7qggIGxPZt9ZWL63jfVXshDmmmdUPsIzxSTzLPDt7hf7U
5DR+LKQiNRmqmcmaWi2W7nRoH0Xo0n10cC/kvgl+OHnrQVKOynxFzU5MLwxPevsfUlpAHqzm1Jux
S0+9fyhqtYur/SzGSwcYjhP+Z5ug7vLBpdJfWjSWNrF8+a61K1g6SEiNJnHJjXDZkXpLpgWt/+lo
pnOELwc9jpk9pf5kbcfMucsngZk7K68Llhoo1bkrpgsA332msmijxPi97I1bXMhXiGBg5/wvvtND
p+U8mqvZPukW4eJ14z3k4E1L3AdDNsB2kvIgnf4z3ecnPiXdOp8unpF6hzJm4QWGcz+S2xJMOgKk
kE9QVKzc3WQGhBm40fAw5oKJY7bTj4aaqdcox90nuGAtoaYtUCYQU4X/kIztZ+r0Z9cOp23Ytp8l
pqrN0GanziRWqfA8tD8yQq9GzMQF1lRyKGftiyxJx0RNyaXg1LPocavW3Yeew+K2Ud90s2fw0/od
UrOROTjDgdMTS+HmRJq2nrcNtSDOyACMI+bKxIDCfjBeWo9EH68ZSAhPiyBFf7K1pJK8PZqokbKc
LNSAlralx9tFx8lGOdQKQuzkAG3eI8SjT8ufeQPDVDk1iS0oO2tMzJVhfIBzaIO4QsXGFAsOXUhA
YI5xoq99yDKqCUhPn7ZZAqQnni59oZJNpA5WNlIjwih61DMHhomr4R9qtKtuEusF5ARvkp4+1H1G
Z1Bah9Z2n/xY5ttKmSoAQr0R+eju08n5ycwi2lk99kfOUdeMDK4Tb1ObPLIunq/QMK4VshXUO/1P
q/eRZZKPykt+G20SnmepfymTtNrNs7gALzG2KVDe0UPy2ls/6OC4yGNmkl6jIchgeI+CrAvLu7Mp
3I8krW/EvKRPIpP1U1671jGOuWH5SqbaQ1tSjS0ySx30ThhnJrBvXDVaDikKgVN5baOBpZo7IDvS
n/x0fncIvr8z6b6itNWcG2S6e91HUZtrC4qnwDvXqaPKVHQqSLagyoCRKPR+poTIoeFCwdhqSR+k
bkKkCRkOsV1/bqlYXxnWgmTk1yTD8ydlj2kvR9izpHQe9TB8bhiDzqXf/MQIuu1AaCF/lR8xVZRN
M/z0aFEFWnn19LzbRYIYuZgA6AzVDMhEqHSyvxdN/oNLzLVlIFsQc8w5us+98j64pKutNU4EpNv4
upEfpOmPzHam3UBeyNUhb35MmZP1wiJ8z2upXu1Topf5xpRBbEEIoZYhLnKBlGYVXDNfQdkqwqDy
/AdD9Ulga4wyzGqTjaWTjtUJj8i3WXt3e0lo5ORZqJ97xoPkSWZ2cXPKQS1MX2irPahg3snI3Yec
hfW28+oakCsYNiV2skd3NW4NIb5KOAPMM/sBCap91OcP6XHKF4a/9ytw+JbR2VvSY4mJAuYIVK7Y
Dm1/BlL4pdKbEnFf4Dc27sahvLfmdnoMbbw2EZzJnTVG+m5G7LUR1j05NaQ9NkRmZSYp9bqR75Xp
PLX0dTeDl6XHxj5aVjOQN+y9x759p7EKQ1NMs7EUL2U2k+ycZiSkVAxoUa8eQmVte1kfB4ShW7MA
tRUtInGOamB4wByG6SqsASr3ZPb7+AwXBgx7i9WJUWIL4RaccN6QiVFFn5YQtq4VZOkQJEhKs7CN
J4AIBLvtLaCqtjt8z6zsperv2hJClqKTEOR97G9VTyM5wWs+FjMVOIfcIa87JNizHyZFUhRAS8pk
5Ubpfk1MkA2tVzqPSWI+xMXUB7n4lFHf3qw913XjEp/UZGV4NMr6RTCwDcHgAu92O5OKF8WhGr3o
jlowvXBJvmqScfGPfhZjWF/CQejkPxGZ2PYEBKIdOWp4+rnMbbO492+JD2gwH8vnVL0n3SU0G3sH
hoQEvTqE/mtZr7IjoK2e0m1H9I4fogqmFyGP2E6+zMb4zrxpZ0T5V0CgqNJz75EYk8BSzFtk8kg0
C4wDd/gxxuJEpfKqFUR/FS4NvFB8s+2pPndl7bBQPs06y6ukyz8wAjxVTakWeWFgW+l7bYr3mYpH
UHeg8UfBUhNF78bzNGKJVYpnMIQJTujxlt+EYTgr0SlGzN61nkjPnBwnLaq2w4TnmpLpE8EtSC6a
Ymdj4OoMn/zfatibedrsUUVTShqKN2mYRAC5LZz/zjoh+C0oefSXaSydc+yIe9dYJN9eit2j8B30
EhXI8DwjA1CCj1KCSA5Fvvwos+Ya42vNdEL4KKi0+8T+ViqF2Fb/3tQ0Tn1+x6Im7x64zLirdf/b
UJdQshf285aqE+pQfaBduhTMsWFc3eY2kHkBmbV6KXJXsr5CTBsbVnvuphwNNmLk7rze15uoo9TE
0ustXzR8cq0jFEnan9f7vzeYHRgubEZ6bVVhGPUhBgf3SzcwLa+AIaE9J+uazeN4i5P0jC2gO5dj
+UhPZNwz4eEdlod+b9QwzNuQjIJttbxpOtp5e1RC9mc9vUvn4otHKWMHfrL/1V4el143xoUKFbwH
ezpNFNeVKouoCIAFPfd0Hc5Q6gbWmMl1NqLysD6uO19SU0ynhNSTs9WPA5UcJoLzZBvBEIH+GRuo
67KjM7LedZ3O32oVOlCKZYSYLQWNWAedd6yZzmCGS0+0u1rUx/MQuIsuzF42a/P99yZfeDizOZMp
vyzs1977GFpPRpczU0vyF3swJSRrBJzrplnknSBX+VqOdgyXhXOadlCRl8166/djlQ7ifSByHtE2
RfllBR6FkzpDeyX/bL3/+0HAR6Ti5cZRX2Qc+dztZObUR81mcTSPdczVPaRZJO2UqPml3Z4v5Swc
taTTNmlKqS21zV1Pd0tL+b+1yV43c/ur3S6Wvv362PKMxvS6o4VPM0BxDqogfvAsNz3bXa848PvU
O+umwVd0yGlcFTUFJopzraOtQR0XnVw6n6r1AMNngyhIdfK1vYuwYX0sjRg511vGiGpF78kRbcv+
YxHpkDbVMJvQYuNMJrVxypr39c76sOhIDsj4xTq91M/rRv7r1t/uMuFF0VQTrbZ+Pq0aLQ5ZYKV8
YX2R/6yb9eGp68ITuOS+nZG7skxAb5qnN1ic3M2XD7t+4oxJAo4f0oLr5TMKEjTOzrJZ764bp+nS
oJFPWc2VuMj5mYBNru//x4dYdhI4Bhcl/PI51r9MHAhkGHKGD5m9CxEkN/LeV1O9xRMUsebaVI3+
CfQ7dSO3yYkxlw7QQRZek+vQ47DgxERo8Yk2nwEQM6enpK0pqtlt2F0N04bl6KXfsjF/Zw60zS38
8bjBnQBm+AcG69eq4yjJiPuJK6PZzpne0+kBUjZn7K4RDijTfNYSGs1DlbTFzqBQQayiuHSsaEhI
sA+Z4uWkFgc/oRGw3jzMoUDTIeGz8RvwCOh247Uy1IeW8w0cRYpNlILdn1x3Q6eUI1eR3NOhrHOV
/qwBXNxAj0q2/++MpP8faj2YFmC4/D9LPbbf8gQr69+Mn7/+6596D8MQ/zAsz3ChNAnLtgXakX/6
PoFu/gOnuU60tGPgfHNxtv+35sP8h254pu/jxnQ9C3/SvzQflvkP27JQe3i6x2nv+cb/jebD/Ku7
3gYy5hgmbk/HtXRLmAJJyp+Kj262qppgh/FGILK/Myp9X3ejuC7k70NUx+qVkkx56kXiBU1CQiVB
fKBlu6RmrtUTW4shuNDz78j+rmr0431olbfEiYMmDhjwyvtC97UzoICviUatnWWWOtEWObZ+/TqA
2b8HRjLe48hw/hM24O9SlmV/6765kBuwGCKt+esXEyW5Aj7gpFtkWsWB5Iet2Ynvs5D2Me6iEhOq
GwdG0aeHkvY3k/bWu8phNG51LD66GC+iP6r7Co3onbkgttCLEJJBWe5O0hzVB9k/YDIU5O0M2dEY
I8o2xMLchV74Q2VDgu+ufKrc3nhxAeZsDbNVuzCt1YUUSppUevmzq+LhIh0uEBMsQq1soG+oMr1g
vk8vWcfFdCT0m0jUjLTz0QCrHg8PoaYRp8cE/LUfMatwjYgvMU18iNLl5GnPeCitYymIIY0imfyH
fer8zSK8HCzCcR2y2Hzb1T1T/9s+TdzYc/yJbFscVHvVxwmRe6InSc2NXhT9YLtGnLgC6axEo+ZQ
p1+7avjhiag9JLQSL21XE0eQ6fdK9daxq7p+R7/epHF2kKO0n1NMvU/Y+DbsaBPzidfgB7Y/R3mn
zirHdKxqVV6iUWe9iFZ9M2CzKxN9eMkqoqpjJ30e4SEx2c7w6+QxTiF3gUSIEYB7Y2Ny5KRjLlF5
+b0CcI15dLlmGIS+T+ZgvFgu+9KfH7zYYaEf2QFalQF/GLj2DMbspLim1MTNJtPcQZa2n0CIzcc0
7oo3s7s1Nh1Xy8qf1znS741aMIsT2Jxfo+lfXPl/QkmMfz95EYXpLke5wzlsmX+zbLuAoQetzttb
ab+vqhEvkxa7LtWOMiYKIA3N5KKE7VCUFURCgyxwYFISCH/pGpkifLVvfSf0K1W1nRVrB39ZUjb6
2x+D4v8ET+Gw+M1OsXXXQPDmuRZ+W33ZLIfVH6oyW+f6U5OGghZEa8/EW9yVTmHv7HhIgn5y/P/w
duZCBPn7+6Ffg2XhMVVzvb+d+jXH/9zIuLqByDXie834aDrqzppmQsOXhrhRGy93UNL954YTaqPj
ugNbVl18vWOBK/Qn98ma/Oits/TihMWI4cx9Tymn5l2ivWELUQjJwvpQhTqRsj5ps5iYcQqYFB5b
PXTu/sP+Wz7wX78Q55ppm8ISpLdyNfnrDnRdlqpRWUATF9ZXN4/jixuvwdWGZLiKmi2KCoRZ8CR2
raq1K5qB/CJJCd+nTvPEojcKlB6zDuOfrInREAXBw7rJhP9Bj8c9WQmn4GTMWTDoc3QZ57JD1wbN
uJeM7AbfzmWivh96ovbCZjg3HuGhSUGM80xYwllPaAi0OFeQJCDRDVEbfPIL4hTi+DwZYXwz0p7s
LrK4wK9028hfCPuqbvdRPXibEHDvnUZxwOgQmJWGOZ7JAra2Wtv/XOwHN03q5LVxQaWdlhhXb3E7
4leC5+bk7SWE8kQjoitv//t+t//9QPLc5fJogW4QCwLor/ud+o5d2ja5IZO37cIRUZpmD4+eLT8P
scbAq1KCWmnwA5ibfmSGl35YuADNFIVok7mkz2TCuY+1VD9lg6YOHR2Pp3TC/5gszwVOPFroYfo+
u4nMOo2mk35NKw+MrzfF95Q0p4cmL+jS2DkjUemIb8Kglu7XTyRO2QHh1P5uUrO7NZvpIa2L4UrK
Q0+iqK+dotJAGwwUbzIbcYxnj9h19GssWPRmX4pRHBMCMTUNjMw4Yz8VcHxvkd1tVCi/qGys73Or
lm/CfZQLzdJr7e6OptP/voMRfP3boW0JixHBwTKCUNZ2/6Y4dSQhzKSqW3cd3rJtY+TGBV+DcdHb
UV/wCMYhnx3vuP5h3YweQS5b8jWNi9Q05sG//8cIte/1XMs/HvrjKbabGtRSl3/8/WqqLWAUuBMY
ivV11z+Hecpb/PHM2QFIR7qJCDhSLBIS+ZQaLMaTZlLP//2P6x9+veX6AeNCD/e+EG+/HmMRxyf4
/eaTn/FjALTVT7Dngv/xO/1+9j9f1/hRRN50/vUZ/vVl/viwy4f79ZnW5/x6074u7lMjMKTqD3bn
6Zdqedr6hFBIT/u159e/rJtp3f3rTcEpmzW3mGv8gU49WJA2umpWeEkM0z/aQVK1/Z0yGPqUP2IV
1uoFD97324F57BuKoJ8z0Wr7qXudtOGnqoSBaMW6pmL+qY+dE6gpeemy+But4Zn+wviOl8wO0h43
+OB62XYcL8hO69ewd29pa6KLaR0knrL8ZCZMVyt7vit7fZdIIzr0ZXHhgl+Tg4wJHrjazjJDaxPj
BdrUlCaoOzBNAHiJg2qo0Hs9DhqX84igvSQ3yQYj+XcIaVrMHRpA4iU3kSdykO7YXT19fB4Qae56
yJRA5l300OkHs7Ol/T5buyI5C9ztLYr8T0hKbk7yo0kJt87c9A6574mfrdtnjqS6bN73kQ9hNh0I
+qM2ty0cLHBurx0KToOg9L3kYFrVEyh6LkjO4khSX0X+1SNoI6CeB+NeeVvbasWhwRa9JVdjoyrf
51MBFSwcgmI0BDt0Fa5V1ji7Nol9ur7G5xng3cazzpnl3ugXxBetQwmyxDx5tk/3x5GIvaV5tYlt
5+Hsc4aOOG6ppxj5+INA9meTylJQOeZTGsk7v+noB/rF0xwhd8A7dGh8NIyYGLQyfAnhMgTRCP4f
ykjZq+/uOAKGKLNDh+UAcEFj3Vvia9bV2xC3DCmH5HrG5BgA4N6OmlMevMgxLpXOyGgQizqBdaHi
0jgXGTsE3fk9yAKNnmFMDzb1ZGBnKMaUy6+Xjt+TJn8q3JLypccoWQnrWLvjPjI0/TS5cDq0kQOs
9ABrsUYv+ooANuRUI7l9NF62iYy6o5HaXN7j5trY08EhGfTUU8phVIclkHTY8wARmhuzjSOs8ymz
G9L6zMx9NZqcSgGZx5vFDox5dKuZYFPcGcYu4C1aX6ilpKsByxmox87m+BNR9Tkf34Sd/nCqxdMm
1c4W6RMhlZLur3uudNpVFUDPPREEu9RU7xawKYg1VNSTp47r/EZlxrUElaH0jZfWLRkESFyNAS21
yI8hQnu6Pm8jion7AZMX1UjJT6YeJOv8oGOlN+vVc2zVJjmCDtViWd802+x3FRXCTYLc6A4V8l41
Ijr7oUGsdvkCqvagewnozGrJa9YF8W1J3mwo4RJVSesbWmf+YxYKqWfdwarotnOtR9u6dG1m3erW
FzAbxKBfIxrXtdTyxUF3s01d7vE9bADwm6jZvOg8GNO+TN13mjT3DFj52Wuzt6nXMlZ29XQkvfw8
EZGyszP9XESmvRUuqTrk3j4Kui2cWukuDr8VqP8Ci8nGPgKFymq9O+tQCNHsTjf14qb5vUU2jc6A
SBw2uejz7CFa8vphZ4/prW+FuS16KnKp3b4QPNLtjdm4ai5y3NHlVB7L+jgzv9yQiPbKZGufpv7r
4ETpnkTJq6G3Be3Z5gvHEK3y0vNQh6MHwNRFHXqY6Ss39hfNY/+Ntsp2QHZo/1XQM4oesd+ICsCp
5A4Kj7GpevFsMkPFjFeWR6Wb1Hq0RgtS3/sY2oaQdLstAw31PMuhdxumQLXsaTK8553wtDctsRj9
nOiTcgk4Uv24rWfKtdSN7CS9w+k/kJ7t4rMlIjmtYhZKE9UmGzIzJTk7mFORPuZeslPm1D60eopS
XJx6IkD4AQizdBwQxgRrYdjqfH8/K5pxHcHrfZd9zZRC5mviaCUYh9xXGEMQiXq4T65AVDgSXe/3
3Q32Jqkh5mmku71JER3S1xuNIHYeu5kQL2ti0dgV/kVOdI3A+WwnHdsUaGzrIAxgU02jXdT9oDzz
UoAK8jv7OdHzAyFVzTaWGcm1S4vVlMVzGebMQDsQFKyLjpCUEITYX3tfXU3kzQSwWi/E3CAT4Bee
uxgrX+xtp9DP6EjMzyYEGb7c2BD5ZYx7ZX3jBFPoz5PXjIFzO8nWRKgAWYVZ9ZzhTq8HgVkziw4F
gbyjr5fBJPt6I1PuSrd+IyDkaUNm5BcQ2hsgA8mm9FNjq1nOZ9mMN1wHu7ogfDGkuea66EErQuZ7
RNrUJemOIEMgsjnRDqCa0GRp4wTz0iM2NfFPA7FmNJ+tZ0PLYwo4FSMAfPhgqrqXHu4xcxNIz4XW
uHs0FhfoCfaBwsSDm460ruZjVcV3yKs/+jL7MFCrI28YyUGkMWkY42cdzj6pQzrnHZ6LBe5kUyUl
nKaLZCCGHqlHj0jTLj85smaQ5iDfKEJtHMmqKbabU1xcWx9DZHROcMF8H9A7TlNofDZtDU26LoaL
inztVraVvl2fsW7Wuxng3XvdicdLaM8KnwT/tvy/wY757kW8t5pnjVppPx5RcbmHKIvSl6TTf66v
0eIHxfTefyJ9AzsfiqMzgA/tftJy+qzLa5TeoyLf4p1c6YRGgBHfxo6Y9by3wsDypfZFFXK3vpY7
w4txuYY/mtpYnViKFYe+GKpLGkOLmkludvGj/zAL4+IkbfdZE3Ad8YpXV8ouw52mx9Ax9L74il53
vz6VXY90Losoj8RqYvU2ZKd4nuWjRH+5+fVqiK7gI343Ma9vcxim9zr90LMXw8amm229hrWPKYT3
RU50hxI6/kyBucVZEMXXoe9gqGRcMmrhT19nHC4DwdIYtDDlTn3TPzPluUDtQg4VKv+IStN41JGv
bNan6eITIi7xPrWavrWSUt5P0Wic7RZDxqDL5M01vbf1mfYsbik63099RMJm4o5kEWltdIuRV6Ox
NujBfy2LCviMLX94EQmaumOlz76U2oFYKRPVnKM9isYER7l8FxFzyuglBJTKpxWCYuW+dyufxkCY
7ZUuO1bw3su6g+g4P3C5aj6hK7V2nAfDpckaiaVrSINKN+W3Ch3c+lTSUWhEV5X9VGdhfnQqgF4o
8Jqn3Or4ZZc39pnterEXftPsxN96hiZuPh78i4YUfNd4lf0W+vHz+tSoj56GdCkbNLoHOo00qYLj
7iatAjmx04tvXe7/c0d62n9xdx7LkStblv0iPIMWww6tqckkJzAyMx+kwyEc8utrAbzVeeuWtZXV
tAcJC4iIjAgGAPdz9l67Jwa26B6NcGroKcTlweiV/ohZuPv+j1Fh0oj2g1Ub8RpOQ9WfhiUAcb2y
b2ocxnWsC/mzt9+0KTc/sUIQBQ+86CJzqW7kLhIcOh9QaOfasvOvNAEfpml1eOk0LSYzC0xxOFoF
GS7ML3vjS7gI1G27l9cRAQMGIiNGycgrwILr+MHhXEw3OYTOa+h6DQRnV2xIWva+YOx8v5Ua1VSL
gvrqw168GmULw0P63JMbK7+E3WE5iiEfAej8XzcJY+ayHKBDtPsctcfl/bgh/oYCfNgtwyN1CRps
Cv00NZ8dhrDvN0Tm5UzzDm9jaaQXvfKCTaEc/8Pjj7UcQR0CZRtY3Tsuns45Hs25rz2qj2Zovj+1
M0PemHQad6i6elRnXrmNueK9x/wql9do6mgGSxXxfeQ74izmS9M8uX93E8mhfDEA9mEsB2Fzn0WW
f5pyyFGjncfvxdjuls8SWkgZTOkeklSD6GlV06lLimDLj2n8kQ6kF8+vozTHWGFfzx6csYZdwj13
57pa+qOLCqLO+BvFMGzxBtTDQ2MiXhn9qdoRfGi+MTwgMI4j8JK3sLIInZuq0j6aQh92wEjXrenJ
V2nQzB+m4TPxkYU5+picK0eaj06l/+wRx3xy8ujUA9zwzgcecdVjShre/ATdzC/UJR3wYfS+MKcC
po/N/sNozssT6XgNW0Vd48T9PN9aOj15F17PsrOUfkwBtXRvPay2G4YTlATzq5Ig+9j3evucYkI6
OlVubyWuuU+3Z3DjRp9qqMWu1WN5DHK9ejEp8C1vX3dVv6asNaPDw+HOyBPAJvMLdt3woRwve2ob
yzol0sedN28vIP3ljerfy5HgyqlI1aEfHPN18uzD8halNUY0tUfjkqrEunfApX6/opshAsJkRqJt
SsITyDN+x/NLugRPw7KOf/i4Zvd4Eqc9GOnsh06W7fKS3RAjgJsSCgd6HT6osUjQTzJJ0/wmuC8L
A8p/UxlkbyXWZVK9tl4+O53lI2We6VUCjj9AZkKYNgTTe0n2uYF1/p42B81CO8wwzdbmKUlt8dT6
2vv3u5pT5WAP9Xd64thXX6MvsOxo4umG7rx46SYXgHqQMccd2uxTEVQw/+XbqXe2JNM4xxik4kqS
aXZJTPn4/e0Qo7ZGgNBwLQ+9mxM34CTnL6E22peewuiTZ/T5abByAh/mP2CunU1u9B9+VLU7jJv8
ZAbpvvg1+rl5v2bgNFp+Ym3Uh3fLzw59lf2BwRUW3c+h49YdGdlwCmwT5xT3dhXiaJEl9HDV5vBL
UveDlmV5EJZTXWVMfJxRoI5zyeS8lpnrkJcOnrDqOu6q7WOgO/KYehbR1CQFnAzb2Pc64Y91AFWM
kZ9/l6rpcVS1fZVBs9X9MtgXzGC5xXy5Y6bdE62HyKqffZ9Nb2+CwR03tF8+PL+kPWMQtiB6X76g
JTvCHBxWIqws5P3+oS6YAwKv866exaw6sltzHSQ03iaze9Jy+4MyxiFPfecVFWy0xvjagUhU5i72
OEcbpxy2cYe2Y1JZdQ4rD+3RvIiEma486knzH604eQuPY3k4OBBX2s481wPhE/6M7Piz/Z/HLQcv
C2tmd3yvtna8j4rpvDxteYFl+7Q4OpaHfzZyGQ+IRnPsVWvPSInGBpKFqhBpPVmAnYYLcvKb8cpr
oXLFU7ztsuK18AgVThJmQLGmpr301WsS/xB0uBgQi3xTz3SWZuGRzIus1RnrloARcYKSzxQ2CFZU
wperaxsHTcvK5yva5e6np/TxqAWGIlcELvdkyxLLXd5yExjwb3V3nt263wd0I+iDTCLcEPNieZSd
dYpTB2swnzL0iw48VHQPv6VGqgE+RNxFy2IMkMGAhkAB1Zu7oFfbGHA+0Qndj6SJ5Jls6cxE+th4
Tb+1nepOeNbFg8azX74ezrJma2ZQz2QGd8XVmDCkVfeyfDiqo+UJYZTQy7nkKKeTsr8IO5NnjZnK
Dq/+i9Fhmmga9ayn8QDMlieomT4DD1Kf1ik584mBXnfZtuwtGoborlVu4nbMNqBM8PLWFYIXb8NA
AXWRtV7eGKG4wUaik10R08gnnlIt4o+2Zzj23GRsthoNNV3YbaXZ3eyUgKOWqaUXWFtjxjchQm5O
5YimSUbceOGjdFBo2xBZSoxX1Wqc79/H96s7NQCt5f8ViRGs0TG1EMLV0QihJtEyhOPRFtuISxUt
FrQgE11rEB6UHNIk11YOuta1iz5w3an6obWLdq9Dkjvjvhr2ZuNdXG2sxSohw2tFF5qGSIkqZqr7
18ROdp6s8IpG8G+ZLNrKSZAqweMwAr0+QQygCNkluAJ9QJ3kayGNKiXX39Qct0ZsuSdtCH/2TfMr
9UKx9ts6o71m4Y8vyn0t3Tt4Q9HGHPrXBcmFGFGcFifU8ujbLVVrfbFTsU3IKSleh6K2XqckcK9h
fnH91rvXCJDHAZ4zPkxL/9jy1CvG3o5U9cDe1ZXGPD117C0K3XSTGEm7D736gBoR+2toumuzy+DZ
oEbfWp3R3rRkSo/R1L2SWTSdFQFE56Kxy8dprLJNMmIUcFziNVJLy9djS4gRTUiU4jK0Tl1rWKcQ
G08wEoFAxh1TY24Na2LcrD1qguLOb+GTVhSIo4yRdYnAWB+fI7sP7zMJy8bKc7l19Hx61AqqjPw/
uK5aarYZ6SInYpNxCzik6ea9YRxKkZuA5IPrqEpvt1h4viFobSXzfWNl53Tm8C0LMVj3QaMTzCzN
y+IhWwxmfxaZZiBOk9DedU/7GcGkwMiq1gzAwpMm21c3xnOdDTQbKIh4eoX4RuOU97oPx8+M3Qho
Kp5lbF7jMAX3U2ycTHS2FSN/zmvE532c8QWZRr1HQAd4cTRPfxbSRSMwYUNbaUJ+hbHAriNnzY/r
f7//BfE2dICF27JDiDnL+ZYFJacW1OArZL3huDADlUrvEqjbu3xWBC6bFm7g8qgLUnQYoO0WM1g+
DCMotlm7mMwLc7S0re4NPyJc3HuqNeRRJDpnYlSirA1TysFNnIvv3zlug1nLpgXI4kAKrFU0kUbg
Z+MZQuYlS2Wwwt/P4GgG11SzxnBZLKs6GpYchQJ7dMrn6D/lsZ8/ybIQloaZFH0dxa44PE3zooy6
fCsge64MPYbfO8mb7PTnxf4Wz8q8ZeHPvrjl0eKQWx7xYha2enr52Sz0UyAMTssje1YG/lldHung
ccQswvuHQzCrxEtkm+kunjlSy0L8X5bjn21+hkM5jSN7/e2nszCFYX2AvOp72NMt96WNSCQPJwv5
7Gyxy0wuJbE1oRcT1bDWbG84TmhrPaMsz0ZAmuhqELiq6bpRGvW5toPlpgxNC9TcTb18tbuJQo2t
P4QKaIDAqnzukdzC3eV6Ec09WE0p5A713CjljrgsXEbriL0BjS1fRCuygCJ+MKu9uCwvHyerOYdC
puu6digsUGpDkn3qrZOenS7aVKPRH9rZvLlctlrOzg1EZ3AM5FJSXmvJ4gOMEsVQNR3bHk4IXUDi
BoiuJdA+1JYiOmYN1Cqt46ItPE41s9DhFyzrAXTBKGzzo9njktSpqq1tAWGyCsoTYW7b3Aq5F88i
StWaWHNzLyp2kNefF5ffQkZcLgfLo39si1x+iIEi18jkd9EqGWxL1AazHDbd5nENB17i/KFXiN/f
8OVKi8k7nPRo2HtCV3R3mYyZ0n7Oiqza6QO5XwNejJZp7ic9GLERge1QmMYFLUjVOc7ukoqeNIpv
AtGmOmI7idKuN8FPR8VzCitEyeAGPgJhXqEi18/CqYez30EgJ8TKCYbHopmCW4HGAIxHd0oDGoJW
TG/JpiUOXgAuC37x8a6vQD64SitwlJHOsUKyA3La7GnT5F1MLdZ0LoYj9wIY7L3oM+EzehfQ/0RE
STmdpytAOVC8kFpPhXc7+JW+6fK+f/Ach2mUoYeH2B135qSRVIOYd3Rd6x4IfQHOg9ZNjWjeo/jy
AxCugnU6X61T/J0OtqmLgU5sZYyW3Llmnl28MgIJHvsg4kUUPOdd+qvWw/K6rFGLZwgouajkaZCt
G2wcbxgj16PmGR+trbkQEgzUFyYxvYNdbZftXtnRRTBjA7l4Vr/Wot5LmTqPQS/f6zEyN0FmUVOq
lHswRwQw5uQ8l7pTvwFPMo5lYuSbNiqaN4lGHZ1kQVNo3utn2OCdfDacB8UcRDfaq9yItaMucS17
3Vi/eW54YjgffFW2wd/Dmoi7ldleJxeIUs4uEf3wqG6ZmzZ3y8JqygTxxBCAVJ0NgaU0PpVWIx4Q
znPUznyKlIFHgwX/vqXdztzjtVKa/2rhLzqQWnWlkQJKQsbmfTQ/wh0otnEy8wFs/MO06rNTk9nj
Q5zXGrpyF7jnhJ8G7ZfiqyYFcMhTwNUpVDqjnPCKTVyBciIDj6QSmgdCG36LGpFpW5TlawAbZy2S
hmKbPWkb00J0BnKq2zFuwLHLvfKrg2CRdeTrWfrr4CenZshiNMhR9eyZQz6HzNdrFFzUk/Vb02gO
bwKVbWq4BKvYzYTsb1DXOMdQ5MJPXeUpanasfM0DNoH2TIR3+NvKlNg2GIsYQTbtsa+r8rWmwYHz
ApDJlCL6GqybGxSPdKbM5yS21DNpp7lH5EQyqvRYD21zV/ApXG8UB2Wp4rKc6cQOWuek2Hkjra6R
5/BX41ZXPOZFPiel19dlzfAQ7Wl6RefGQ8FrRfHaIrb07qBhy3vzhpzUaCm++oA6W9il0a3Lh/cK
wP6Ftii1b8fyEF875oMzL6ZuujgpdXSB8ZQZC7h6s+JHFqQY6tA+4aExufzUNbCh0B0fLGcqj11M
ty20MvBOiEWKkYa2GTL2DLvCwjHLLCEeMKiWRvzlNwwlwIPT127f0V25mGwa5xQGkXwOAsoWbuV/
RHMpgVJlSXhPBYsBJ8WuzBxIN/U4/vRzd4vnaHoPAqJoErBNm8i32k0J42an2aN6gibLFbSakp8g
CGdEt/tbm1F8O62DD8PwzD/JUm25kMXvCCDhufgx/M5WDx7aMWVeNLwt6WOVoyc0ELkRmDFhjGAt
/lpd9tLhpEnqMFSUTVg9uQMX52G0f9hkkuyrMEKyMq9W9fCjqw0Ud2b/78bRp1sXR1j+ghxWfCLP
fhowwLWpADuuyO6oWhLZUEf0ShNc6XN5V3d/BoL2PRKP+NkOaQTQJRkPke57j5MBXqZOZYVpauqf
iz1h5fa/ddV9SZrJb0WBkxvxjrjLI0ZJpBRoK0GUzl6MWUqzod6hTUxf7GR41zOZkiWR+Z9Yzx4q
36x+966kNUNKOLanA8WfEPdtBoS9hAKDFowSKYFrqwwS6AlRufscghPcpowI9po3mZvI0wxcXR1p
a7nxnifRdLQnUi/sydsYblq+EvHqidR+6WAlPYmZRGnZ6i7RomKtjb5x5EdEGIrjyy0oNbFpm1ad
Rtt1zmWnniRZ5kZlKcBW00duytgi3IV5TaOSx0ZrjA1IEg0USNm98ZwfWW3jD604MWpaxesK6uF6
VNS3xgBbTUTM6NskZ+8Z2RaN5f6w6PCL4jhUunFnVQ0+/VjfVXbYUjCNDxalpANlpmTtuL19KLpC
n++vGCUUavzYpC6DcbC5oyvMhLEzh7WdhWpL8rb3VI92sGpk4Z7yzKKn50jvpEgLBZNGL9PKnWua
6fF7TGTaasq1r9jQ6NGlkCStCGjJyBX5ZzP8soeeHmxvlVdLw35b1J1xa9L2dQCeBXBLOJe0bT5q
8iGe8qiELzvXN12/dj7990GW0b5RjvHcG2Z+DpQwHvHaYmlOmpyRL7nd0+R9Aq3faLFUOBxcczuF
ZnQ0QDeumzRN981EYc4HuX/sCEFbpTX830j5kI80wB+mHo0XpDLUFRKo7HS/JDmbQBgcW7umiLS3
9IvLxxL/9M5XEgTx919QmTmRAeazK5ph4wdZ80mg9g41srZ3+jg/+nL+VnTrqcoS66hneXkuQ/q4
htHgLXOGx3gatBt0uf2y5rhdSIM1bbDiKSQgE05amlsbx0usX9kkf9WOYYNzsv1tRDY60wjvs0cS
S84nQ7G1V8TVTSkaGVU1vTQDwgtYvfZ70L0UcTri2PRHBJWNdiWaTJxH7PxIiXRyY6f/XNRy72nt
bzoZ930aIizULIYWyTScNZhQkK4JhNVG76whn1vFRRrcwbcK7jgrYX0oQzYrNFu/MUjp65TwMbC7
Q/qUi2NdNz7gDxcDhK5Bloj4FTYNFVJQITdZZNcCVw/3uyJeTyG4z6zNiUCKK3O1TKYb0eLpy81j
3zfBU25oCGCS5L6F3rUa3KC5cYnypH/Le6ZV5fwJ0T9p1ypkgFX127R/EfrYXile+LdGwSHUqs55
reN4L4JxwgtslEeaxuVmqjAHJQXPVU4VnHi5l0zv3xImVa/mMGf/9cV2ICrgfe48fiZxVWzstAcb
14yM0AQNBD5NDkkIg4yivnDSSKzfOyUcLZO6a56YDz2wOgDXQ4rBPtX3re9EGIiIa1ZA/Aq7al6x
EsNbFPFazKdJ1xQSb2o1PGSj86WXwp2n8P0DEntxthnaEx5lJCCOmr3q6vmThy+RhT+GkIb4ZziP
KLXhAP7SJBzYXktYuBaJjnXXdV8+Nxa3DeIt9aIceZABj6ub+/cY0XVzal80yNyikQm3upCKEobS
tcX1bxdDurk4jfVke3RZ3ESb7sw5t7dHhH2IgiHc5fQ+aOE3n6KnCdTW4t/UaOiqEcxz6X1GS6B5
Hysf+GFup/Lg+F2/Liwu2JPr5GdbyHHVWpF31PQc/rtvGHz3LXKxSesn8v8GiIpkM5WezN9IhqTE
Qr2+UGSSUMwNvohu3ZG0J55KL72rgX1t7M4NCBe01L4kPfo8yiQ6CyNy94akn2q29LLc7l3IKqJ5
K3Lymo19EyjuYUn0w4k8cFduiOpb20ijbK6kM25zUkn8VWV1xb2Zwr3jLdB/MpgK8bGXuMpITQp9
Q/RQQnTb8tbzLQUs41FUqf7ICVwPq0zRGbVtJn52fVmk4qKI662W4MMl8giGVxCH+7jUuz33D2RR
rVmfrUrVwKK5y8t6PEYI8PeMOMIVCWjQ8wrYYhl7zrU/1GfmyjfNRZOFe+5lqPNrlbXWkbFJsSls
kzJfGltnhlnc3Zr3WFXp/dA61VnPtCsOu+zmZ7niDmfHVypfMMxyPb5keb63sRWfjSQE9SE0EEc4
CIeOUzmnGvZWZ/Qoi/ZVRTtoIuKmoGretGoi3NKJyQ1nk8gM5LTCXIOfGm+lmT2Th+A9d7DgkJcG
b91iJ67eugH6TVQ+pomkAEwc1r4bZLMt7WzrS+oknnFQMUERUTltOrCR+0hjqCOcvUm74sNy6fim
0vlw3LZ6TMkpXjVCuF96ZawtGUVP2eiZa0tho4mSj7Ttgl3luMVBRWp4U+iS0mII1kKA79Q0u3nK
HH6wtD8OfhA1LvT+iNKfsCrULsUT3wZFKQi+Z5QwRAB9qXae7lofQ2REKDXC8NBDzjwlSXYZO8Y5
sib7irFM/amQFXc6SdpO5pnnNh4mjB98E+nYDm8YTwACoaegweQNbzN9QdEGesR6vzHLKHtgDlFs
+qIOtq5064NDAWOuHUTXZZEAxNg4hdFtgkiRy6C852WRUdodzXrVJ2J46wViKDKo031ixXhb3AAL
jqafwrjNr03I7dguUMAYg8oOuYr1Uxb25oasrfKDStU9trsfmqMdmIt3DK24FKQt01e/9fNb8WGO
XO7SNoIr4/py19DOQZCSa8i2unw/ioBUG9o+z2qiURMwE+gAOXCXMm5hiYXO1Wzm6ol41oJMnnWq
tWmEdBvH9O8g08ZT0jb92i/r8kwgABOVSEdD3tvWUSHag69kXMeGaabMvYqxiZbuEdk6/CaZtw19
/tC6trqmXXCJ3CFmSikRmQkazhqiFs9Dm63KCowWhe+g4UTLOutkk7d59Xx6VBQxg0e/UTDwow+i
noPXVnowrBiOoBGV4es0OMXulUl+gbslL+4QmGw7z+wv8d7QSVOL4ip7cWLosYbeXytz7gaKxrir
I9s7Vn7xw6hj4w4dyxnCSnW0sJO+eAVZC0OV0pCpom0yQoQI/TT5GoCspPveN8Pnqh/7Z5OwKLOG
fFN56qo5UfPADFjQ3wtC8liJaxbQUTD7pNXV62m86k1voc1qaUHoABGLhnjgTAKL4+KRH5QKagYY
LMhKoDhmDZD/dHFxsjo9MAZCFT0MlM+kQ3u4153nWKm7qLDFZ2ACc6hMBCl19FRaUw5dIJPvxOnS
wPGc3xZtdrcISgaiDqN4orHw9aag5aRxpUylXwWtlityPEIiau2iior4nka9ex3C2krFyVlG4Zui
Jnygg0e5j+k7Nef7pMbGVFniOVRm+2BpxJWLgi4941Ch1/pnq/no7TR6xq2hI26ja3p0fI+SUSWs
V923kl0yapT/M5rXMKW5xI1e/tQLg1K930BjyF8gDNgrcBYT01fggTS17R11Pbz3Ibnpnf8kvPIa
Z2JL0co5DZIi2ViPh8ThSrei6MHoTY+snUlV527o9Ig5QfPmNtK+WzbFMXzJQnblwSklNUPumnmi
h1tuq9lalT1VTWSWl9F0ftqUtNay1d5ENQ1kw1SYbu1ouDecMtoFWADp3LSIiOgmp46P7n/Q81dm
fDesShXZeS02u0AHaYPw8kD33aLyEbmX1KzuPCQQyjeja49d61FRz8DRqL14rdpNjWOTZaunO0uz
vKvbJmcEzuWj63AyFSTVEdMKrDXIaYqMFCcLiqoH34iDPd5Gc6Pl8sWcck6+SdxXOFO2Nh50BC/G
i5sk1SGKMgYMBknDyLIPdMUQIxLzt5XhFF1zO/hrkQQ1VOpiEoLrVPkphOael4XWKMQQ+AIpuZBi
gBybMoKsnhD7Gw9eK7ODTiQUvIHcFdC6kgoBRDLHzvk2sez0DmoFGoBFJVaVZqNA8ipCQeiqbgzj
HPd69m7AMiMwxei2i18a3KFxyqo57otrDZqbFuuySIsDvWgDJhVEERAu5l1SW/kat586dBplw7EH
rg2mEy4nlVQMPIV/KvrY3xlJ9dS6nn+mpO2fgygmXzOdqi2cDzEbmOUl0YrpqUmf7fm6GxmJv+9E
Xz8jDWEi3yhzranml3CRmdgjuLGyH2ABEHrBDKshLLCJT0E5q2CKzyYU0XXsFjHo2N71CSdmqL9Y
XauuYYb0KqtM7Uju9eM4ad5tkK37PCrO9wSj2Pe8uovHaU1Hmho1GjhVfwRVN70PLnNQJ7RSQLas
IhC5gClBI06JYKXLIj6Zg2HfldZYIS+d7HUBAMdqlHXf97/63mjvpybCyiBRA7WUYK/MJXdE9Ens
VGPO7DSoNuByDo4dh2+pPXS7rNdJzEnae040Ovmm3m3CFr2oW4fe3ph/qrEsV3R3plPfVeQ4dXMD
OyGFY1gWw42qD5Q+WqtyFSPnOaC3PbmZqd9En6hN3RevwuyJait8692tpoOYLPehwvmNSOoopeX+
sqMIXXGbDo+9V10YHQSHPiFCLpVZ+kI7EHDJLCf3rfrk1IytfTuwH+Gro9SmppdZ8Qm4WVynIVyi
FC2kVbb7YgSEPJnFr6SKmPIkzS1Pe7Lsorg7GhRUTl7bAbMyg0d00+nayGL7sKwi9oK+hDWXiBWD
pM4CzVpXA1DxOVcsTb+iZibSayghi8HguEq90695b3JFT7klGlbUPA3tu9DM5NH0muZJMkTWIvOd
0ET9JXH5KiKt+OvRsk3r/Ho1CWvvAe69ppiunqw8uFJGAboyUuIqxw5hk1GvyXoKIOtILhkGGiTM
qC0txGj8oDD6ZPX18JRUTU8ZPcMA4CJYbntR3zmNmazSfLLWU9M5L7aPWHOUrvrBR6IxBhrqs1X+
Sx1FDwmn+j52JuqLurpvJ+wntFmYtpMSCK0oHvyv2SVrph4K7TjKj7mO5kkvEO9QjQufofIhZo7d
kxfnw83SMZvFSTM7B2R+xGRbn0zdCE/ZLrfs/pLmsFGInQ4/FTmXXlu6PzqgaTup3F+9R+XXaHOU
LyYCrCrXtUdKyDB0piJ7R7j4FtGcPBcTL9EzGz+6CnmCDLTogesncvsMGx/0VYcaJa2CHADk07LQ
Ron9hgC+k9mLiujEYNr0JMtclkXS0uCoYoucVyq4MTpLQwNQW7btb5NL5LGK7hW0h0OmDe0hpf5K
P73zIVnTZrY0bSvptCGvNnBBYmREzW6IPUos3FahoKnbqY5+VqYxwSOO2Fee2usppLPY1hwiAyz/
4FD2XWc1bbwqDpgC0Zk8+F940IIHRYELiL0v9rQDwFo00lpLh4KyYQFmoApW2b35/3kohm7jBf9/
gxL+T/7ZZJ9/T8c2lmf8JyTBDP5F6gV3E0r7OoNsjJjfkATDM/9l27qBkx/qnBm4WDD/YiR4xr8s
e86p92zfsRxjjsxovrOxHXbBVWAvgda2blr/q2xsy5t97X/8t/P7wQTq2AZlCN62b/E//d3A7NMB
EgJ7y++pUf+uhxGOHFj4G1KifANYc/pEDbjKDJUSeNCaKxcy0EOdNoR4eV63lzWNrrgfHrgGTtu2
FcM2cBz5BJG/eYAMuwppAT8tiwgl9prsQmcfR2P5FFWlfW0d/x5/dVrCNw4UVWMdNuz8jIg616m1
B9CvSLaZYeTlziL87DqVsFhzef2zoG8mr36s4gHqtEZiRV+JzZ/dy6PlmOVR13naBdben82FGb4i
xWrR5ms9VO3K+JF7xs2pasAx2XAejbZ9H+uhIAzacW85df5TpsNdoE2VPNl6N6FkNTssUHjzC13W
V2GG1dXGYXBAVfLyZ9OyfVn82UZy2rapHMQ585O0xG2QrD9olgS2llcl4/x50WTRcF5W+aXlh6AW
/227b2bVqkc2CHF8PnpZfK9LAniZjc0vBHf2SLp1e/CW453vZxXFQFKdhbWkbmA9yKZ5iHpIrTb4
+7XIKVlqXetwLwbFcqaO7/73h2EiqImVWn4M1paXbevC769uIYbr8ohWPy51v2lgQLB32aEqCYUf
H+aO6xUCxayu3hOqx5sQ3fOJ8aX/o0RGKILyPQgpRA9gnYj2xiYy4ELoCUl5Nwwk6kVtN7RHWvsV
6Nba68vqHbtxcfCovu+Ww7jzP0hsco9e6vZ/e3oF2209t8KoTLWOtyk0MoWAmd5/r4ZJZt8oPYFp
DV0ElwWAnZXt31HlDjlBGNjCd9dgyAY+QC8Z3DnzAijJOeZafP6zvY0LepRm9LBsWhbcB4M7O8+6
De3Vv14jDmiuy2gQBDik/QWUcg+sxOmo1SAe0WCHrf6xYznkz7YmwfdjxVRSKb5558ZC3mg01duy
1k62Qmox7/jneqzl7Gpz5Z3JaCUGey5v/DmyqIUZb5zO/OuZy55EjduQXNcVuaDqcVmAOtzXHoNT
dC7qsS0NdYYvw/A9SH91RnMb9Vh8gvomjb4MopexIXWCqr95Z5bxtIcDIs5h2peIChErOBIPZKSX
Wv8Sczuvt6EptFvcMIkgisc4DMgX778X2C4vRQ7A8s+m+ZE2j/edLAq2f3Yk8Cruf5nDEP/13PlA
kTYh1abcXqcmA/tKVf42NQIKYjmfbF7YJn/n1o3t7Z9tSThdglSzrog51SN2lfai+9r3k8IkBVWV
gK1Fr2VfgnaiWUsyzLxCOgFt0L89jMfGvtBeordQW3/t6ecjU/rNZEzE4bAdLYPC8YwL8Akp0FeV
faViJq/w1+PbghFwIkCRXG7taFWMmb3/Pq6d4BMs+0Wj/8LBT1hhrPaasvXHps7HR1Lm58ffi94s
91EzeuuqyozvbZPH1TEL64ucNw2RKC5g/H78eZKKcTf840XD7xeQUXdXoc7izxgX9z7mrkk3WxKc
WfvelLXNDqMwRJf5iNxoivsAetSfY/9sd0g73wlNg4zJOX0SEyJz3JfhtU/JgY4HR/z0IW5q+fSl
U3zaaKiCrv6YcwC0y+Wu8D8fwJBRlnQF/jYeuP++mf4Xlon+z5tsQPqUCYmIf2AsaC/+15ssQY+G
VEDAfruB11LNAUtCToZxIXWN0GCPNIR9JdSLZhrgsYQNm1klk9yX83eO4n2DPM+5W+gdRoe8Wx8L
e1XPO5dtcYTCnvZ+fJr6xLlCnD4Ku85IH03Trxz52Rqp1r6cos/M5Bead3Q0yrHYLWvLou+OuduK
5++VMrno8ZTcq7jXnh3lME0Mgvay7CxFRLegqOvjsgqrc9W4SOU8GN53ee5oJ2saNZh8evo24UuK
YpH+MvTkB1k2QLrcxNoVCFV3wBQvIoZLWfapfo9exNvXuZWcwqYzrraYSmguevECsBLdGe3m/ZjP
kNbWzBhjk6gTd539qLUsYKQA4iZ690ipc17t8puYosuythzmN3m1yUv+a4qR9uP3YcfWoNgQm5a4
p55kE/aUzoyYxHtxPP1u6ayHyAhX/Lqme5ArE079iJAfMfwHYWe23DaureEnYhVHkLyVZMma5TF2
bliZmvM88+nPRyg7Srxzeld1oYAFkHbHEgms9Q8AHE+9rbV3WlrbqynhUP8AsvV/CHToH+SrTD4K
tqtZtgmgQmCPpn340NiRPqR5XfmcWwB+Jl0VP3a+Nj0YPux6QK/LElECaJvlRThjuh69urkzoiF9
plLVHOyM5EfvRwMli4RPwGR65GgDZc9e1F1wctBWZd55+9uE7MmYXCeHH2K3az9M/G3xLcYOU190
g72lCpfdFaFpHSkiKByaHcxqO7O7wMt0lpxYzLfRbp9cozf/qYD3Yt3uf2uDVJvlDQzrIEGoFuwq
kpGqk15BqRSbYJOSLjZ2165cJRqr3ujIPF6Xz+hVGXd1OAtx2CaHPsJiqtTVelt4aXF2QQqv0B12
35y8OY8zZofsDrIQZbEFWQIP1O3VU6K3010foW9SdynDJkUjXnaHpDxD5o1BVrNOhkaUQe+sNOI1
h4Y5rwbr61DG7gEL4/QZtE1wV+edgXaWGj/4MY1aNCoxdgWVmccPBhasD44ZpBuE3UvqB8TkOhNC
9H3qdCgozJfJpndKZddGI+DX/4RIxqRHezJQwDGtlV71+j1zEYIysfESVyAXBkGybm5MRHLvvETD
9mbeIdwmZE/G6rCF0/O3aVDh+gLomrL6cF2j+3W1ELXxZUr66iBc/wcC1NppAEf9amMv5+M9/6xN
fv8UjPldGlnKI1qP+aFwgTxoTaB9FaSWPN/RP8E9tdYBfIttD8biiZfLN7lAj5MfhWXVT2g+l1tz
NJF5UwzlU9U6G6rB2lfX8yOMhNz+DMWpOPD2mVZyAso0NVp/0kmN4hyI4wmJTeo5wXEUel6vrIC6
d637J7bGAXJKzYVCmHosTRE8QTtw7yMbZKeclE2nVJex0tSjHN1WlEgcPcmrft1DrtAz6ELyHk3k
QzjVU/0Oby6EjBwcpHbXbpRrzk4xZkGw37qY9fajsrFbHOTAISivXkd6kWMccscBJHgVKhJbVd4G
clZUw0qx0VAL4kx57FOEUuZVXTaVm39/1+n6n+dJW+VFZ5mol6mW5grOtX++6jxUTkJcEbIfse52
F9gTuNRHXv21iIN9h/MqktQnLUyrYNH5+LU1tv7itLlJ9UQ54GkK3zo0BhUvniRfy7cbVVBjV49B
sgu7DE4bIOhxPdmgrUSc9f9DtWc+jf9+HObXn20iTeT9NYeHrvNBBm5MAOlOYvC+K310LN0sfx3A
sbeJY7zV5AC3We87K2EY5lukcmLtupIDBQfm5zJPtxPeiW8GtQv0pA0HJAxDr82/J0ZdXQxHUR5s
y3+6Xo1OxNpsAELIe+NA+VCrRzNEUrz/HA5oifppUe/VSh8LdK/pXseN/bMXW2WRrq1irPd4XZEl
GrNulYMY7c4B0tG1FaDj2Vr8Ema7jR0LQ6uhi519mNj2tYkGTJzRhmHcRzg4TAXc4y5FtUO+/UyP
+lbTOG+mBsVx0PNh6+ZF9cR36LtcUPHtXtiq4jxOU2JvYdzH6xqXsfcEUzUzdLFWqIPZepBHnDU1
+gvIaXWd1YVxp3Yo4N2G5gy9hpBBwcb0j9hxBEfZk02AOC5azUC4P0yEk5/u/v3TK/5UVjTnPz9n
XkPlzTMLN8n53+TcyLSOqjtE4ntXOxVqHbCl/U5UxyFV8Z8Kx0fDbWhwH10FWN6srXkoJxIFiJku
xusyv+69LclM+Is9+VBN3eJ40ejOA8wx7wGxOpdiavra5Y73YE699zBqRbyxfFfDjyq3I/KfPflh
EaHIPV8hF06+/4lntbWXV8i4AGXKXWUg801H3lWO5BXyrqkW6MvbXYKRzDMslHAj14VQTEq/XgNN
sXZ45Mbm8tqdx7Inm94JrB16HxxpZLeNppVaGdZ9i0HL+t//Cmib/de3kMSXqbmGST4DNeAPDxEd
/gfmnJb+PSnQywm9Mj6nVfKIdhAW9pTdz7LpRi0+R6GBPHThFGsZk2tlb/ZHhevvQgudr7hNDCXW
k9RK3j7ER9S2T0X/9CEczz9d9yMs5UbgBfNIrpBNjTfsQk8MRIh//VrXHhTIO4CIyvWn32ZrKkb3
eoP14y0me1ntx0ef880tfvthCoramOQoezkp46HZYGvmVMkGK2t8nvuApomRd76OP3blAk/qP3/s
/nZZYOTgM/7rZvPNG6XAaqxQ3FWLuv8RAwmM3+YesC5cXYcjSLKncPCfjNmRtszrcuH0bb62SHl3
cMID5yBn0DZ1DnI4kp+CvBeWizhCjcZVgv6l1rVPk1v7j2SghpOd2+rCVib1PUndeqnNOkCT72TP
RaLvZZzDNH462BDcp0GovevicdS76k2QpdoWGqAhueovd9Wyclr9+wdXF//9+nBx1FEdgaAhCV15
EPzt+RHluRb3nZ5+J+nBX1h4w7RoWxzy4r5aN+hz7+Uoj0AKrwIdOxsyrs1SBn+b6aP7wUvKoww1
oxqCokLriS2oiTfkfD/Z4MLrXnt1Qa12pFrVQCPZqD3PLT1uNyGgkZM29c6DKxz2P7a9dJHvwJ2J
EELp9Q6nxmhhItjzoM9NMYlqnSKevJIxuS5ukI9WhWg3MtYnwLd4H2+dKrP2mdZbe9m7NTImgiBb
84iGUzOvs4GHV9fu3677bdqK+/Eef4qdrAh+uP+H4d9uVda8Ekex+ttSt2nsHRgabz+pg4JObqYc
ZC8M69cutpTNhzi4hJ8r5FoDD5yFm5vz1oQ88u36D+t6YFOYwAiIGH/eIM9LD6bcHEQ0tF05/LbU
LH8F5R0FKbJ7lzxa0FrmfhY635OiivaTu/fruAK93hCXk84QoySSGqF1XXe7guzbg+ep4+YWul0m
7xmYyOQ8kd1VDw6/y52qNP0rrKJ3Y059xwO1dvIMX8Buoq9oBeXGI3N5GVBQQdm3/Izf5bRKIJ4e
7ba0D5iw4cxoeuLdJVEjj/0CkdoFlInkadARErZLxAiyKFj1SemddW+6L2CVvSp17Z+LpHlPvbx8
jdBqObQlFDI5bMMAB9240iGPzWvTVt9ULWyJeF7cVxjBHNIwBzeZtf3FGKJqO6pi2hSWEj71OSnt
zE7s76r7HjkIYSSlRkkChuijU07OFlRqS97ZmN/o7fRYoJO5EFEF1nCOWVE9XcYQAaX5Ahki2d+u
Afu2Kx8b8Ec54fnGg1ugHiRXgJDjf5AUF0aCZb8UbkSWGFPSanV94g3WgNyJRxZo1EqO8jwpZSNn
b0/G2wRw2rWlk5e+hRB04Ca3B+rtJ91icjViwz9vj/UH3EZe4f4EFKZvXMBa8r1+Hc8zo2ZR09C8
4y10e/1rf9kNyHW3zcGH292u5Z8g+fnTTK0P/sdmwfhTZZMtm2Ugaj/zTzTVZu/+YccOIoJqe2Ib
33xMyAW0P2eBjHF3Dz2sWFzHbhhAHysxWB6iJr+/Bh0gsMdhQnWsGaGwBIERXCZ1EqtxJDciL2li
zVtWOZgIzs4RtVDM/UDYjCtDEdFZxmSDUbrY1NDZF3LCmmftSvc3HXBbBPH//S1j/NcRy+JwJeb/
0Ligsji/hH57yRhVghRBFNffzMrfAuYtDknhQeErox8U8yd1bZV1cbh2fRcMnWLveDeo33zFe855
b73C7FbvvMFy97WLsg1benOF/qK+wm8EAd5WE0j/ie6Im68Lxl5fh4HqvKGBhSCbbYq7wQ7cN2TF
vgD5FhdkNJIH3/XfSes//Pv/61wD/fM8BhzKck0bQpamogP9IQmmubGjD7qafRPRgAxSNIhHDzLJ
FAfiIkeq6ugbdM60ZYJiaobsUP7ga/xp5Wzai2qX6Gm18NATX8dlBD/SmzwUn0pvL3uF0Z87dSIR
NcepeArUJeeubKwR/eRpVHe9b3kUJaDKlQqKUU3cqJsuB2YHb41NBlmIZycofSQ2ChQiKvD0wMcU
fq4V+sAbacikKnvZk7EJOu62tb3NLXRbJte2YHmwMpivVar5XmGI5PsYli9sO601ChfZeopK5bUZ
MfZLTA+PzHloGtonRXGtsxyp+qocpubVHVTjAtvpgR1odP/vfybtYxmZbyHCIoINkcpuXtc+JiuR
YFSHorKUr6FiFWiVKp8NkBj499B41pBQoIku/JouaZ0wVY8her3oY2cPoRVlD1Xrp2ecppauAiMK
PWJfXEJAc2EXjlSVv1i94p3lvdA+zUiJtZQSzOp0+xlWyN8ULthB3k/GlbB68TW83WN9emgLH1OV
0nP3rWchvIkICmLtaH0miHYtw77rv/SNdp8mufmPk/SbLBEwnHqsd3zL9Z/GaEIUXsu8vRrbUMIq
3HRMkZ9u5SBzKvlVDQ3j619lI3DUj65rofk0l4hGN2uPiVb+9aKwbRB+mC/Aj9eg7EfVSXFQmJt/
ShMkWrIsxvj3n2Ap5SW0+n5ZlHnziPtie6zC6hTGavMoQ3wpgGgGBiSseYXWufmaNIo/5OBFbHEw
vepHFhf5BZd492EwnKeeb9VbJepp3ULo5VvVircyaI8dtPunIQ2Sc9U7GTwP4l06hHf4m8OO9MYR
jHSCmbgCptUckzWqRcrx1gSq+DmsmgHn4I4c+1Ogd8aePPbPRvdMY5+0FoIjmPaa28RKVjIml4y4
tu0R49E2sUquACZb+0n/Vtmd8UltyvGYliqF63moKMWwroxRrLH4MD5VbAkWfZf5p5/X5H5posIf
iE3Qw9pxjNJcJvxvfKvFcVIL9XOY5gss4bsDQiv5kxhJb6hR9rkcrXFlhYq5s/tmfAH8cJ9Sc/kM
kVm7U1C73Obod7+hU8L2jvVpoNl8OwuTLSVDTJbni98zg2coidz2f+nla6CaPjwr+dbZlnwHuo7u
gMv9871g+X1RpWiaw56cMfaFI87a3MBmw+oynXGi87Bvi4pioqrfVw7vids6mJQ9ZB/vUPZGs3dI
/ixae9A2/thCCvBB5Hf69CVy0xohdcc/ID867owx2/qKXl0yS/BCysTWBp51kaHGjMCaWjVOBb9i
csKaBF/gpDt6HleWlRsuqjTX1hZqn1TbcTncUy7o91qALrXVgSORQ98vkBcV1djvr10ZFaLWveVv
C2S3wLI5gb69laNmvtt19Xw1Mi/A+r1Y7DsTOpupeMWTOQQhKFeHncOYqY9+JRoE6yC2WrjLr6M6
Dw6y8Vh4GIsM20JUaFe3mOw58+z/GzPiPt574vm2Si6lRoYztNq5q6CAMIMujY18ealGSxPg/KIV
nr615uOZNx/eRNGsa08DojKHQEXnZyWdVrPqKkBSmrrLEiw/EVYMdS+66HbPa5+DqJHX43uJQMy9
CUZ7DTZufA/CYI8jbvnsJbFJ2Q8+hVzGH8ZaZFilnhCLNR67ynyUcdAw/V012v5WDuEwOBFGXFbk
wFUEIAy+EtkSYILohwXPzdx0mNKD7nm6RgLsF/0EGCz4XuuM1VqxD6xmrw9txZ+ARjH52yTo2+wm
TVRPKBCruyrCq1POIoQHugFl263CxmE1Rn54AqZSQWFL8k2Txe2jPqlIdzjC+9qXKKA0pvdDiBL5
y7j61Ne9tVLni8pAqZfCF9E68cM2m8H6HA1l18Y0AH+luVGow0Pvo2vg+bgpInhD5LBL2B+W6VCF
csEWN7G6KaDeLxxlJmZT28k6Ko6AGceNLPyoadZvAcDMyr7+JzYRyXKYXAxVAmd6IoV7yubUhe9l
1l3cKMPKnIDgo/9mX1AJctE8ULZyVBa5fZE9R0WVRs3FyUlCqhIO/mnqCKBdPnOdcOzuGz18l89d
C1Trzwk5TqdhNY2Fvv/wfA4t47FvBwvMaVjwjkq9u8DN0U7I8ePzKz18SVwKvU2cBu9mLr7bqDF9
G/Jx1zmp5y/c/kGJUSlsYwai6byTbJxSpIfIE3eqDf/zOqEolgf3UHsL0dTZXieU1tVPBeqybuaq
B2+caJxUO8ih0yRTC7aBMfJ59T2yYJfrujl0nZVjvh7q9RK5jo/YRd5qqBNA30m+0oLIhHeldk+y
0djoA/t6FDkVKC8qodGJuMLmkQV+HuTHQkM7eh61XtY9lVWE4HCgLjWDpGfhWN5ZNm4Z1SsHGMrd
LdaKWDn3nrv201ocbnE7tudTawdrmgU6Uo4IZ0PkQo/Y0tYyKBerWQfnP8pOsZ03W4AgydtouPeN
lVL7Iql8advoqwxHoRlv4rRp13LY8UGH8RSEZ5Hh9+U2CuRcrm4cO99RRY9XuuYkb/GAr9sYh/3a
0XwOuiLXPudKgcRZwYMASrqLch8SzmRQqy9eTBke+I7/APYJ2ILRw4oeun6NIkMo+Sz7mdSyj3W0
t2B10r02ypQt8blGkmqOpXLajwrUzYXe7LXCTrZtoqMrGiHJYbtKuqwrJfzeTEsb4eFv1HihRHth
e86jGvYlwiprI07s1yFFGHJeGeo4b/eu82Jp44hxr5fsXIxw/7wXQvcxyfTiYiNFve8TDTaS7JpD
bJQwZogOmMgU+GBucVxCvbb71mK/tKhd0W1tX5QvZYqZtEhwP+o4NL6oXtjc9bxB1mxbq5d8dPiH
DGq0w+dZN+1573uWupKztlPF21qgACKHiHCoO1MbUOGfrw06NTtgCcCxYx5m/MHsxBSP/oSdsJl1
wQ/XBZ3l9bW/UBErpBZif468zF9itZE9TXWt3Fme5vHd6PKdgtjgfa8t9RZJnNg+lSMk6t7NdYw/
G1xK7GL8Ujfqvq0M5XOsm1tqIv6zqAPnMhnjHedtdMZyJX73RJ0edQUtAZR2UGxvTR+dMzPbUoId
97k1m0qnB9lo1PuuPTm8Mk1nuultieKJ4U6zcOWcGn9ca9lsWT5Q4JobMt/NHsFbSl24ZVHQSh1l
o1Rme2+QMDjLBjficNtlzZdbSPYmpdLWZphr90qKFkxoGuPnVHfPAHFgtYGY3su4P8cjVTkr8fg0
AL7f90B2VpUfe8tgRG6ThHJ+kj3VrvJT0o0/Z8d5KGNy1kUJ6gAFcHoza6Dj+qhaJ0MM9bGi5LVU
irr82iFaMhUifR/9tlrXetptraLUoV/5X/SJHTBw0fvAbapTPkbVSfZ08n2osDpiSa6Mv5PiMC1n
HBFRzvOtiscxsduEvHisLQTX7THbyAkZu97B0sMnmy3axtRr5JfNJQjd8Bz1QNyXJaQwORxrv78O
4fgiZKUUByD/yMFM1bhvir4kI2THF9QRejLQKr86x+WFaIf2Ap0bSSoNQVKEvIwXLGxLcpKz3fKf
Q6WCteyNpPXSL56T8yEuU+NZ1fPwvTPMAfUEEMVmk4j1UDbmPk/Ueu+2I5pPjlo8ANeAY1AKEuBh
kG/45uJu5ZqvWZipW2MeyVCY+ck5QQp/KdqoWiMoqpr8szCdBnF55+Alvxyq8ugUInjU+m7aNMJG
qCED2xukCXAy0T5rYWcfCljP8ErL7r2x0d4b2nA4hrqYnhrdPLqp077rWZ4iJ6UDHpkvB7+DIWIW
PZTQG2XhngQFsmdz3V42dpC5156cwGyWWv5tjZl4KFpY5Z2mzMr3ENm7pGs+JXw/kXdP4XKbQfMp
MnoYboHiXGf5U2qLuuztg5xFJxoKd+o8mw3cu6wE1xeNM48EEjmFdO9CWTY65oL69TySIdlk2fs4
CGP2UfYuk+IW2zhxL7Bhw1Wpp/kWcaf6VU8RvWzSykaQkyG6bF+asbdOcpR5+r2qltGjHDnKnW8P
7ZOaihBP8HJlFEIc6rEXh7lGh0DC3JVj2YT94C3KqkZI99dCOfFhiPQ1ynw19tt/Lvvb2r/dsymp
gap9iwMCaLtzq/sh4hxhswhJrMR3CfvmZWhG6Z0afxpFK743HV8r0whRCCjrc4kM4zsyTli/Gwaa
1/OntevVcT8mBZn3vNfW2qjG995AnntAIXKP8AAgHp4in30LHryvFM8yHqKBc41nWnK22Cc96t2X
Jg2DSzmQdiuKofqKBMIJXXr/1fJqNusZZ7B6dEb0gry9XKCIZH76m8M5HCPtIKa24Pvh118zfM/h
z7efYeHhxx05+U7Dn/xRDFF0vbeDlzi09eJp8Gtja7Z2sq75jL9PebeU9zZmy0C4WQXFSNM+FQag
6mz+rfoEs6U87FGGoGakRGDBJSBcNhL/LaHisneb+LDuw1AuLsMgho43+FjkcNPbDT7c7/YzdDb0
IPOmYhUKNV5b+Tjc1+XYvDvVOofg+rkWBhDYhD9TpDnxZ5I8S4ThR3KhxgSGoyzv5DL0UA8uSZRn
TyThDvUJFfOTET343q5gksf1/jbs5hj0ppYNztyV4+vCX5fcYkU+9FL0dPW3xQFy4feVhX+6lucI
dxp8CjDve27r6FtQWNkREpn2XI2OtYx7a7pvFJx+lJBXVoBjOlYsMqHEP4+1sgSUzFvKyRlQusak
8ppkclwyb1EdfrpmkG4XXMeR4u/rebGKdQk0SCvYKZ26pMLXBpwdp5+9OaaYUfmPaRRLQBDuwcDB
5EA2wj3I4a3JfYDvjfbjFvmwajIHCwci5JPn42JR5fVjPGPjRrBEwPmadieHWgP31xzRBUZzL3sW
lZOBu1Leo570fom73TLME+2oaLG6UnI3e09KdAhjT3yHxvlqCL9/zXxh3ZlVre+j1FaPiNyrqzoZ
AUUWqbLTbRT8bE/DgcIQylmY3c9mQORl0XNq2Qgt8S9yolH65qy2azkYIxNhONS2+jVJu12N+2aG
CwSqOyrOEQ3W0m7yTxcGP0LVoWKlxJwKcDQ4BhTjdtXUp5vJ6YtHoIlIrvCC/poMCSu4iD3SpSlc
8abWZrRyM2s8twIguTGYdxqyGoHn1qtAmZqvZbeWiOewRMVgSMvwJGZUnwYtZ8yn/MFUUFPVzUz/
2kwKlLPYe8HX1NxYqsn+NdYqGHveYw3H7jOSeS8TmuyPdtxljyrM+iXH22Qjh3JCqep7lHC7kwwp
dkr1nkJgY3zitAzuQSu+a3H9qUIu8CWz62ZtuP6wU/FrO3M0HLCrHrJvJgpWU1x+T7uSIrWrxQ+J
p5RbfvV641Iwh7EehQu5pB7Fxmi0/h0qh1j5pe0dJmjsh57X3artpubd6tJ7+XNJiPNBZY/6WFgV
XlCZ158GMf1scuBd+9TvoFP8J+46s61RF4HwLzk2Ifn7n8W3NSMEx0WOsx++FNZD6KnRJhrK4JWt
nroqhiC9vw6d2lkmAf8Tcjhp6MFEXjLt5BCvGPTla9Xdk0wLXq0GfEOpxdVRzoaN90ZC2j7xKA1f
OQafisFuL9cbUWj3UTR8lBdqhkB+pUlRHMPIRr68U0pYPXqvC/nSljFsVamaVgLtJN7jt9c7ILm+
JJvcCOQqB4zCH82qDTbANb+gfQR8tByTcpsn0zeAw9M9rhkoY5R8UcrcKF/bEafkOK7d7yNFZn3M
Aa2URn1qySR/DjMrgzhZto+eNx8EFaC2ApGevUvyYlNgvPhAVl1dqgBOV8nkeCvhjWB5SrDWhWtF
j7JxEclUQUKdrqMQw4xKKFsxYZUqQ44Cc9SIIKXazWyyou8UazZUnBtPb/DFkd3RfeumCEa8773m
OIDs+xpSmRlP7muImdBaz2z0Jeah23sovzaau5WzMMG/F5npnOSlFu6XrUq6jMRH8YjG1nWRcAr9
UBjxtJDX5Dgz3mdp5t+pjX/nmWxNJoRfD30+ukjpFnaJAViiLYwIPjqnwrA+qEivpSs5lbu5tpDr
DfknSLF0WPkJciw1G6Gz1jpIZBrpgxyhctKc/4yrej8iFjav1ZME53fWGoFeX5eBWf3tHjIuQ0M4
9gdSVS+5miJjxmGIKpZ+17XU0G2pQzmhdyoPT+qgI2aSV1t3jv+5Xsa7Ks+fK58jx0xRbbsWFPnc
01Pg5XoCV0eJSZYPo4KtTjnxYPq16bRMihtTX+5lyMEC+iI/spWHki3J2rIolYrySv/ptkf825ZP
b6wfRY3I723Zh61gG/cauWcEd2vxRtKkfycD3t0jb+be2fMwCBGc0z02QkmkH5GUgcQwx43Y5YNd
TbzbVJE9d+zzK84bvm68KEEaQnIzYZekqvIe68rnyuusB8M14hM6CBwE5rhw2MhxNC9IaLndnZ53
Yterrrfjo0ei+xdvo9Zs+MSIUN5LoCv7DdR8dJwhWxg5kvtRRLiFTb0+rGQstS301dBru9PK7g4w
in65OgsndrGy3AoCP2zSJ5Lm6r5ERXThF4r5JJf8umAAzslROQKi6arp86DXd5Nuhw/6PIornol5
Gj1Hs9ZTXdu7Tkyz/HAzeKfUTr2T5aeXwdJz5DSCXZYkzb7z8YmfiuaIDkN8lo0+H7xiy37z+q7e
ylA0H9CCuREktZYgPmMKNJTwlAk3wknxRxxN8lbbGd5wvA5l/tCMi2NYCH0nR9Wk80B1cE6mTrhh
E+Q9yQZI5ydjECW0Atd7giuNg4GJ4XE1D1uPHYtZKJ/NuEGfCJG7Nbur8SLX5qGLIPvUYk84380I
57yzHVlwSUvlydA7/Wn6NvSqQMNxzFFHNcNuNzS9tUb2QmzN6BWdfpQUPbgqrtW84Wvjr+xMfMf/
yFzpUcrxOowbihimOKlaVD9UmVk9aAFepnMoyzrO4/OKZmhshA+YlMvmELK7O7gdBYJbM4QOOrBz
sEUeVLMM+hMyKvk9G5oJLMgM9JDT15WlNk2rwTDq5W9XykWW73+P+1ZZIv8QPla18YCq3fg2qRz1
SR91azmEL/A54eF1wQbsukpryKk5DbDzkIPi3LCn4cM4dQCHf8UyPwu2VEhLaIyNiftwgnMmivzR
ELEt7etw7w0i2MuhbJA1yygr4SlY5gVbYRnUEiUI1rIbg8ERS9mVVzZr6pvFfVOL8j4JuvrRLwP4
t6bdfQcaRQfzQDVRAQNURn1uvLbf+RqvJ68XQAuxYKI00X3XIx2hfu0hxU0KS720xV2zsyihh1T7
nawKjuTq2FB17XQxehwe9Qqpww4GQ5pY6kUKjA2M4nkk53oYN3JOiiLOc0UVa9e5/75OzmkzBvrX
daaLBkYXIDtbx0W9NIaMitqIlC4o837Da6B4yg0UnfMZziQU3PHICUaiuWvT0Pzag4vCzSrVL8pU
oaAdl/mdBh7mc8nerJiMr60//8lVchldF8YnYKb6Uk5oSE4JjRNT1fOlqeoAATwLlwGttHkVzvdG
4+I8+Er4GmikTXQEYe61JlYwjUPYCT1BaxeVqbWrk+5nbxD5vaf0qF/m6Qz8mZfcZmXvdllgFngf
ZV50Yru+GNCbf/NtfdwUcYz6mJt4bwOegEGGlBGvqeZO19J4J3g8P/PPdBE8+BZ+gJBJGU2oX1UB
4DQ8NNYo9nfPChqjZM7rbClnO7WGj0g6wshsryEHVi/71ogfLei1z/DkSQSrJl4gv+5U2+DV83nI
+gX0NHTdvLg9pCjQLn3krJaFHNY2f/y56RyB74rsXhfOwViJXjU+SRsZvzXl5D+AtoNqX1SvPPbr
f6o55wCz4Ttb3m7RhW7yXAjbB0Db4oI1hOreDPHoLJThFFf28IAG8fgwJBVbIoACMiQba3bsC+r2
LEdksIeH66y8IECZF8BLgyLEf+5RuTy+UbLY3e4Rms64d4PqVYZSHiUnregBCc1UYADqNsJ10IWb
ubkNU8X/FKrotfuSUSwnwPWrzdqc2cNyLJs69mLISuVS3uDjXX8bR6H/WOqmAyHdSu81QMQrzVbU
V1MHhiEardt4fqO9dlpZAr0ZrB1Kd8l2nJPrvg5SKcjCfJ1kQfoSoMqBd6GYjRaz5CXKSn0rgqpe
jhjlvHRWHBxQy0BwSw4DWEo6VpdyVCqgd92ywuLTjct9FRnlXvZujRI6lEjkGPEN17murP223Ec4
GizCAgUiobQ4x1pYniBd/IIidb2rBmyA5TCa1RczHXfRUk2HlzxAisEzTfig82J7UJxDN6CXlAir
f+lDxzoiKfEtm0cZ6Y5TFI2vcq4pE+PshsVFXhj7nnEZ/WAv5xIztB5KW1nLubwo7EfPR2lgvoub
8cZrsh9yajCD+EXjaeRH4biM4vvMTs1nuQ6vr0VUkRGVP9vGI4gyu4PjChpcUiPN68ctKoj2BbZA
/jIFzScVq6GTnHMiYMA6KrUHOcnXPF2mbhXt5Kxih6h8s6O+l8Mc8fa7bBjUtRlp1P0LZ595RXgs
/mzGEQG/XjvI8NRWBRlqBJmuyyKNPCwSDoijhzougPOlKuqrPYWIabpPdN6316G8UM7Lq6M2UrH+
MtMFGRl3V4he3bEdIOfEKxtIj5UYB6N1MD2gmI6YjeHyp5qDfVl5s+PuvMjBo8BUJ5KLvT4db800
+OpRj0zMXi19q80jOSnj8Uj+G4a4i9fGhESwDGYaLPbFbRH58/Curtp5Q6P80xWg2yj5gtTtNaxJ
BpEcZBP4AMO7K/ZRtk7bpNeptMwew9Ge9Th+rZFdRYnSg80/dm6Pwzm2EfDVEXnclWZUv4Ylb/fB
tXzyMQwrvXycYjW6yJHZJqvJ6MYndi8cNfJD7JdINVRlvvJ0CuThpBjzE8t8QHpvXI9h6uPrGgXR
kq1OhjJvnq9jk8/cMrWptPsqdbPrWKvcc5A60yE1dfNB3scpeIFnxmWa74eTb3OyRg/IOT9ChiBc
Tbsxbv6RoWt8StAsCRBvlr+EjHUO1g5O56OY02n5WnN7k10Tz8h48uuzP8EWNT3jiFJbfa7mRsYV
JCgCTTWOcqlZ9v3/cXZeS47rypp+IkbQgeZW3pZK5atvGG3pvefTn49Qr9baPXtOTMxFM4gECEnV
Eglk/kbgqf07dh8mr/ozVsbRYipPms73vi3C8YvnIWig5erHgIj6bmjdZhPB7ZNxH4WkD6eamp1Q
sRdzTUTEWagEJ7OM+mVTlua2TbvuaZyl4QJtFziNeZWRTDV0lPbRcrQn10uWUaaq1JREvVd8u3sy
AfE9auz/b70AgiAfYaS9lBcHafyzA0q8sjBRemuHcj9kqX412iSGWGhBXOFGoaWh8xp8lcE6dNrn
CtMqeUE2kK7IreYo+yzW+xdXGd9ln0+69qzrdYZzRag/OZ148ycMQ3GBfIlK33ourE2tNC5imZ39
qriecjbnPiup7aWDc9VODkW3a9oiVlJzs6A3nTwXFbvf8+hjLeeJYtaraJfDUNf0izHvjMqhEs9F
hkls1Btn2fLVhlxQM/T4EbBZckOvepjHy068qsWzWou/x5O/xf9t7vSMqXqwR/NipwGgpcRDF94Z
nIOF+Pmi6AvziYeU+YRcAYaxo5vvmyoQT4jt+ZexCHeyUw4LtMFc1T7p+PtVon/OIatd5TV6YbTb
CSViLDKYUY4atOrJ8fToLFuekjsHZ35hcx7x1wvLph9Fp7gKXy2rQ+dSVPVKjQMPgcXsl1sZ08/A
eMG2AnvpAuYxwsXTZxP6LWgVA/ARj5lNWYnpGOceiTWFTVAOQhKFr7FZ4mcv3rwCUbusQ/5hSJ/r
+VD5PZwTBYRMhhfWs+uwkNBDcZItOcIuaxuXY+yw5FVul0ananS/2aYtcqbFJBhUcgtSy+73sIFR
jkMz+aFzBn2f2t0FRMSgLip5DDEIOGvqpxxxC0G9jB9ku6TKBDJOPWpzSMatic1JFpXDSs3b7pIb
NVuQJC4/p9qoVqWqjYe6Nrz3vnpxUr34nHosRHq0HNcijEtykAmkmHiquYXiD4u9S/GUzwfTw20w
mIJiL2OGppHwZRvUOv4TdL78ySMJC7ojRy9u7pOjCoQeIGaUZ9F3xsWYDyIT3bIXTbSRsVqLjQti
EsbFDuwrGxf9cA+VRms+hNpVr1kXLOTlBVBxfvDpkl80lJofkxWLkzwojkuqS57mXclpbvrjKmV3
tLwPqof293DqvYIV6D/NwG+xvND7velF37lv/BwQ6yHvOU0nfEhx/sBv+BnCL4KWGOp8zSxk/3RD
+SXQ+FV8tfw2G68s0iYVz2MQu8gz24hdGrV2CNFTmmHV/hXJBayjfHBaYmUMtf2JcROKjJEYttrc
VCjeoZIk3h3Ds/dRp/kYMlJkz1EGXySTZ+xEohjvrp+9QjEUj/qQRS8T1VUZRkU1OipBNixl00eX
dZV2KSqG/8tFRhFnSzFVoLdITs82FVYg9FXRNAa/hhFB2Qx54MYoPthXfpoqqJrOFOKpLL2TDFca
vIQRSfZ1iwPKRxZbw6IYeosC8xC+UYm5XT3oOmlEO20fEWY7DBRjPknFoOABTmiTFKP/aYzBo9eD
yVO4jV5I46M5PsdRu0G2etDn5KYffGL20UeoOQaZZrHQmKJVkA8eWxdTW4O3PKkeKQ8MmPJzp2Gz
rszV7aonBTR2RnQGORu/8Hg5yjI35jjdZnIa1J3n4jj8tmVPlecNLd/yOBYVAqlzNdyA/QPvrcou
Jkoe13EUH3LaMkeHFQkkoEzzq7Rrp/XKT5Tn+r1tNdFaVta7yfukst2T+6xr7qgTGnfzpFOhhCsB
OmBfj99Ep+L9ohnjcxQHmNxQm0RfUHeCXQbn6TQJ6ghx27hb7GtQ906brnloOigMQ9QfSa6iZ/47
lofnBu+/fB4hzK7bsB6O98ghK8eqwCqj7lP3JSxH5SLc5CRbMd4LL7PmydzldH17zHGfn9MWsImg
6J3yijo9qsj+k6eZKt+uPPhIHfd70Qnlh+fVS4oVaAc2LHScvhq/4+CRIEfRize0Y8IZYFQCzR26
dR8O1fOExTlSWiWSE3Ozg5n86GKAMWoavhOmAVozg7CwDgzPQ8jbAbUGtIob+VM49DRmNcLYQORA
9ilBMZwDs4SkSWdQx4yItR+xO8anGEoBblCkSqhGNsuiY38xlal5KVpVu4HA9KH8laljin4ARTWb
Be5KgsO0bsDCxMrftaouELwUYN4Gw/qsclKudf2VX/GAMxV0cm6tv3QvGOHFlBiLdegdrWqsxDKM
x1kEDfZBHqBvAMiUpwzkFGsu+1DOh7/7/zX0fr3RtN3v62VQXn7rrhryBWWmX52WvNFQxN1XWwUW
YqtInKO4XqItAVA7uISuEnzV/UxflJ3pvlQljG+QMCpq5VTjXRizKLBV9VGJsIo3VCs5VKnwrkhO
IU/pBqyYh8a7ylgPG2LJd9nYdJlKYjjp+B4m6O9kxVRuWyDPH2NlfXXyMn6soDA8Z+h2Btwg2K1i
Kh9PFkhk7nvWuh1IEoFiaE+eXvfOeSyAMbhBvxIjBcgM7MdTA0hipwZ6vgN3ozwFPb+hgnXTqxFr
aIgbdUptzavep2IYFrol4rOYm4qrLEonD1+R/AFi2tlPMtwgwb6PizRYeawV3nnGe4DyjW4nex1X
/IKW6z7IThmSzSbvjyaM/9dh6Ked28fO2uxb7ZOM2LntPPGsZ5p/toP6JR4cGyO3LppBDrw4wvGb
Nh/ctT43wdhVuwofBcioNCEmKAfFoxKOwFX4aoSF/6AF5PUV8ZnlwbsqRvFS15m+ASuWr2v+AC8G
4twHYeOK1s22TQ7FiQeziF6TvsbIuumHjVIZp1bY7XM3IzwzBGoA+EbxcZxRn6hJ+XtcrmPQA/TK
cdgmLysWgFfZ6kcdPYgUyKWDnCYg4eIAzs56DIAC8L2th+9aiz5ul6VfPDMK1qztWd7ojvrQFkJf
yhEFqnJKHn1vyFota4d6vDeB6rArW19NLrJNdWsvemV6sMrw5FV19mFH0qo8bg/C8NKP3nSWPY+h
19a2uoe+CKgh8If46BLhrVmJ6lujGqtF4JMfQfTLX0waEJe8C9ZJydc81KG52aahPEQgOw9DwWOG
37940WfxfKMsiise39EuRY307Pba74OalE8CTY79PY7E82NiDs1+zHq0/fmOfSpTfmnBOP/y0hi3
WzX5noVk9KwKsBOsS7zsW/aJ6qD2RwuXoo2qpxYy15jT4DPuf7PxCYx0Mf4yfO8wko35Uus5Jpej
756EiPyFElftQoVe/RYaWXRAmmdE159mFVjWFswKVbq5qccocuDoKjbg06o3Crf5ytZsZzfOvZZO
wsgyS5I7cy+LIXjLeLY/KCQn3iZdQ/+siK9ypqKdnT3r/gWYzviCI9yMeOMFDD3bIf9vXdoBH25R
tr88Z2+qTf2TYnC6GGKteLWg06zr0czQVSe5L4I0247kecn5w6IfA5F/jZ1qB0ev+ZWWYt+TaPmC
ISM6vWE1XWNUlbehkjaHrAjGs4mBAQIfrf5qzKVaB7LqT6tdsv5rfnELQHg6Vt+aJLEBE7g53zg4
8Qnk2+2AcsMjtr7ARCN7I2r+jsD4u4OSvQAa1cJ9aWNzgVpNTU5rtCNKJGZcHeVBdt2blh4CqnLQ
LfvXNVkCq0IrXWXH4yN/wIotx/4lSFZa1SMHTnr6gfwSEDbZrdVO/K+ekD0dK3bGyF5YLa8uO4lm
2OcOz+LbQeQ+q6O+2ZR9Al517uhLD2BGVuufCGZ5+1Y2qyhyUCEEsDoPUcVkIo/pdRRftPBIRRz3
Tnk6+tp8OmU1Rj3dw62n7Lzw2HVeGWzk6b/GB85lJMFyxf5tE5IdecdsKDtTUwRSNjfDxq93hsHN
QfM6/13F53FF0mTayV6e1Pgq521/lr0U1VHuUtRnMZYlLnXIrTSa8ianDFuMTGRTTtlT/VrJps/y
5jalbKIOsRVmae/4DaqHuiFb5UPHQqRMDRf3mDzrbW86iL4a0luPDP415r/FWLDscGY5U+ExERN4
bYoUQrjROY+tbzuPDlyuBG3x0z1uDoO+SPFew+eOEexvncdkRiU2ZGKpUP1zqY5E/063un4hxw0H
06Aoy/053vZB65yr+Uxzot9nMsZW6XfvX+P+Wy+gBOc2X574Zw811zjW7UMzwCdEiQiGrOOaprmU
p6Y5seqQp7cBcizFPH0ROF19u1TGKnm9PP3XRZRL7EOhiWY1BnYKUUCpdmEHUDdNKjTAU9+Hs6Gx
rKyA6ZSZS/HxT8cY2/4D9PmlHHaPuzEas9wvgNuTqnYWsrsx9TOo4v54H6dEeniow/FjEMLeN56r
buxaHQ56jP1JJ8wMqbS5PTkJ9h1q7pnre79ZZPTLoTJ4G39r66avgwsEBIrq0yJSL5mTTV/93KrW
apI1+IWH/bOuNR8y7lXFQozjUOtQ81nmJTpS4BhVKI+Zg4IaX3Z03GtLYdkRGPWO0qOKWt2A6OyE
w+URlOVttLyExaV7iYsX2aD2x1W9UDYuJa6zjMmDkYAtBsLLXUUNvEXn1HPydGbJLvo6Q+8bRRR+
WZly6PoYaqo/vnpG2lwLVS+vSRG/mUUxfqCZgDrhpsT357V5RbG+e629zuBcj7vuVWKdf59bBsKT
qY8Bk4PiUWTl+gZtfJ39FUJRQJZ+VkZrn/QwGV7CCoRmoLJ7CiNveGGp6+9aVuAr2avUOU4vk/tN
dialobFEOoJLwM49nKqNZvgXY+xANJqle5aHtKXIvRAeHledgonLrX3vl2d22e5UE5fpto3Vdtso
obcqMrKrblR0GOGSq1h4ntIeZdueg/Lsr5iT6FDpyUyyEDOQENFN8D6OEZ6azvYvrdP/PggbueAB
g4TNXx0QBtC5Kh11ce8gv+dfUuw+z3xfln/F5ZxekD9jvcedfH4FTGr7U+WRSJ65QZLtM2nYLuOS
DlfrH9qPjAs2aVDR7kQixuyxTjzcQ7czB/bQfToZk3P+GStDf82uB/5Rs8p6Zw5TrMBmRqxDeO3O
jdOogInQjpTpenwIutlLWrblWYZS6sJIwpMeFNx9bM9AY7owH0x9wt4MUQGtU4oHa/QQItbCTFth
YYHHmew1WT/0HXaAE18UsMqzE8cYvo86X6PM7NK1bGaeyHF/BpEGbjh6N7Topz5Dm2RnLJ74ldiv
jMHi2OafpoTvYBndg9UhZygH+UNZcbsqddANzM/POlmCh6yPcvAQeOeKcvTVsSzqaXwnZLjG7xdZ
WsxK5UU6PrmK8uUGfSiyzzK24kcJaWCNUl+JwOBJHu9IBzDof0Vy7TPCc/cRsHB9w0v83+e5vU4t
Pu5z9Ji3e9CVD202gikg0RwcMecdrSUAeqBh8wFmY7PKJsxacbJvoSsqbYSruRmd5Fkjg9NksTnX
scW7DZL9Ya03v8ffRskL4pSKOlJnQHP/mkR23y6K7CA+tYecHdExdtt627XuCwle5RiYg6jO8jTs
Mx+GFcGRHyQ3DUgNoP3sDowdREe+BxhsrkTkKceQ7Mgizx4G90fjeNFqTiMWC1l0lJXI/16UlF0A
Akp4NxwUI9g0fZUdTHdAIAWCaqnPaNKK/flNhu3W/tNdq/ilPPxpDiE61XjhItqmoX9Ur5J4WPal
iPG9jRp/e1dya4zx9gKRoMry8Kd5mwEFowG5nLSH1Dn1V+3TEsK4ykNl6e05MgPg9thdLrugVvah
XaX837XGNasT8xqXPowRxVOX95jLPXhVxzaF13kq2ZHblbcYdSqM95iqWh9uPGHzNM8k49xXVzX4
cWhEXGloefSo2NXt9WSocsyM8mz7JK+JbAi3XaPvQ/ZYkPeL4WQ03K86z+1YoZbRIkOwo+WF+4ij
WgmKXfOA0fNXCtbVB3++sJCD5KnnU3jUIqde3xdi1byyuzf/HxZs//uQOq6bBYAuzNE7Nj4T+Aa/
9auLB5wZteH5YPWP/iiGQ8tjXgBMI1bm9hsZWHMvW3ZcVZfM0DAqcssfgyhBVf8JyRGjjsN5i6Lv
bhRIEcddoZxRWQ0XXtCN78kEnXJoveZp6FNrnRSKd3abTtuZGhajOgLOp9qZ/K2RN9Ujdkb9KkrD
FNtRHCrNTjhvSTt0R6VVwUdRIHGAaXLw0yE9FeVRy0L3pHs+nW1n/u6UI3R9jE6mHixUNsZqIqLH
fC4sRmFkPzhWt5YteVC4CxwSo/nRjX4cAUMN+23hljWMBc9a1VZiHmofsrkfBsrWHCfnpVMqNq2Z
fmwEmEJK2o9u+IAFeYz8IweMlOJrg3Rv6tjNRbZucd89sBdUThQgpplrV3/xrFAc5Ag1SZKrg/jy
gtK12Jm2r/qYvphAEuoq2N5nV1OEQPuMwvk9ltf4B01Gkq7kNHLCtmzHLWV1PtH8psR8GLK42RcB
rju3t+CqBmsDS3vB43r0lxbKFOeg6bb399xaRvaYkz79z0/XDyMCMimg+flty+HosN8+3T305xPe
30FkOpREIt/a3V4yY7sBUIXlw/01I9tGgSejAnd/1S5UvDVUuN+fUE5YhdnvT3j7a4WBg9Tv/Olu
c+vCZ73Dp5Oj5fzyE+J0tb2/yX7+hGlz+/+7/Vn6AhJ4PPz+dPJq1RYHxXdARc1/CHl1nmZfIr0S
h/v0NmXHxVAp0QoYXvkM7mjmu6rFubBa54lS2XOt2+4n5Bs09jJcYDPNK99zLVsWlpI+5Lprrt3Z
7ryx8ws3JvGc6WTkgsnjLhPGVD0TUz8pmvFVdspDCRjDEO54G4+tqVg1JEA3sh7aR0F7cor4x328
q5E/5JnPgtNRV62hsNYrZ5n2dBhwv3K0p8DP9ScksU7O0MwmvbTGEpfOIJrtmuamHGZ5SNaz2g7Q
wSSGuSxyFA6Sx/Mc8qA3xbBOO7v4V8yL641r2fXl9ipjVJPz9/SFfBl5VWOGuIJYRXqQzUEb6wfA
zbeWvGpokDMqrRI50j/vN9B70AcaW9A5FCH4gNt7lC/v7xfN8F+5msBGnUckTRScbb2+vVMZQtud
PCjO8FT7/vmQxmfsd+3tTwLYv8B6JwXGj++keza8LHuoFQ0C6+iHF3kmEmylQBPhpzZ32CJByb3U
QSCEZoO72H+OdmN12FewHe8TyBHywCt42fj7Fe5hKy4iyPj/vMK9Iynb36+SQ0JBP571kNqhkawG
6RooM6ltFh0bXSgGlHo/3rOcR8wa10zMh0aHcntVPrguVgmDGjRXA3TBinqO9aIEjr/sjGz4EHUf
4FNpjN+ivDlXTuf9cidqNVkwsCbEmAypdFTJE0cHPqUG321T+9nYvvIRpK6DHlmbvWJ1jgo3+qpX
qEtsTQ1DfeDtalsr6Oyjja/VHnu2aj8ofHON3JY2LKy8NO87P67xBFSraBe1PGos+RujS/eyZzDc
mXGUUUte6F06nm5R23AXAw8CvIrh8USrhv/lbInpI/l+RUs2rcbyZFlmczlbu2ZxbeKda5KFq4t9
WGkhOVPXv6gueBDwxQoClF2yjPW0OU+1pT5Fav0q444fG6toqhoM6iYNTqWxygpb+QTPqm1c3bMo
JHP50GNO1SK625vBnp+GtpZhdojHvhzUl+gqpsCBBmYlDeKvLjzLDctEkpBUfJNjP5jJsa6LBo7y
fDrpqFY4Qjv0mp+TXwxWodMV62nM0lfXonyGl6C7dGwreS2wlz5YeKctZLNroVxFufpLtialcVBI
d8/ySjRfxBMq6Uu0kXkWzwcn24EsaV5ko4+LLcrtzVVem0bTq+mH6oNs8UlQIvaC6CSHJj0gwJZU
/Z70gfKSsv/c81Mo1IVZ1CG5eg7GoIV4kmXGegrD37Ephc+FwnUNUFiQ9pMDo0H/p3seaLUTfuZj
Dt74T7wQc6KhU2NupNNbjNsKsOoyee+UUUf+nye/bBoFOU8jMv2DD0jrnTXAmyow6IWuPr21YiUH
aZmbXIyi43vMDI4ewWeyNFYC8yWJIyjnKx4ogbl31Lg59vbknGXvRP0bHJL/OoKuugqjeaiaJH03
sQ0/Tk1YkY7noryb8o0FxmIjLxKFqoDyDdk84LByRL3f2/gzY1IeIunL44b48CSzZY8MGmAJyY4i
BTP5VfUckdbCN1y/trFRobYcxuucv/BGdvaj4+E7ONxaMlS1vb/MkpGf0Hy5S0n7qOEjvDCGggIk
QqivSutHbBOYiUSwu48gF4Bg/qWJ+hvKDsB+wpkmbtrFY2yWGJJ508yZG9AlVHhku61VPzc6TvdI
exdfaxv6lDaX0bUWsyigS98tPL8XcZqrr0VgUWoxdZ1EtomdHwpRe1eZZjxJEa7Rks1f64StGV/K
/jv5tdVtpjKLsRjvzK+xCVPBghj+3DZkvbAET8+GmlO5w9Z3F6q2dwlsI185Wpy+h5byI7UxSE2G
620eTK+uuDmqn63oG8BXnXJ1UX1YedOES9OQvE7YWr3gS1q8dDVOULGdPclQNBvYwdoAWT13lm1a
bnLS6WvZy70xPnW4ifN4ordAT/mlOd7noh43Z7Xi5iT7bRefzdbmS6Z8Zm7bvYxduioRcH5vBd6C
mhcaC9k0ClzvrKAtke5u6nd2Ylg5xQP0iXmwkXobCh/ds+al1RPUqlt4sNLgmOUzOnoeleT85qCP
DNtRbcWxV5pkYQqlP8/6FCu1xizTtKbhLGPyABRhOCfzYYoaa4WlE0PmK3qke0ewq/TItq4i0Xrv
ljHZixwc6KnMOqp1Ei3bfvIeasu3z01uD8vRmJyvpOAO/uBNb8WEgUPu1eUWTmb44eMJXISJ81WB
0LzK9AmvnU6LHjPKN9B6dftrFo3vGuYTPpWNReBlPbjGPny8H+zGO9csdI6QGUtnETtuvJ8UK8AF
nnFJaP8e7IeoLptqdo4tqE0Li1TdohRNze9fttldbMqUP08osvGxRtDsMPVAeSQ7AIvH79WEspJk
DjS0gPQEqDmpxuvoht9VjFwfJDtg7mvmkf8f18lZTDHsHa0KL+oEVUCpKcR7InafAtG7T04NfMSx
kOcjMqokfZDJaVayT8Ysp9kMbjNdZCsRcbyre5TLAkzgsqXl1Y/I9A7naJ4s93RnM+EiFerCegrw
WEFCM2VjYjTWk55PzjWxgbnQJyO1JZS1B58dS+8a1cYojtYGBJCzBirbqapoGUVx9YZD/O8zGYNm
1T6PQ7EEQxF+cftfhpVXH3ZhZXsbgttahj0/PLp2a1Ls5W6FdQxSBtiGfokm9TuU/e4axG3+MBqj
vZDj68xAKiK3+wfXUNOrp5s/ZVy4hcc6oLSQreF35jrlSca5tzZoZ6btPhKp/xHhtS3jSq8k2wQJ
tq1s8u7En3fX986wzud3gcLMsWzt3++uYym17HVvUyOlEpV9/rO0tQsZ2fxjwjp9ZcWDevYatzyW
OWKPfR/Gr1MHRIE8Tf4TNvgybgbz0hp6umpNw0Pq0scEZD67H9JWGbdWF59cq/13XI41VfPNN53g
tevMo5ZY+oc3lOiQZXFwLrUWerzq5Ws99ez3QU8uXuhoPyIjfwIVl74bPh+rr3LlGBlTf0adAuao
GdSfYOX3PsvoH5pXfMGay3xVKyXbOAXJdwOjzYfen8JZNNP7Eiv+Wg5FDglHJ7eoX3LY35vObP2D
CpX9gnrUsNS1kR/xaHaIj48eqLYJj24jcndsMGIpFvQ+ZVWz6Kcx+SKK8FuR1t43MgkPOQIdP0sd
v3Bu+8HC7bAk9/No0VrI38AYWUD92Jh5Wv10A/URM7X2m9GFP6cuEDvFcvuNivPIswd4Ly+ekYvI
n7uqZAM6enjEz7FuMqsLxLFdlvf5bQRyhT625CZpDBzmxjx8CrLIvSBpD4p5PoOJX6/aJA/XjYOc
yDpAYYz/AfdY6RSlebyybxRl/HTrbTx4SZHThOvYRryIcnfLPP9ccovxV71dIucPtFxbR0PYbBKn
UxaRkigXz+n1YzIClIt9fO+76A38sf0tqVpvidi4duY/zDqbCC0vq7mjHb+n8JC/RlYfrf2KfYA1
AlEp1B55tTiyv00m3rR5G3wUfdxtQidS90oh1CcnCrCMmkcMnfViwMF8DTPT36EP6gDes6rXNtWe
5QAkidIFon5Azuq62upKqPMnoF4EFBN4Xf1hg8neKUlabCqMYOw2Dt5Q/Nf3+E/3a2dQxRdrbFeh
nY3vXjWYO0fHN0TGK/VbM4TJZ4ud27YFfrTV3ND6kqSp+GI4ZBSGRLW3Zdsnn2PyTfbFcJw3bKuN
HZYt0/to1CsZ1wQb1ahOdXJeQ/BGQnknX4L8jr0KlXBrWImyxDwaqzP2Ekd5VszNe0x2mEH1fwzp
cR6GT9Gaq7+uHUDaH9Cxx7sMiT95qCJwymVYGP+KZWmfX3gT0ZY6Al5EfwYncwf+BA462+LHX3G9
gXIb+M35r7jn59m5BfHfxda4rGEtL/u+f89EXV3LmZzooOFz/BOC9V5fMae5haiyVSSRYMUqbGsD
c9RWBY56Vz8XxroxBwRPOtfdFIZZnF12ejtYscNRbfj/pCzu7X3LLY5pHnS7GpXPs/BQ1GniggqG
gosfTvDOYxDVaAJ4mNmnGnbPePsGCIGoD8AA8ktlGerG0jpvkWUCb3gZrLnp79BIYGdqWdlFxuSZ
l7jiADPoQbYMN/KRMkqD8lxTkAqTPrvcYlGVYiGYqskqGEf1GTK4f2imCgCrZ44Y6+rBEgB0f5W9
ImnKlR1iDyqbRuz0p2LMv+VVqj7XZtU+ILZ4SnwP1V49Cqnoingnm6ap9YusiLxbb9hPW9ONvSeq
p/5Lo7crOcqZWL9UJut4FbYiwC+0ZkYxUSfsvegUVGbzFprVMh4N5JhtMoWT2bVr2Wyb+Afc+PHR
Sbv4mrH3FE0CSNQ1jXVhlQ26l1yU4laVUzHZqTn+rrYl6qfKIQtsJuG5nVVp40aE546Hv+yTB79v
qnWrB9XasrQpAQjdPprCUrc+CJJ9FnrpRR40s4xXamlhaGfk2S0WNlMKW8kPcAG1gDPOg2VMnsHg
rHZqS4HzHvOUwFuh9qItQB4W07pL8Bw3Zw2e1G3TQwSpaZvQfuQ65Oy6tuUG5b66uuH9CpMDDwzn
J8bSv/R2UN/SSpmAJdXBpclrZ4cifIjWomU+9Br83cIoyjctKvC6hkD9EyyvMAz3l1FFL9FLVqkm
T6jRuh2a1EahrkuvZZxjafqf8W7u/CtGbgPHlXaRiOBXKfxaf3DBM0PJUKe1CbDgnE+GBjYy+onA
+Yiqyzge5dn9YAu8oLW4hUWNvZs7HwLWIbAe59PIqF46nQrx3ehNxnUFnr6M3Qb/GSd774OHSivX
iWp6OwU22haz1RG0kRW+65qioB2oin1U++F7EKdfQ8utLzy4w3dzroIn9Zvv2QOp4fRZXjKVtX6g
ZNgv5aCEHSzIL9geZGF5pow8Niac2hdisI1XKzK1VRqP9SXR9GSnqWUKfsGwTmWUJJugGrQnG5LY
sodO8tlP9hNJ9hnIz/KLotXCg8keeixDAtOoltAdmyez5gmSlpp60tCqPWSO4u+mUp0uRZCNqxEj
07e+Z5dcfHDPSU+mKCgBRHW/IMGlxivgrcnJn2lSbgsVciHb8gAkLwLh0E54NMb/9Mg55HA55naN
bOsKiq199znWZnoNZulrbejz05CVFxmK5hAIBHGO+mYrQ/LQm3p7IVewkNfc4/JMnzWxbzFG3Ib+
mR9psO1tQjUlT5fG9cUJsvwkx6tTqGw8MdUAsQx3K0hsHacyKg9N3ruk4Nvg7NSGsQHfFj+ii++s
2LiMz/koGgrGRjk/cwvMmQx/5bTwzszY1I4otiBikM5qIVrVxBsZjLTMKW+njo9Cs0c2bTyqow4E
TWM/nftt/dz1CUhw0yNZnapYkrc9wohDYe7HtCr32ZyZjFBk3ExulTwWikxl6/6Lqebp0lLr8gMf
4QCdUFKLHcKksDkzlsrj1ps3UQuAheuuL5Ea83J7azvjQsyAj65UwgMbcPze5qYdtN4CvoSClXza
vf0Z1tqgC50BxkweGL+HebXlYVrGMJfZZFzOZs3DwLX8exirEAucwJSc4qaptkriUNyPR/05tKzq
GnAHt5pAlEtPhxTQoUhwqNxEf7atTN/lvoDJPw92MLd5zqD2zEPNIs2XGli3nRyqqU1yaBXg2rJp
2g2Gl26p73qbkhCyQepzGqCsKVwRvxU+u5520q2PJmIxzH+/9jWexHMUNNoPJetYcyUIbZOrWDik
uaKFX23ZZmC6Cp5mXcdpeVWU2lzWLVTzKurQaGpTUocUAb5CIj/nQUveInJ2fpU7v6jPvXpDVH4W
qSiWtlKaTwYouU2DjurZimJj346pscOCoXuQMyL1kyHK5aGa3Q3B1ypndcqza84d32YsU9A784xm
5xbLcRYpNIFF7eUe57/tgv6KURErD0FKansSuwCSYpSbQ4bDzpiuU/SHUOlWjCK9hk2Rv5Zt+Zr3
hv4wel32yrvMATcKMjJz56TkSN05RnWQvXZb/w9r59Xktq5s4V/EKubwqhxHmmzvF5bDmDln/vr7
EbLN2VPbJ9S5Lyig0QA1GokiulevFcLfabQ7MUvWo4DdyTXR52QtYVhjUxHr7qvmDgxNAf5diz/b
gXwyJtUV0+J44rnOp1Q3J7rRoLlzwgpgZqu4HM9rCsKiol1UmlW/jRvXk/K3Mo77ha5BiSXn3WdK
O5yTK5U/m7qphnWcxdriw8SHoVlWnLYojhT2McjgDnGQEExG3Tn5NWFoyNc5tIYGJ/wi6L/zRAYh
c9/9gPnwBUFx/5OTwBNMXVF3CePe2FXU5VDrYueXhITwCpptc2vqg7Pk5423fWoaCgyOpmLDI9dr
yIsLY4YqKsLSQ0Rm2nD5/RqDRaB7+qmrKvfJ9brpi6LWCDMyTFqnXJeNgeTF5IxKgLkdNR26jWno
Nw4Uzogh37aycqe586XmWSwdORU/QHi0tCZXs266JY8+wSbmPEFdpDdGqzzm4JlpUq+9Ngm3n2rF
uaH3F0CSe5QfAkgHjFUeDd2bnCuPKVnGL25rVgvVMp0XFMyGJZq7yaPcyMEa4umjk1jwBPoDnK3h
mO17kDgwnyhStqzL9sCjhg2enVnF0uOtZNjxKovc9DGZmoHMApmGe2GRXe/kWONeZurs+6ZzVpXM
GNHtpnxaNt1kBUSok1divhyICGctfMVV455D4vLLQu/tRerLT5FF9ZUJJcN2IP20Md20XApmIUEc
FE4FsHWWT9LxwFrlsUJfJVZfLJ0/z47UixjJhNBBXj+hqVpdFTiHD2WWlisvtYzPQ5t9txIjuc+d
SrqDHpqkt9HxPULnYYpG3pNNrr4mfvPd4D37zI9Lg/YlsIBQa4IljM1X1Oa7u4wipnVg2yCJHQvJ
TKWr9qVHubUL3+SAWhACQ/J44tvylzJyg0QHBMW7uvU2pgPCEr634LvDP0YrJWUXKaG0IwD4dSgh
Nk90CMgL+NB/1rLAEJmqufWqD7q7Reok3ZpF3tz7Zn6O3UFFhkzj6F8m3+QaZheCzv7VCov7TvLD
fd8H5hESbxghp8aIL17+JSv82lt4HfWiWdD+6NSNrMnbPiicT37mdutak8ujzQHi4vESl2HDQ5YG
g8MG1W39Uo6Nt+yIRVItVIQwRTt+tKibyKLsU75oSjN+USaJVchT4BS18pxP1LDJZPvVh2v3q20H
MKt0FJzxgxJuzRJmFFc2ulfHBK5V6n77zTOGbekVJO4a7alNdYcqPeneM9NdrUO2MFiQjgyRuqxr
RKa7xLe3EZzkx6yv+p1pSwd3zNK1MjjHMa7ahUzQg0BM02/aQDM3mdt88q20RuHdDhZVOgRf4WW6
2kZhveV8eaByRgMWGvSNI9X1AerXg0N98x0Ok5g5FQp36QAuPQIG0nt+eC8aCMqUoxTBSj+ZIkmC
ViyxjTW5HeXcWYNylrv8U2/n18JMicZn5RPl4/EFYmf5OZOUF1gKrTs1zKvzYJTXLgTKkydheAyc
t1Bu0pMM6YQT9sPes2BAAd6f6Sfpzm2oVPTN5HMHKmMLNh1qpmkoDeZlimw9mGrb3TVmTeG6BKhN
l8JgVcqNf1Sd5qzUjQ1n/YQ4nICJvkOPR4TvUe6DkRqgLxB20VCMBZ5euIix41d/8dCfwqI9PPeo
KV2KOHyulay6I9DKN2nsyPB1Vfsi22m4oMgi2ZZB+90mE3KPTLB27nuL0kbdD5Y8bWQnevdiEtL4
7r7tLeDKY/SVsD4enWIMeyeI8sVtHKhWvxgqNQZUl7brvLeLl0ILmzUymPlWDE3N5OfHUeCX9Ubq
35x8WHY1ZaBE2bT0eOtanFqPrk6l33ICVRwjT38gFSwt/Q7ZRd85pNVwLYbQuNgJqNauXuuO9p1z
XbGQw/prpxvtdawT0k4ZNJ9l8Hks+R6GkrocmrD60emPnW3B8hP5zqkgzbSAhapd9RHFM02IFHkg
Ne4OaTwCTnydrwlMntd06pGGviZqXFDEiUlMthmFUl3HvVIMZVVP7iSl/BqB6slQOnsqI7nlNwha
KDG0Am88DzbBMn7nnsCAdg9Jky0pgzCf8kxOFgEwARLn/Xs1uXEaxpHGr65vfvknMTnhISYcfh72
2sDVf2vWWTBlD0H8o3Bz+9AXcD/aDfo2VN0ku0Cnwor6TCqTS7jJOHIPGy3XistolxbFlnJDDMe7
OnWR7TIe1Y+pTV7O5+u/4zeE5FwGlQKEh+MFUuZs7QaB/NCMkbWM9U5+yuP7suQBdJLrvW/bMNy1
OorwoefUlyGYki9OXH5W3fQsF3zTo7hHbR04E1EubWlaSK5rjaHvGneUd2ClUTLP1HitGFaxV0x2
A9w9/WR0BZlpnkupWl6rcmm+2XnyqAzIBFWZLCNbI607I8x/cMq787kXfvZaXmHnRxkUTUGzK4f6
zuartI1Uu9v2hj1c4bf0VnBAq68yCUrVTMIfqXkmkwV0nC/z1exr67Plw3NatEr1QIKp2RRxnYF1
KcFGE8bimau6ZpXeLNPKir4WWb/0szJ+k/0SEYQ0iJ9NoIGbFuqT4zhqsLQYYHl9p1PI6Q9ntdbt
J9txFG7ZG6JcxZfANyjvtOXi4OqdBZ6we1O8iBulbQHFNyoTIHwTHqEiDtdEboa7xDHzRWsYX0Ml
954oRRx2CsSpW0hPnWfO6FBFpt43aCwAEKbJ8DAkekfZTylvyrRtXuFFPQiPwKxHqtaIz6ldlW2b
vtrJlhfv4YQw9wr5hxP/y4jUX21eoJ5wVgFE/uumJ+g+qMFwSgn7LvrAcZ8MXSccVPaHCXvSaTAE
Fz1owb6OzwFAPSpqynpdGshUe7yXKxPFzz0/LtJLE47+wm5t0t/TbNXYKM4Y+pMsT1ykbsZDUc0P
aQmkQtPbbt80RK9HW0k/O7H11oE0vRZOqF8zzf+OWHtKAbSzyMFRL6njg2HBkc09IlLDtm+j9MFT
p8h11lTfTMizkqBR3jjlvBVyYD0XUD+tFSX6bA9lviLv6VyTqQGzDJMquaOda0qqBOdHpazGEsyS
75bOVTg6jgk0PySJPdtyqTeJ/nJjmXYRbjFxpat92/u2WWwirtNc+rYj2Cx5/trO8vQseRUCBGMM
8VOrxSdQF39ZACbPgWasM796hII6WKqjehor56gnxHEtx1bOOaLuy3HwlZVR1/3OiSt1jw7JcMmn
JtilAyEXUAbBLvecYKWbjfpqDvDpl33/g2K40e84sUNr9VwSb19UtZOtOwiSuF3G3nggg7D0dclA
KCrXdvIAiC0uTIVYjWft3EhKl3zk+b4q8SffUaGBsRGB0eR8OI0Uqy4TjXR0aGr9qjMiIvTyYFFS
1zTtIqqbR8iCkp2wzQ1VYb9cKlvt1p3VaQueRs46qYJXu+oIw1h68DKxUa7axNCukeM7G5/ibDcx
tmSkxhMFRunOM1C86dQCxp+gPnelljzCqMBzNSp7YK/0fi9sSgL0BXZZ4KCSfeUoYL0pKmGocZIj
sx88jadk1Ca+yJI0HHw9Gw/gsXl3XDIYAUX9qFZKHQ+C0SepIu3QUYS7biFg3iVFb9/LCJrKltpy
6EFpnrpXYqUBZxw/aJaxlwQnMMPpPhgJWNjAPFaFNaorzXdcyF26B49ouGOYpPDHUDLPNQhFl3q1
eynzsnuepadqZ2QjRpOnJg/07rOJEADihj4PeXFdPqPyRRA90p/4/JhgdJYwvKdXu5mUlJtni2Lk
K5HP5NYU5KVXBQxh62HyEhNhUbl3df5NDJB2ldckTKOVZZXjFYYpZ6EpdU+WRRuvN5tsmFs1tnXw
r7iICU4L+sUAIjlZ8i6MlrKBgHstNeWpd6zi1DTxz14M1QIM3dAwQnoNSFn43LrcifhcxXK7ifkl
PJcGgseSbOTbRHFcqipp+Bg4+6a2iN+n49koTX4AkvC+LqSIrz+3RZ5gLTRwYehG2IQSktKw7oWt
tjMCjRW0paGtckyqXJJ0RHVB/W1HOU1XWTHcNdABXWWYDZaa63v3Pq96S2guJlvYwZrvjVcbMNGJ
L13VKSt4BXV+pl396ORqsq1D/XPrt9HZb78TBC/v4mbIN47twhYToEBUuZBuih6cytDkiO7c1NZd
X/QDoVPkR3pTNhGasOCrluLPLqwofxnIWywMXapfuN8ryzp0vcfCLlFqC0v3Ysp8KIII0p4gOpoN
asRqY/DTMg1F00HqQRWkk/XZQkypPXHrtFtJXaxeteohEORMshkjz8MbfONukgnH7akKI30xUlTC
qVedQn0IuAmCJdEUvsJjgW82G8WTtRuBU1k3yK/2KvxCE4WT8OvQtYIv2jxFGTwCeejFq8ZS9EMd
UK/vAOZ6UnyzeuA4vZD7JHuC+XENTFK6nx7U3aZSXrXYKU5lEri3oZEnyTIcunADgQsaK2nbS2vk
WqVtDEz3odKzb5ROgBFLu+7Ady1YdGSq7o0sAi/nxOPWcFwAV6X04qNt9dANyVJvyurJG4byKUvs
aw6Z8F3uSeWTo3XGsh2GhjssQ9tW3C0pinDl1u6dkeXduc0H9y5FXh5+zvDVS8JyH8h+TuGGF72a
EbFJ4pDBTsxG1FGDkSdVJmZdCeGqNJIeZVuXH/j92Alzb7XpKfYzkE0cNAFIjj7kDWQwDa2KV9RD
mM9GHEHgrcIdTkWV+ZxUxL4Bmskrexoag6xs84yfdymyjOeEKiUgoUq8FmtVp/W2MHw369vaBuQw
v/YaDL8484RXbbLR9eBJY6uo7QNI26n/EkMVkco1zPzyRjinHZh0HdrR26zsRSmhGz/f3tb2vbuC
8EfeCmeNYopV6dvubTY2q2ZlUWa/E85y0AF6aqc0rLju6EtLva6jLbjRnWE57aX1BmuTBGN+sqNj
RoTuCbWvVpG7p6mS5ikp+xfyc845g1lgB8MD7Ppa312aOt5T0u4cLU2CjUXYauVLMVKZdTO1Whfd
6SAVXDlXA6hLU/1IduRgd+hrC/+0DOIV5+cAwXbUTay04xEvIE8shzGydeQuEqX/luZG+yXPfRUd
X824UJce7gJ4o2rSYdfGiJ4bGakw00nVAzH1dhk6vfdaEjreaPAcbMSsUiH7URcx6iLTbKYD6auy
9uoFtvbSfKmKxNupfgZpeUfYLkzMclVJRbkFzczvlu2Nw8FBpsJYh4b1qxtPXV1JCnX5zuFdV0+U
fBNN1V6e8YC4rfdi8udRtDysJGiAXjQ+bfdujBDRNJKMTr+E3vAgRuGYZncF6DwxAmNlnDQUehbB
RK8+lpA82X0P3/m0KwKd2mZi11qFpqRdBlf+2ejS3pIoCJzNPPDnh9gFTDk5zfZYh3PRHwJz+WEi
80J5UbjJsJ2dhQvxCM46Jlzzvy/nthwYjVJRnhEm2FDfPXy2R9NdjbXTnQYllc+ySrirUQEOhpyR
/QGyiWBSFBJNMckKiV6sGRMPBsKwo4WikLApv3txNiWZW+RpP0wIZzELay+iH9POYhmavx48ChBZ
rEdA1LddK2LLwJ5ISjULkMyraBjTQ1YFPxtqA9MDke/0IHrzxOw3T3zw+w9c5u2Bm0F4L/af14nh
7DNf6T9w+bDVvPaPr/KPV5tfwezyYfvKk369/D9ead5mdvmwzezy370ff9zmX19JLBPvh9IO6Dv6
wYMwzS9jHv7xEn90mSc+vOX//Vbzn/Fhq396pR9c/ulqH2z/j6/0j1v961dqe37J06GWIdo78GgX
TF9D0fyL8bupqPJZlZIjvK26jRs9yt6PbwveLfvHKwij2Oq2y7/zn686v2q5Q4VmPc+83+nf7ffv
rs9hhqN3p4c8nc9XvO368X14b/1fr3u74vu/RFy9HsarUXTtZv5r51f1wTYPP77QPy4RE+9e+ryF
mImnf/kHm5j4D2z/gct/v5XtlFDnltqXQTKCYyO1E0MiYLNj/LsRM9EwFAdVuwqzsIheJRbMvqZb
hkcxXZJA2jsxsmxa5z1kWqMvvcqgtqo2pPssiCFQq/snTsEQ2U6jOKeSsAXfMs2LNWOgmwey7z/E
vLC78ERtxhJGLGETTdXDlmHqgMBqyPZP0EVfIPWIL4UtxfvOdhB87qjztc3o1sBQGZ/zFAbSyUuL
IpTkxGxgScDZPPl0s4lpNdLfWgBURM4aqGXEVrnfU+ecq/L65ujCKrmqjMCGJ9mgviQbkdjhZA8O
EzHVjR+h5WrDd2NQP98VF52gAXn7kOqeaTgEVnEplLi4KEqjbT29ALouVrdaNezcAmTDu9VW7wBM
TpvPkAuyo1hYmTmyREZ9P+8ltvY7rSKo6R1v+wVJ0ZzCNIaW99clhVvad/1Z5cHi5qaPHNEsdefI
ZU8RM3pB3qRQfxOrhx6ZEvV3wvWNTP3VOHRbg//bEVCud/KrScveNVgkjGL5PF2AE3EkRz8kXQOq
ws4Lik5TmD4ya58Xln8bOErggIaZ7DlwXAiuCF7dVgjjvEyyxmhJ0qNev1tz86yGct3FSXr8uHBU
Bn/fhNL9h73E0MjMM5FuY69UBlr1MUJro9x5d0GTeHeiB9jLQ7e19LYukFny2szOE8Kvc8boPFJZ
OrnOK28bae2DbUcxcdNAP4hmJHR2QBlZP4gegmnDPpGShZhMfruJoavrXkrBCSsyiqMRm5UWrSMD
L0NtzId4rCnUu1aSlDthbRGTW4Op1ZZi4jY7uYteN8qEvFXvJHxnDzJO5kbKofQAr/HTd56NFP8R
kSGVgO3fJrUx03e6an+Z7SZ4QhU+rTQjy+PKWzEzX8xBwxBUXQeFyfSqf7+u2zClVI9SQ3stXoRh
eSrvSJnAsGW7B9EYWYZi/a2drV1kYs2oCSFaOPkmIFsQvh5QvhvjTnq3gV7kBAziLpZuG94Wvduw
7OF6lWBoWKkwox/1qQnDvDmKoejNzQcbdXrQxnIQW84T/9UG87LbNdTe2WRQ26UcfMr+lHBERAFZ
Ta6+7KfX0Eg5XYUISogJ4m0RGtSI1E5alfDS2gdKARCnFGOwpz+NluE/IbQgb4Qd9JhzmFfMvqUQ
thTbiLWzz4dh7vVUYzj1fpSjz1KTksnIDZjc9DB6DACo7W2LoIHMJ+y1aLWd8KCAy+HM7fhXa4Kx
pxnVdbkZl0CqLCj8JzhJO8FJmgFQTz7mJqnHqSuM9TQjerOPWFL1G6tHvml2FeZ/GgYCojLvFMvj
ndvWw/3oGFe9TrqnggP3IdfVcj2UcfrF0w1SSgCsCJ0NkLxNKSg5cj8VBsDVqIB+LaxrdyHVw16A
jQUKWTR1ZbtLw3CS9WwTsOWUqrp1An5rKSZu8GTXccOtZvPRfwd69uo22sO8+PXm2FDFXQUw5iJw
5R6cwnEOnFz1dCG6ooGL3QBCUKFpf7OWVEH3hWpstNkTslMXGc7Jh7wRMrFTI5bbRR0AsCQskJtV
D2NoCqG6PHo1sjlBdVfm8D6LnmjyIaHaNtVBdbjVz4nody/2ADnA5KxvhbOsachBRz6cqLVVXfo0
fgldx4J8OAZyKsUDuiG/bCGprIuY8Kfen+xJn77Ev/eI2ifClvmpdvLoDPd/dG5Ka1U5hD4h9fpp
EpNj0Y3gSSol30NCe5JHe+gWwqfqQFCT90QZPnUi6gOnvZK2roKt6MaN8WYHarZ9ZxOXCn/k8IKf
RF8iZNr3WgLRne4ckqnpTQVGynkseugEo0tiVruPdql1Dv9k6w3fPUiIPqHpPvncdhVWMRZrRNMO
lJ4sxUxRDPKOrHJrmMpV1/38pSbe7MsA2c3Y15+JetRmk794XiqjoN6B65ezFwUJ+YvRmY9iRZjb
8bnMeWjMdaK1ZsONRqfk+uinvnsUvaTL/xo829yIUTcU7tGrgCTz4/7LJfzdm20dMFPUcFzUJ6bZ
eeK2WOwjdvxwuZpqnVVaJxMn/t/Wzc4/1wYyKhRWsJH9INsWo+7dS3IJC33hxJ+I3n02el35gbi2
Y+ikfm0vfIytqP7stBEpnbD1H/zQ5p5phNLRrM34+GGfBtKvo9+V8N3wIT4pcmXtOykn/gTtwKJG
POcUIC8xnBtYATdtCPQSLIJZvoaR5Kxj2LoWFoFyEqZJtIZ3rDk1U0Oy7n0z24SLIivrqLSl/WwX
C+ahcBO2NNfM3Rg5aLX9bUsjH99fYV6vhaQj6iS5uoZBIVSMuIMFK/lWDGM5T+6cJL4DYBvlyyZF
zcLzUdvytRqerx4FLkUL+gWkWh2J8781GXq96L0acHsvxFTYKfBYi27uJajAFoTV3hndIjPXWheC
cnOqZhMokTKVHPiPoml0CCTQur8XI6+AAGf26Ca3Do/AGn958NQE/lFB3lsp0mpF2tE7l4Ikqahj
HtvdrF8LI9SZ/nkQhEjx5CSMf/aZ18w+1US7JCbCUPN2Mlg9GIRy7RmukMhV8ue2Qonu1+DXTCEV
0ialOopimOm+p3nZOoTKYSlug/NdMRtgxvWnidl2u49OE/rgEkifbquimbeaJ+Zl81azc4ZgE/Ha
JOW+Xo+P1Pr3C5uM+2GM0ItRE8sj10pJUWy5TbGs4CrxG/WhnyYhxrCXjQIyW/j2kmkcg2rSu820
tiCtEhztUg0uYjbI+Y+kCTTmYmiRmb/Tvf6IcJD8WA7rlvqYCiQdkIVJ7tzOtJXbmP4+RejilFiw
cHEmyqOV6EIsPlQLOwPZSRlquamHtK8WhSb/dL3Nz0tFrwsmDoaBs4oYEmWnmqkHhBdJ2YNNtfGd
W2vK00DSc6lFlr4HNaU8+aVlw3bvuShO51CFyXq3NKfsq4Hk697Qim/FKNscVycbmEYPEFhT7scp
Dysa3VP0fVDX38SomXK2wjegdOcffac95+WiJ/ZVMqncw9IVH/uoK6hf53lK4X246CWAGWFrFao1
a8d1tmORSXc5dbrroW5Rm+u9fNlXiXIYRRNXAJyySU5wIQzvpqb5DK6Pg5e0P3vC5Z23FgWf0kwu
d6B3yoMqQyz5W21QSA6KYRZkR9Ii/lGYaqFKWCWkzkw5nSj4f+kTCufSpHJO6lWgx0gWvlvRK/nR
MC3veNtAzMy7jCl016vfL2NoKxLloxcvjSB/I5WaP5KBKh4lKf6LXH970qeRIhv9DsgkUlaTR16o
xWMWNCuoz8er8FeKESHinhIpMSkZZnWv1oTup+VikevGCoAjtL5vF7Dj5JykBrX9Wp4vO0IlCzNy
sqNwBkUw7tWBSiFxfRQi5P1gk5aEuNpqtdemKrWzJQGPFUPLg1R5rKnKEcPCsaqFrEfWOfUk+fXn
mrZVtLOUwDPuFo72Oq/hITa8qipqfz6cloEVf03A4FyyqSGFqVx8NTHW/aReOtvERKJn6CREqPyI
oWiEi68Hjz3oxMNsEj1qRnuT4My8D7lD++CmUP7+vtzNU6XW3O0dsK7TSxBNb+kwqKf+tnOl+mhw
9sxhG1Dro9qXO7Pzhp2t1DX0tJhi1dSoWhFj0RXW2xqx3KxIIgLFLaq1P4J/bursHxZkMjWfUSDt
lIYjhGji1nNBXU3jSpbUm5Fyl5/Ts+MH2zitaMzG+blYTOtarG4VcPkftzZix07Q9vzbtjmlLztt
gL8RXpB4FaE480lpnI5fWh2RTtPLPin2M6TI1gtEZ+W5CpEMtPo4/ZS6Q762PcrLOWJD9FzKCyuT
lZUzIfORgk6PxoTcFD1hGwGiAyueZkST/e6JITRpTDtGDC1PN/3wZt1e5pn5BC91c1X8pL2qiuGu
ug7Fm9lmyoV3rnJ3K0wdRZewzE6Urtpg93thFE0IMcTWBNAx8Vw317kxH8Paza6gMy2OigZFnFlV
OgDuuWARmvI5MUCzUWK6CqHX3OVkq1+aineoCg0khyclZup/qa52m/qoT8OuBsFKhbB7ErOm7X/p
Bme4E0tBwF6SUi2uYs7W822jm/GDmAukegECJ35SHMV57pAfhuHFMaWnAKa8K4DN6pi5IFKnUQK1
wa3XODEiBEpb7cVEb3jl1SntZgeTFs8jk/M80fjSXlb0BsEL3IQvODZv03gAU2ZfsTsickXk+7fV
tzm/BI4hacpa8jx343Q+PASxl11EIxtIQ401ArpiiKDxz4kqr6CmkWVvMzun0yySE93Kj3Ko537v
EvVKdvF81Vl3TY5A0O8JscLoiNqFkgUZky5tTJi291zH3KcKqjETL6U8Se0hy4VWsKC1nMfzNMKF
EF6K8VDXxa7SKV72o3Gbkf+H5clrr66m8nmbelp0DtEAvJBT/mkJ3ayboj78g4TDNNHmdUkFA2BS
osVrV4qp0w8deAIhoN13Tm1dh6mhKhcV4JLoWKwE1tVPDOtqKK61rfvIWsw2XZGUExVOR2ESS4Uv
NDaLOlV9MIrsJiYVzwtul5lt82WclorjFm6ao+Nb7Z7CbIrT43x8NXnkXiV6QzxyGtqwUVG2r9/3
rVQ9Rrq19WR1BGvSescYhOkyEEPditZx41U7MRsU/ZfQnVL1oHOeCz69wgtuFYjvORAiWsHWRaWk
G2g5gq0YjmEBilLxnbMYKiWITyl9TTW/ueOXKr4tQp8F5mGYGtbCK9cMaVGW4PnFMLUg7FQR3NYL
PrZmnqG0AB3QvsqtdMtNV3sk2cCdHCKB74EJ/TaE+F/hCOyXFlLflw++OjwBaLHgm8aovPP4uKJ4
11nV8qgd26kRPdEESFEdrcJ3CzjQmZGAWy1aLaoh3GQYldWD5tThaxfVTviUp039msvNm9IEG9sq
ivu8k9UnytKBR5YVT4qBrz31oD1WntG5WzEb6Jz3US3RAGDgPKD8fYxcYFLR5FwSQ7xSAn4Qk2J9
WHyLbU5DwuLn4WevlGC4nrylHGL/EWJ52TDkVcxX7UE0FF/Jhv/QGW3+QDHnSCxJhuxydKN4accc
V1Ndhxj1t3/dZlvNN4w71VLf3ARBsr5T4kuXcafkcRJ2fNCIl2ZqxESfpube65Pn2ix+maYFaWrn
59IMlzf/xvQOoT+eG0FROpHPi97c1P9gGxLj3/nNy8KQz38m1f1Kj70IrLQL486gUzE81Zyqla/C
GEQjem1OnmQhxh+mwYIGOz9wT8J+20Es+eA329755HB1bPg+vClyofKQwYXfXWleInofX02qExvq
eaxb/NFR7DjvLfw0XzLWBXcVmLrRCFh2NqzSfGqjfGNMXNNiDLVJAHgYQONs63oNDaN342lhI4xi
zdyUthUe8ryT7gEOGo9tlX6TMqM7iREhV3XD2cxYtXxuHhEO2QVR1p/SxlZQyaFSYzBDFX3TVL0I
m2ja1IDk0laztRjm0gh2t2jHPTFbPv9N6b+Ahg6oUFMatAKzdKM7Q3OOosqhTiXwDtLE/MqmBK4B
CPlj6YFB9/yL6BkqvzaZ0sCO/PcJVMaIHrvGq7CbYxJCQzG5KPGPqiORJPZIMtuHHKJXuc1JJgqy
1IbeNha+5UDCwP0WI0xyTOo4O1p9eB/oRrINf5uEvTBLP1987PZUtGPljb6tFvPvnH7vJmx/3jJ3
nV+717m3BeRkr5XOSc9VHLQQLVBpkFNjsgjM1n9LgXlSRPSD/8wnDW6s11HJ6pWr2PEly2AShNxP
3Q1moVxMntFWZtvkS0r3HZIP9XjydeDZm9KnlMiqrH71zii6otE8AOptrbnAtcBsg+1Wx9M8PUBx
3ywal7cJ3eQv80QAPSyiamheykn2wK8tt2PoSMWISgn9WGXjZzESTZfr04emK9dqNWQPwiYHEMGU
o82XG5OLaDap2mAt5vTJBP2Juh0lrVnOtiSp7cXQAlafN+qjr66CdvltV8rBDpTJhQuxh7ClDtyy
btyHG2Hj4ShYFmpQ7+AZuWT5gMQHMksPrWP2Z3gzz+E0oky+eBhg4d9AmjauxFA0xPDfAMqHRCdx
iyvDubhkvMUiYaqptt7CbNAuS4ihqRPuB5BkLtKMfa5eYtDxej4Gd/U0EnbVN/Ujzw4HMbLlUQel
qA7F1kJyayGMt6aS1YurIhWmNTDNCZvfydqdPoSLKinDtelIxV2QG2RnoebdxZai3fF32wCeLeW5
NUmgyK3ufx9yZZlAhkIxd6sfUj3IvvgFhas2rFSQHUnSOhoL66TDUHJwKlnfWgRFri31kCsoWORX
Iwu+kuEqf1jhFkUNb8N9ptxaVM9dG0c1l1nhYTObxllkPJufmto5iFlTimC8jwc+4miNmjsZLOQ+
RuJmpamleaJs/g1KBZ8CCgVJ78k0N7PNhKN9l8kN9eZ4CLvUD3kLl/WvZdRu/i/b/dNVhW16hZy7
1LUHUr6c0pf11DRT5lU0FButQgC/p9kkPDx1UDaNKvMPnXyFTawXQwpBH8C7G3sxmvelSiaFC2Sb
US51aICVTzLLyVPRxhSLWn9BZe9cKjJsQ5UWu0yVg7u0q6n+NTTznmgQylOOC7kSOqQLZDGMv3qj
eewiPsFSXy2Njhwnp/zjjV/1HdWq6A5Ooq7LQqdUZmJWVTWDRvSmRriMEztrM0WtgzH5Mar5cOGO
Bs1177dfKVY5FJRVvnqQG22pL293ReCGyNjIXw0+Y7vUtqDfyazspacAaevY47AWw6qv2zVCTelW
DN2xC1eyoYV7MXTUifwKoYvjwK3yxYPJinIjqLcKWZbO6D+Da06hXytkW33ulfTnsJzirWLoRI4L
FVn7c1YMk2uurwdPfmvH0YH51ZRRHYp1sL51GoGO7jjBmAqKJfwxq0Rq5bMYiSbxk4nIQn0LOy1N
1r21V00C/YQNNMphZO3Wmx7WKYwpOpJAFJqJCV1N9dssXzWdEqX/I+y8tttGwnT7RFgLOdySFJMo
KsuSb7AkB+RYQCE8/dkoui27p89MX1SjImmKBKr+sL9ldN465lVtDrBnf3cHjWPVG7XiZVkya1dT
GWpXHVIxa5nL6uhkBTqByMVuZuLPP3QHCIMZfNXmwbmajTg59q1fPlqZ9YGIZ7Gro4g4nT6qblTh
h2N3GvxbVZlE0/Sbz05Li4y10yKxNPbNsAdo+BKWDcmEQWuuAtPTzt0i54E3ILotc2hLjmH90V43
ZWSvBh/4ZNL12A0YpmZBoJWHWaJ0ifsifetNGJWu4793Q8SDLqvhxEvyMvqhkzAjquAdTNC7Ucv2
0bam7MhWybgC8Ty8Z2yPcyt4t7HU4amtdWJhTePBnv0fah7nAB7fpJ3cj2Q84o/obZ67iXNBkunj
o224xlcyStHuJETkoI6Oqig4CsVezWNqOU2qImlI+9S7BoHw0vMhDdezd1MH7kYdQv10kWsro7UR
dvqtyFL9thLhW5tExkHVVKE60yxcDeTG3Xy2W6Zpn/ramhukKnURvLizNd+4YTKtpI6o4Axk7iow
R3+nqoXmPKPqvEaNFU2MBVtjG2nMp2bGJ3WVzXEhVuoyivxMrD67dL/j0NIaRIYz5Y+Bvy6R/VvZ
nRtAc5zHU7oUEVaYctNaw6tXuf1OdaC+FSJ9klRfXLsk47BuY8HfeiB6SF3GC3YnXUQtlgfO6VIs
JJ9L/TKox+VmoPUFEGuJmVZR0QKem8HxM/bQGIVLrWEqRs91Nvfdot0jCJfnqZ5a+64wzWddhr96
Qd+lx2lAGY59gr8ily76mL1s16a2/RPC/kGkPUY+IA0cH8ODK7zqThnyc7OZV3pUxteqGhlxfNXo
oMn8zHsW44w+UjZ/dUO/3ubdiPEx8NrXpb1qzOkrKbNgWfkK495ZN0RIHSt9TF5tPwNmHIinfoIC
WSTyh2r2iyHe1da4coq9yxntCLkbUvNyZf9dnbRxWOQL6b5cXobHhFshHQ489/ecf61zGW0gL1Cu
PteMAu/eIw9i15becNKiakDwHikrZzBue7TMbcR8aVO9mT4OJ1VUbfmkjZG3y0TqhjeqDTQIMTRm
3a7UDIJMEszTy6pNOWd7A/9PjfgrWt/kJNX5sM1+J3PxB/Tmlep1kvStEnq/nzvDJKthmZHEHZ6g
2k3I0vs9UGWBgfRxCTB75xibZaAtJRuamk1I2+HE2Glt5m5reGbQrk1D30RR97OuMeVreYNOIHkv
ZFb8I/bOvxXZ93741aEE4C9tCyHjXx1+6ZH8+rmMGq1U4i/C8X+v/1/LfLZd5ON/zygdyCr8dnk3
yfJukkUeWo3+fK9ObD5EdmmtDE00G2wM1R0KY+Wdt1wRX0ACk3urWlQxx6jItYPr/TE0yLuJ89D+
MuX3CmMzFdzGwv5KzVRL274uzxO2LNVkFzJG8cKxMSMncbqdUycKVgbP1ZvaH64MVVXzijqvcGfq
9laPSBsnzU/2p4SI0M93pl6dfF+PG/4sd58dQdfLa4HR8fI2bH0RAdM2KDd79wVmpz7AUGo6jX+f
i8C+Ie7lqPr0pakaPEAd1sTuaKmqjq7uh6vWCIKNmbIPX3OCC1eC/kUN2ruM4Y966wLvOalVuCv0
96jZfPYT+9cdoLrceH6295PeOXdOlfN8LXCBGkInRAeywTmdbeesrvyotQ5R1z1exqkp0ZB/L8Ny
3hf8Z2H4ZobHT2LfCStZucuqatznUktc6OTV1fHykgasjISsrM2weBsH2Uek4NX1XlXROkcI2CEV
SVX9AtRH2z8iGOBfoy/hXYp/VVWHapNBmmzrKU4hDxL7Z6VDvkLfpr1HY669T1J8XnZtkvE1TC0f
MwV5Jn+2qcE8BbtNPkDrUFU1Ts3tUvYeNgbmy9x/rSdE3O1qQS62ger5tV3JX0XQe9cDmwZS4CEt
kUz1T8ciWd4ghACO00lF1W5hl8OcADPYGE20USv8camWVaNVTwhBhB8a0kizjngU4ptIYtYFmvBd
GpxImcbINjiopddDoW8udbJQ/dNl1BREECzc+OOPHkdNqpb5UM85fpMnyDY8Z79it6F2PZNVyP6K
wslqDRlmvH4AfUzjmI11ckrIc4U+bx3TIt9G2Dj3qUda1Vw3zhGfrbuP7OFBswayrKEir6xZdlsO
UNPXDCsC+afTqxnBROAb0m3bXF7aS7edL+1DYf7RrsbPhJNcxtt5r92gqgiSZQSfNDTNuV3UdfOM
43FXT8lxXrR3Bw9pAQMBva1YxHYtDi57flHxRvVGoFlPoZvxgFrmNuXk3ulasu+XsUgf+Ec/Cl9A
mM73wpXWSrRQe2DBrSB2W++W0SOPEckEnLlNiqspzFWeBtlZJnX+iOLSbQNN/I0wq3LrRkIDsBbU
bwGZzNiPapL90GjH4Y9qYnFDimZ7A7oaAaEGEaDBby9NkRsDKMKT394YrYYtrSA8Ww1WY1SHqqqi
9shjDyMUeaJ4Yb58DlRX2oJ0roZvn8urZrXIZ9sQJ1977y0fq3nbWiIyts3skrSocVzbIETarLmP
CrZRS5eTZs1p7C3u4kWQ5lsMSMXqf8wilio9WoG1uSyi1rsMsjP5xdCsdp9aaXL+LNyKKOphWn+2
gEdKznAs0UqYE+cJk2R0UG2fQ9SVqP15HRqGtvnsMCafaVhNo50jC/IOlxe7NKrLqiWyA3rTxsrt
P9+F5WGK6+v+3W+z4RiFkzwGuverUG2qqjo+q38MSRstX/1R/72MNof2OkRWa616Pyf/f9fylhfW
ujreo9l8AO0x75LRi1ftgtDqIPuDAvDrTa0F1nUZB6C3FGorAxp1k+HfWU9OgrE3bCcdlUvm6BV/
lGk2r9UQ8AMJZCUEmKKodvZj7nnsHlvtbRiMA5lz0Lj1eMT5tbDLl/Zmbn5YGaSOJI3Nc93ZRxH3
20GTx1Q41Udc+IKnpKU9J6ndbEahDXeu7iQ7D7bGtY/0xLrPpxppOxP4fde9F8JLn61a8+4qEolL
cG/PIf6Ypyo6qi5VgH4gpFkX6AYymn3FvRD2Cs3dbw1awU+ZZfL8tLS1qjmIGT15Iz8yP+s3E3vt
jWetXC3JHqO4l4/ZWKQbvwi7XV648lGvqvSGO+CL6lTFGIVffXaLJ1UDx+HthE3uZqpjFlqzmL8s
Fnjxr8Vmkfc7DME3U9/h8Jsr9jALxEdCyCbmZKlCPrnyOnPX5NCAkkQbeAj/o8SjhHGMXAB2dogv
/exoRP2OzIsHYhkrgFbEeJnG7E5FWhFleNt0RXangrCWPrHUVF+UprdCz/XV1LHr8Jyuxl2Y6Sti
9esHr7KrB/bSJEuUc7lTVdVhVeQJp6l3Vk3Cke3J7Lyny/hlUqQtcqkRh558kmm+HuzuIw2i/loN
wZPh33azu/6cYOjdWucmeRKGvco8NsFZnUgHVHAeHoJCu03bSOOwRODnGckyeS4Ggf9fz0laCUF5
7iyPnAU0itpdGBoWH2Io1o0T4yJbHqa5mcE2TpH9WWqqUJ3VMuJz2P/eNklU+EZBcm+mXVWuD52Q
M7UPbuRqSgv/ehzj5haNkmaNSmvx7f8eUbDG+PcavdGgSWJV0b7J8u5RTNpryHs8VUutLft4Pw+j
sdY0Wzxa1dg9ZvmraefZg2px0BhBydAZtqovmQLvbI9wkiLR3eepSVhzY585m6LMXUj5MfDIjh0t
fe28wNqKwEoOVaa7556bgTv44XXLY64lXZfLcQ60K78mABLVdx8c5ozY0tyZzxPopUvVlK753MvQ
+6P62asG/9fcEtvfHuZtMZvdSRWBDvmAh24FyvGfNnWl9xAvMAWHeEHKJcBzKpDV1SFLbi6N/RJN
mvbevnCt+TjX0LEVlL1HAYlnkvckjVnbT7InVL80kze9sdZAP+MPAicJB0v8Z9NLkUisicHJJGBX
Kzk7g2aeMwgyJDfxMzkVUX116XTTzju4kf4lJqUBV0/4UgluEYE79zuJgM2mCmbrqYltcY37Q65U
1QQOfpeIDJGeVuvXlvXFMOv+UfW1ABYyrYnPqmbUU732z3PCrfwOBo5/PWVatiYAAHmRyZ1uZDNb
a+SW4g/P8rbslJwvsquhipgQstxJi1/qRRBsGaBmZoswSTtCdFIz2VonH3PjbMvJc74Mw1DvZHYV
R6C/ZyKG2+9Jg87h1BnaiyuHj9Zps1tV080X0Xf6MyF1/T3OtZs8r1D+7kM8mWYerVXVLIdiRyiw
e0Wc3mtBfvyhad1yJspem/c1UddmjmlIXwonHmFO/b4aC0gZHAaGrepQhVHn7mWcB/DjGmjY+nN+
LnCiIH/UCwgQYbz1SlS0Rr/nZNxO2TnodZM7Zm48QGoe1lktfD70OVoJr7XBcVnjuvaj6trtm8a/
XBZhXV0bvoMJ2qshMmrfegs6Nwa3CqmhkTDwiadUZQ3I4vTd8GiGi2Z4Yaff8jBcY3rsfxapvLOB
Ub3NEz8Y22rquy7I6r0cXGyERmGerbTRN7GBwx5m97uaNPmHGgrRD88ZilWsl+1zKRFab71QrtoI
BXD8gxKiKL85Mdntvsvc/gmbxKI1Rmy76m2rOMLJY39TnV4VBY98MKpLFcidv6DfHdyomuUKf235
AxFny9Kgi/9zLdXZaLP/91oJgie2ZQQ39jJZrZWaT1Fe2BtldpNOn6NulHS/7HV/1OWo+euihzgk
lr11Z8L+mOHB7GFFOE+5kXrbRpbZVbfstWXagr7VuAPLpaqP1nzGao3fl5pm1ObjmN2riWoxz6kP
KHgMPPPoRyCoIVurCK7VWro1/vcrRc91lPDosaLwUkRm5xA6GmfJtpeiX6meQDa/ulX1MkYvhHEg
zuPwOTmtOVlE8INWxmRxG22Jcbs2XbTNCGPFF5hzf12awgV7rsfGlCDLxOVldJEQXKsZ6XEGkaf7
xpujx4QZd324HaJq+mrNsKf+ae4bSLuqWff+s/mv0WqRcrHp/TVaNcdp+j2oYBuPui/3nJycXQaN
/smeom/SbadvQEIeNABEL7aZOiRXOTqZmy3Hn36eV2oEmMXtIAOyOcO4JqC9/2Klxri28MDfsJuE
vKprXXWj6j1x48PChQqGb2ytke2q7J9lVJ/RlfHfBrNF7ajBqu1hT921cHaOnui1k5SBeTVXg3gC
bD7AlRPjt6q1lhuP/RPD0A7q8Kovg/lJEtgCn0Qnxmv51JyWcI//aEdD7aaza/0p8mHBDo7za3yC
UNTn+M/2Zbxcxoce49X66gP9e/zn60as86/x6v38Pf4/1lfvv13evzdVVyMOlCcrcH7EVj9866FA
z1mOPoy/IpMuAfjvlHtMBuY39NO/j6ntHYHcSjacjrOHHpRuQz+cvsJrA8XWal88E+Zxs7QjXjx9
hciztn+3lyTaXdqX8bNvyz3Wk25VILhyLeysbVd5obnXzWB5CHhIc6N6VKE6PqvqqhUWU/7VXaX9
sY/Hcf/ZPhmDg6Us1h+RdYbLVGTmWy3Fs49X9Se83ULz4I3187Af0ahZj2BYtnkdtKD9KNDTak+q
qq5UoQ24yyO7E5BQeCRppGjVc3ejiqwOuptkKVQ1dEZnDeKl23y2tXaPHVvVI21Ot5YdzSs1T01R
HVMNVZaczha8v6e/ydlC6q2NnivfSU5y8IxL+5SCOBlzFzlNHUUSzgb2WQ7gX7K8ODZej4p6TjTX
LihR94bdrp0w9JI355GKPFsL/66cH8eE401QcdzypkfUQeZHH+0CUkol4otLG2k3E8KubDgSlzQ/
17wjuW167MYABC5hGZCPg7ZZR6NPRkFunlWvmyx5VkSJXRlWPD/2gLiW0zCbyW5t6VbwmsbTFwMu
4c88u/MgGUYr1yU+Yl7yBMHqX/U5+xazIuxA6v1Xkwy3YYfyXHwGAbUcMa0BKV9IXONe92IiAwzA
bnpTH1VtxDRyq66aWyGb8XKt8YzdOGbOZzYSCEQOP1lDRUTqeUNm4k1b1mO1a+XElhmg3hrn5Hjj
kLZVwoKC9GPJj1BU67GebHi3tXYV6UVyzIxhfhBOCnIWsNx+1J3gyu9isfVHFGMNLRpfumwBPnZl
fDDTfnyZ/NRYcQAs0WGgd24ynigI4NlFMqJS0vDE+F0gAvmryvkoPWpBA48eFtCZNCj5LLx+zV4E
r0lqcNvIIjRxlip59kDvZLlJR4t/kuUtdM2KWGJM8FduLczXWls0xEUW3OJwa69tokvQhtIk+ZJx
vGXxbtV0ZEeUvm/eq4LN/a2lG6AMI9hll3awA7ZW3wkit++rnMSUxJzBbv8zxU6aAbth/PrZNAPp
3OsWBu3PZfCTImzDk/EyVQCmXOdzX26MECHklmCcm2w2rS+g+JtI775UjhmdfWCeK9WsZyYKGrb7
akC1xN/vb5FgJ24qw6C40cwlXFkvD23WBtqmT1vOSFVpb2dpFLd+FpWXokDqBGFoENguoSjnisjK
nW6hw+aIfrotIumSfWN4X0E0b2s7qn5UQ/datcb4Ynv6cKWZqTih8Dacqq5qNoPZd0+yKcINLvJk
L4xkfsG+QBhN1JJ8MRjTS+z3XzViTUgTpKZHDvubYni0y85+0omd4s87v5Qo89zFc/CgBjXLV4ac
B2PlJZCWzbLfafqYbRsbfh+5L+OzJYOTxnP33fXhYFojwTlJguokKZlw6cahe28mUugqL/fvR8hi
14NBHMBEpPZ7g/HNCrz6C+T9fB95UbITndO9LS4jNQCVXhi4UymPrTTNRzNpXnrsrrsIW8C+XcCv
XWAYT0vE0TZrveSIjC9JkMCs1oh9mR+j9rMxtek7AaXc/cgXf4gDL9lbdWLtfRHq910E2xvw2Pyd
+CEAWtq3NvJz4m6EeRd5yFYL6SE5S6hDWYn0OlgI0qoIp1k/EftTbKcltOKz7XLlA5n2O75Qlx5n
GRgbfMSeZdPo/V6Hz8ZFCBV5taYux2M0e5gW/32p6qowbXs86qSR/M9BeqfpuJ2jYTw6acMqBDDG
xAiBStAJMrMSQ56jNnHu63aUd2nwntoWsup5EZenaAofVJ8XdM59XEt935bEpA6kFKTrzIntK1m5
Bj6spR5BmV1za67AvjE8sGE81v6uaKD8TbVp7OcWlzTJ7B77YAOPj5iJ/0bAUvZ3QiSE/evDWdUA
3vZ3tetjYS4z80q1qWLhKaBVYJwRMmEp1daF5mthaN3xMsJ5NYvoiIVihiUqyd2qiLVAO2aJf2xM
7x7vfXqb6wEiM7F/X1iNd18WTndEUztZqWrkjeYtaoqY8KQ/vwtjOI4mkS5akM37TrPtLZsO/Y0A
RPCn2kGM2j2WJ3k/ek129B0zWEVh9NOus2XLt2hYO49uw96kw2+2GiEoP5tZmm9E2AheP0cIgCjB
G0+wYfE8Utb1ovWv+1gXeGwreRsucgUgYqfHvidKcLK14jWKkG32PEB1rgtdgDzv+zoU2QcqftFK
FjbCHgNItcwXJmIQKaEZniyewMWihdWn3n2P4e9qGgk/JG3c2HaNIBuDwIO9W5rWtWTTe4gkH6Ov
L/cI3e329jxkN6R/cytyx+wWqUUei5wC7qdFzKSJ6vkReTMd8wiCbKPnO7BXRuMV/YSMjEN+1B4g
2y72mu+2Ph3qcoHwhw4Zw/2MxEERTytXGt7z7CKPm/Qth+qoJUPazDaBiNpXIpBQhrAq4MOW177W
+YqzUPQ66W51AiWSr9Wo3CPn28p9ZEeWSSBfNn5egkU1hTw7Imz5TbstUqiN9uLHAUmRAdaJypSP
TqSt9ekUO2eZ1wmaNWN5NJFQ+mbV5XdHd9I33SB8MUl9dGUNF79rns8EyrqgLoqoPSu5HhNov+f6
TW2t9EHIW39JI1OZtCrjllhMCQ5fPvhLOq5qGrIIOksuzWPg5/XjTO7iEZFpuWraTO5HYuK2yCPp
t1mXJPArjLOqESlLYMpSQC7sdhl8Yp6QkZ1eNdZgrrS6cB/AsZiraXTDr7JvblGB8KMVj1p3Adry
qjdJmZE50pTJtrQqnpSDlWkER+VoupqpR2JG591gprLmTUTCFfvE/nSpNjI0t50DkMnHLc2fIU23
fmbo+lHPBDpbYEZXuRk2N6ooFudNyyc/Xhqzcg+9xj6pTr2woY9gI7tqHMQ8cp+okM6O0nNuFVtX
A30/EQfGz7iy71IZWHdxJZszCYZQXf9pEstVB2EyHCfv+rN9zDR77QpZb40ki+BEI9i5vyzHHZHY
ncm5LKUWRnK0P4l2+GmIGbb+GFc/irMY/O6Hljn9yvab6dFv54B/qT0cOdkGm6GrPtgBuKho4EKW
ehnjCSPFTlU/Oy5VnFdZIMqbf7WPdq9vUrjaGzXss6gqTBh2eadabL+o/c04Gf3atIPyagyPuhnJ
B1XEPh9taEr9oKqQyg2Iv5B4RiEfNL6FD2Auy13k+6jLL7NUGzRNsteNNDiqcUNH4ks2h9vLhGVY
ZcblVszhtFGzhtaWD22rvyBJWp1U0+ijNStFelaTiN2rUBuJ9zUeirMxYIibDJQrrXbAGAuWn7un
+aZFRbS1XSs6YlY2HowZvKsaMXriA+uW/ih0vz20jhi2YYdWsF6lB1HVjoXIixmem458/z5wTlBJ
QLiiJbBx7AVShTThBgxse8Bu6b+6PFyS2rNf4sRITwMxaOs6dP1XKxbcCvU25ZRdOS9OiPxJ4cfr
riJi3jD87CAKyzgRn5bs0jQdbquuq6+gjeoPWOvdtS1E+tI0iQFfpoBL705fNQQhvgmZHurMsni2
+dMuCeeQvBKKPubmHJSTyekGa7wbAtbPp7fQyf11NwfzdZNJ7znJ3au4nmmHv7IzZripTmmNb6WJ
VVqCdQ2xRKBCbuECWaZPFWFhcT3Wt309t/dhPLyr6bVvupvCActu4r3OkuIGY7N1CAJCzft6lGfL
88qrGLXdJ6cxHFJYy+RduKhHqyNPOxwSObg/gRw8O25WvSVV1ax1YZgP5ThFW7XiwNHjsqIHt/Ws
FQPiU6NbPTXj6BDabyTvTixvzMzkEMWKJVEV3w08XtO3RXvGMmP/zU0s/h6Da52sIrYf44EwjCH3
3gaLUBYN+sDBhiL9qEc5p0gABXOtlwh6lZcouqi0+2vuHP1aRdER1dqvp/Ij9JsEAarQX7dGa+6j
gOogc2BJw4BqMvYaYqg7e5doSISr3jHjhBYTkr1WvVZDUrtHaiHafs61Fpj+BmZx9JHHVzz8jY+m
NzpEuwr95CQiv500u1xS1canJcKsrsxDK9zpmbN+fYzMNL5SgWV/tydLuwpE+7u9Zr/wX+1qvDbW
LR7JwtnreRpti8CIkaC30udYWtquz+AfeGGaPQ+mVh9dE/FL1VsZuca5Y+KJtPQGgYma+pjfzMbi
xOnEhwr3sDWZH4cBTMFn9Idqw9+JO/539Ic22vlRtakAEdUhHPwCguBQzwJ0HKDQduPPFm5kLTXf
Gp87uzBdJE/qtw7F65d2AehjBIRwtgzNfzjZtq+IalSWAnvq7bO6MpcrgP63ozbnR9X02V6Vbrcb
fs9SHTjEf00NO+ePWWY8f29nYe9Nw0hv+yLzNhXpPhunhrKu2lQRkdqwN+sAVSuSeG5FK3s2uOT+
kedlr+WcSf6Fv6egDrYLmt6/voxTa4UhSZPdkrjyR6Omh+7Gm4l36B2RaBtpV+2+BXS7ygMRI7i5
vELGK6i11TqX2csr2LX0NkVoYHey+uDenQ0y7Yyx/R5YP+oqHT+curTWfAzFLa5l5xgjELY1kdu9
jY3MQSNNeFdaEXCyNGT54uqS7JzG7PfjUi2dFvRy5rdH1QvMQRLKFA+nSU/KF6cvvgbp4J7J6S5f
7JSjPL+qYxfztdFzXlXMev1GDB94o9hOz6kWFI9kDt2qdsevKiI0SBqeUVR684Z6MwVu+YLsu31d
D8mv6WEBYiyBon623Pw/p0cEtby5c3WZDoTdvo68wFx7hUU0hpWE6yzA2pNZE2cBv0+/iP41AGr0
3LVCu4tyHOmFn37prdg/YuLp0LSpsy8jp9at7gmipfibrALNFTtzClGYs9r4PHaos4/wofdiQiJJ
iya56eLaeZkT92edo07R5PekJrPFXpIwyNdYpW519i17PCmlXaXHuzTxfUeOw/lHovd3U9ugWTgU
aUgIa9sf2rx5SKFT6ztyAro/qmjH9Aekoh6aXq/OcdaSYRgGxcaybQiIS1EU/dccXMphkg3CgVOX
FrcGxPF16nn9VlXVOH3pKCYTJ2JrlZcF2rHdBFZOFJ60pqcxxIqQWuIVBcIGD/nkbIhGWgwKALdh
cuc3Iw+1F6fLV5mTda+25erHcPS1tZoVRWa/LhxkolWv/jqB93vF0JKcihwlNXK8O3bvabGZRFgf
RaK7G8ya8VbmPMFhDEiXPEZOYJ59uawAdQsCck/ED2ElkXj/s1gUB2vB5GzYe/urbmh5vsMoW2N9
TJ/9LiMyC63UH4UgUi90v6eEIWA29uZHq0SGdhzt6Np2yGcDFZFcaR45905boVc0Y27Gmw4f0fkY
uAvjGoxAWyKbsBvD2juQu+2eRRI0m2DKzdfWdG7VC9lJvM/IhUQajgdprc+EGlRhequuXNF817TY
wxH4V3vTdgEC9qiLF5g+96PGgVPqjjxJVwwnddWX6a8rb3C0az0hVJwBn83/Goo6+nDp7eXCVXFr
DJMZbrOsj4t9gJTVxW028Ae6acz0VXXWS7hIlaym3M+flPPL0+x3tkrljepCP6DcmOhb7FQnW5D8
slaTBNqxGHEnx5kZ3SFi52wQaiK0KSGbXbWFyxV29ytNN3EXo1J4aW9CU+wl3tuVGvE5IU9ASwXe
2BCl+c8iScFb8RMgP8vLqHY1K5O+vQky5MhVxx+r84L2bZLq9T1Hif5ZlP5NMkkiQZaabxTPmp4E
Z1XzRPU9LBYmx1TIZw9Fd7Qm6/nkLNWaeOZVY/sDoRPM1IHWrM0okMdezPI5k/G0LtDJO6i5WLyR
lkztea/mjjo37GmI7d3lPRgQRkKJaoKa6+Pk2vaWnm9V75CFDqGPi75egwRnW7hIKMqhfgnddD/r
pvfVtTV3kxP8QPJQXD+RP3h3aYfKsck4z5/0sewefNt8V+1qnWQS0DmDbr5zS3KvZTf7X8feNrjb
du1tnGTB2TUdFzOEAUOwK8aNGJGVbPx4uCMLc7jTlvT8lsfkrAeEnP1ud0wn3uC4dNihMUJ1RI6B
WEUJgWVpimpdCwC7TrclYiXXqq2ws3TFHdPZNIcuJfjbYBd/1QTmdMhwbD4N1XzftQM6QR22wMkT
8sn1SEZEIeA0LLVLUwzNpIU5q2op+WpomefDtapOYVpeRXk8bcOMGES/791tqTJ39DjsV/VyiXj8
1m5lvGxhaOuX7B6DuN5606UxQThLHK4xZ7simI9l7WlvHbdUp2BHztF6D2SUbxcRkW9dEewRUaue
eUiIawixi8Iu7TCCvk2o3ujGozOUVbyZ7uKmMa4TttnXFnkyfo+F3OSmvXKGsX0otTLYx1M67sY0
n54Kc/yG6d/9lrrcR+AlfKlqO9/6RF4cMaYndyBwwcm4mfvNLx9cfew/OhOJXy9083NgEBQgBFGv
mlfY17ARxCpk38NtjqoqwmywrxfDDOH+S+Mfl4Fqtfqm2OIfhvm49HeOka2D5ajJ9n6NIEF4wn5t
+5vB05NNomnepi8674yCd8+ZJ+XXEtfNXlqWR3wNHZEjCBiVzkiSIjfrvWrEo+Vfup04JtkkcOVq
hNS16Q14J7rlzg9o5zq7RVgKCa+pK7gbjz8Qd2mRaUjnhyjgwAlk5axqagLeQ30zLkdVXav7go1t
v25y0d6pISHPsMNcGe7Kggb84CxFZALfiMosOKiqJaP8HOt7Mp7vSLnHrN++ONAXohWJ8w86b/kt
jrIMuaSketTJXbnSCyQGaqgsBy+c4wOnpeicBwl6SNheHuOo0Vb88Luvssl/rWjiA/lnRQE3axfM
pX6FVKi5t40MpkXbhq+AmH+0rtXexWQSIPcYvKjmydIxrxRzsPOXUbVn7RwzMZ44bc+IvpsOf2va
JXzczUgs9xFlKvFaFhv1/yQ/DaNrceQlnc6ranKx8/HPKuqW2gonlLsuphmhpcFuT6lGwul2Wi7l
IgWkCmE0HtohjKkBoHQr1fg5xoLcu3PqQl8nJWZHpQxsmNO+7HBUpfwmVw4xms+Tl5v4gWbygKMq
uhrazn/p3OUbVH1BWCw4R0Py81IjaHMv2O1tYruvvkxN0XFrDctDFGrJxg9DudUa4q7NAKWuQvKk
Cge54ytbvZZAT/rFcGuTArPJ6gz5T0C0907kZSukzeb3nkhSnmBFfm9mWY77NCJb8TeqUV0p4OKF
ynjp4aDNLjfcfo6T6fD/ODuvHbmRtE3fyqCPl1h682NnD9J7U77qhJBaanrvefX7MFLTqa4eqIHV
QSAcmapkkoz4vtck88BMtHmKN1/XpN1lmIq4sImje/n3JkEDRLREv+YFsEiLgbUo+su3aU5cFufc
eBOz7t31wALHULNkcx8ocgJYoQWAUZxNfF4ltwp4Vy2NvuSdt9R5NJziqsfnqhmChxQsz1w1QaEO
JQCGzs+KD0WpXzC9DL6nGtlQteGp6yjrtFFytoC6t1PtClMpyfiuDb725hSDTwQn6Z/ULuoXaV7o
lxYJmJVahdWxUWGUqJ0+ETq7dnHHy7d+38zt3IGiR8KMDEvnV0cxXMEHxRmm+16xQVwXhIOR4ski
bOKy69iY+OgowLhSKSf2HqmYv2E0ydUO6l0DHu8NZp6YHhJn2UZt5c/Lqss2PKWQXaxCfeFPD1xR
1HWY+7d2ZJRpOdMqmOS//et//9//83v/P9737EIoxcvSf6VNcsmCtK7+/Ztp//av/Na9/fbv33RL
YbVJftjRZEe1DEWXGf/9y0MA6PDfvyn/y2Zl3Lk42n6NFVY3fcrzSRSGjbSiKlVbLyv7o2RoerdQ
MqU/Kll4qpy03t7nin45V5/5oRK7t12ui1HIEM966wlPlHhDAjleiGajGOq+xHyHr5xRkAnuWXPD
g2h1lWs9QXsHb3Qb1VhZInl5FgOZ2kOtKjJ0zWyEuvQ2Xja1lr95dmBv7TGuF6KJ1mA6L+0kPPR6
nr81CxDVyVukkQyKRyWei0ly1LYLh1DoVk+D59ROT2PdlxdFd/ON42XtTNEy6OOiMy1s6Gq+exAt
QqrlpVSkYZlWTrSwi6S8ZFb75dfXRXzvn6+LjcynbeuKaluW+tfrMuSooRCarb/WKOeAqcuu+VC2
107KnoUpvJaCKUpHw1wJi/mwlV/ELHYTMZtpdgSekn7PJ86MKIxWafD0ib4DzSuvXHL6w6jZ/TnL
mCIlf3bJnqmjyis389wL+5cY3YrRJV0gWmCDIaMEL34dNw/paEPmZY4nudUpNHSiIpdffxmm9bcf
qaXYqupotqIqtiZPP+KffqQqoMexZav4dSyreqXoTbLSWRtuCWPGz2GXnW09lL+kdkKCpTEC4tl+
ePadWJqJgdzWn9HWdR+hG4e7NnGGZdQX2OyV9SPmo1hWjrH/0NZhvL01/Sl1IPIHMgHZdSOFGM/4
cQMH888RkWMY0HOPOqzK7hkHUVMlzTrejxVH3U/602SOF58rZtz73R44K9KB/N6BcuzzdPD2Fkzz
7Nb2NWws+bbWYtScptznIZDn345wxBH34ThMUnOO6bz3D08RVZ0eE3/9uTqapWiGak2bZ1sz/3qF
Klmp0DOH3N1KQbHqEtnBPQj9H9uBUEmYgX0p1min0C3bQ147kPTbrH6zKjXYa3GbXgMjTK9KjPtn
3Dn6VvTdihbmh+fnGJJO80Qf4rYJsYu2WYtmM5jptctVmyBqXK8G8eGum5PUzYp2CSXERQYDmnKk
a2k960sJXWYtolqAqCdEalfzyFLygxPn8GB+qtYIDm/C0b24cgXaPUz5xrvY2HBvmoexL6J132nB
OQtjdQlstLuG3BELjBijJ68lRMUu3X2R8g6KWT9K77Hvf5VkwOeSah/Qmx6f4GI9lLpSb0aAUYQ5
m+iiEuu8iBpcmW+cAGXGP7uyGpHDsE5edGfs7dsBeeHBzEzAhd6Pr1tohS5huEDibswmwbfRzIro
C2EViMkWIkueXFhz3ejw+VUNaL9TLbJGpNpFtRoD59YpmgDN9V39hxGR+/XmYLWjKRwYL53aB8Is
Ci/a6PYgbUluRihYS5U2V2wfCwBI9Ack8N1DLNXtnngzBHhaot/0StbQP1UBNS9RYx939zmZw6Jt
Idqman4Nda9au1m9DeTcf/blJl8YxN4P2ajbJ4f88Fybgt1NMhlKxsYbr5hsRfZQ32LITX7UbchX
luZwg+kLZH7velj02VA5JyD/0DrEWSvgRmIQ8G147kr4/oY75nO9TIbZIIfYX02TtdohzZoGH2C8
68PodPIJtOSPIk0xoGGva63Zp47qrGoT+RQqwPKQbV+JeabyXR5q/2zVkX0cUqzZe9f0P5wO1kc0
GGw32sq4WD06bk6mBR9lm0E8cu0YfIwuPZJmOumt6z4Tk2lnTrgjRzScJLeUvWWLdyRpTWBkTpGf
NQneAJK0WGcnY7EXfSlYTrQulfxMpOK5y9GOKNmBeku2eAR2wHZuBkSKvWVusGiTUnAR4jhxiKg5
fgiRJuavuZ9rtBGEj7lZlrEf88WGYMuW+uj6C4vl8lKpVd7cqMafYDlke8MtzXNlqeZ5CEHT/frN
oWufn0uapsqK7iiypiswuPW/Ppf60k1qr7OML73rLrXJR0GZCiJvDdt+agbidi7YtP90FnbvL0rS
4z/1idkN6LB9lEk6aiPT0aItan6PrLw8JiSfRg1pwbpZEf2O2UKa0an0eeyJou3TEL8MUUdWQZYR
4mGWaHulA6vIa/fiGNF/mwKE6Bk9Kw9FnUqRZ5mRwmfTMLr+9fcklhN/eX5rpqU5tmHajqLqtlgm
/vSGNYoQd2PJzL9IepjOLaJC66zI8RYFyPTeGijYoWv3ktl2syeejH7B1G+HKCXKuTGe41FyL56h
f+tyc8Cnlv0Ly4lqZ6i9/BoW+Uz0+64WbIiG5ivRVFIsQkFwPBG10w6635e30xZKzoK8lpPTaPjJ
KlaVDuOFOFiptmfz7I2s1w55o2gCxX7qT7y5njfZhzdE9rLDGGgbo7v4GsjZDWAcolV668fNvHmN
iScLoO+n+Sn9AjDsBFKIjsM+KO3sccpLLvI00FeiKQ11doaVuomId+UIL6swvP0224ZNlj9ikE2G
pa6+D4OkLH99tey/rYd411okwgyul6GSxvjrr7osKs0mi+l/af0GJ2glex3Nyr2GSWGduqzsZrXR
dO9944Mf8BwTtrKtPKORs8ISu3s32j5e240arA09qZeVD9JFA1+yV6bCJrO2F01RE32+oZKrsaxd
qEbphfUOki4yt02BF/IFsUDsYnseLl0h5wdXGbpDjlnGcz0YZ78MxzOiRNmzoxrfyXfUR9HypyBl
nfvVXjSTJujmpWN123I6svDYqnmjZq3FaABufKklZbXyHDXZ+RPkDAxkc2gnPpE5acc387rqqgOo
PaCWokeM3WcVnYqMuM1uIa1QmmrC7hsPfXPK7yWqSX6M2OYD77F8E4UVwZRYJoQRyUzVonaaWtXe
xnIhZ1bOYB0tpNzGmaFn1jEr9VOZGcO2mAbEqOhXatP6hwsvLuzPt6lKjNJQZEuTdTZryueFcIcU
dds5nvYxqF65yMwcRK0hdbci4gePGonzkpWhuWJLER7NwjavyYjwroXAomiRB4/PRqsDB2ULPJlK
tcvM1YNZWoGrGTqkzESBVlR6si2e/V6tSyxG8Ry3UZ0i1NKfWpbE21//qP/2qFYNTebnrMkwYTVN
Uz4tISPdKGxNCZUPS3FfK0jNx5qnzE9F36HOB99RYSE3WrMEcekjqJFuoaeucykSNVtFbO8xUkKD
1Egzd1fYgbmTgdBs2ngcj27bl6sca+YL9LNu1mlDvc8DhVi8nlcbQNeghOJxabuJu9XB7+1ELZfD
9lZL/6z9t9F7330eibXoH15pf7v5VcMxVVvRbc1wps37p1caC7iRPftQfoRJ8j1Nz4Tn3WMfhuYp
mLA8Ap9jqEm0QPHIWNz7RC1qbPWgYLB1O6BAo2YmquE4gYi1YliJE4jJYgAlmyn64e4HktbDD6h3
i8JA4Q8+Wit2d7zBv0VV7qtJqmmIlx0xUHAHEEZVAD1ww9TqbAkdk6nPChrleJsC6uvW1KYpHpor
M7RmB2Rgq/RSVsmTahv6TpgN4UScXjzZqDcGIroQsGiKQszNkug2NwHvb8+Mwm82ntSvulCtoPva
jTJr+uIIUt7+8OUYe3obMB4REotNrPGm157zYXZWPYe5gLqI0tmXMkaMVZ0GEBsiHJz56RlkjXfO
RxfRzWkgHVjj1e6AGbjhZ8eml6fwEAPhmL/qACJ/fZtY4j74yzPAZE3jAGy1LBsQovY5MoBkZayg
Zfth9iDHiyog+IW7wDKUOuul0N1uYVSVufGnptSB4Za1Oj2KUV7duPcSFR5yw3hKWWKK7sEEO8XL
7StqoNZLo4D/sDNdnotBR8WGxeVWoZhG7ezqd90T7kTFySgM62h4gTpvUFb+CswdRpU2vI1VDuoP
15RtGnj5UymVr2JCK6XVzGyG+orcY7T3vTFexm4vfamDmZiQqamzyB1/2Lt56uAT7/Lqn06Nn94T
+wDziVWMtuk1CTcyQby0E5Own9dxfZE5WstKWF2HqYD+86OvTPXyKgqkUn7uE5Pvx0phW93m3fvU
EKUk1hR/Odfn8xcWqCC2kyrZ80fLkk8+nJD3WMNeKCr6dJtVkvXWhejGV9Z7W8Ohi1u5RK3JNd+t
AjtwKIss4FtwJRiMIHJGP/RKqAlVal7atEfzOoYa6jjFts1J/CEUEnObaB520dD9Q+hz5dDtWXh0
/ouT1Y+2CvZFzaoXB4LAcdRr+xE4m7bsHMTdAtyIHwevbLG5w/coRLpizsIFhHnfnMXcfsTBKy4l
F9Yqcz2FZFiZjfFMjN6KrJ7rTjheYzaOB6NXtLX6p1CK0Dv5JH9yF1nBSHtcY8V8uXeJAz4d/6n5
6XQNjL5FYajmTBwrZFbu50uwHNvJOZZGmVUv2y7TLkau1CQ4+FhtqvVTnxiVc0e91X49L0MzfOXI
5NjcCeNuCri7qHqZ+6w1pn4bIDatHByBkBej9jRb1PLeA5zCvIgc0ahBghhZi4GilsOrKDK3RszA
DZL5hKa59dWGPm6tdIILT/OaqZDrBn5LpJ7vh4ZWI53UsZl34aAuUTd61m1nuFryWM2Vrq3WoimK
PlWaWdfaybat8/Eq+pQEeLAE6Um0RH8+ONvMzofjvasxQvTzm/CSakZ9MdLvrkKquIpxNCLUOrxh
6/WdfKN3cSRFf+gV/1QPVv9mFKYGmgb1JhxSfp7VRTxpoFaehiQHlw9jcB4OWlLMY+/kIm324MhS
/1h5IdEGUoZrrx37R7UYtMPEP7SdNi2IT+IBBc4FpCBz20yyIaPwclKiR5V3BLr8w5Xtcv4o90mz
NJVOXYrm4ETBNR2KuWjdZgyFMtc9VVrDWCbE6BFLQNjLKleaq2v7QG1Z/XXpBptIa2PoZldtxYAo
4g7Y58oxtEnLqitnYrYYqS356Md58aA4iGcXtdEdI8tWTm4DIAkQafE1RoAsQdbxNUuSdJ2ip7gx
5Cx/xvrrKiZ8BKpn7XyrkgLU6OB1OLV+7G27J/Y09GcosMkJMsDsNkNhJbOXIv1wnyGmeXmKi5pZ
g0zWZZvFcmkTRfCxJu+NfvrO4nKveIjI+wnN2KzdbZp22hK1hgJlTQI6Vu8mXzUEdIrI7L9hVASw
GEvNh3b0kMdJanPjhvLAs9e2blNi7jnHtH43SSoLdsUlTZNhy/s4QbHitYHphUlfjwBglf0onKl5
78sTncs4ES1XINycmU8u9w2rvrlQDkhKC909GSBmWGTW2Zd5LQvFgHGIH6ykUA95x7c85h2Kz6g2
foz2RFlSpP6UyIT0dMxEVJ1NKsjveV4rxQe8IdBHvpPBpWmad6i5ZpwWHyMg/7VbjflaNGN1l/cu
8LB+KDbjoFcrcTCSkPMMnttrJ0nIO7nRsBT9fhVs6lAxnvNRbndxpxsLcRqltE5yTLjQTTukAxp0
J2PD1GELuv27jo3xrLCEQdE4XDFy/xD9igd2G3y3MDbo36J+70/T1VqSNw6GfUsxK5eNs16ZpHxB
QB81M5dQ7Oz698GokQAoZhF+a/Muso1nU26sWV9X41vtVRFuT8HwxQg9eOul+k0L0w1pEg8QpvRH
BjcyJKBzLtix+zPS3KsuS8rvkZdcpb7VrqMXpDCmjf6SApufQ5hwV1GkTtq+UuNuBrXOWOv1frV0
w3hWop94dgwpdWeaAkOw5CtdRamHSn74rvqyww6rKKWj2ynSsbfQAYvUYi+67v2iJnduxx/FgvPT
gO5r0nLkw9Zlb+LQNUZnOw6Q7dEl93lItRhEsyNdnCz3ruxw7JkGhYNMLH2m16UnQ/WvpCgPoax1
e61X9LNce8YZv5BokmVbii5RJABtsGnpmx2pSCLYDUsGR1b85y4CcAv0JQJF0gTPKHVY56gteF4x
aLpR/+hp37MiCJ5zWS0X9pDgeeT09bGfilwNkXdIy43spvVRti2KqSYGxbRC1/K5AYlvKfo+zSvi
HttL8wnSjnIoVXncd05SYKBThU9jTxrcA3zxPcA3o9bd763hBzMX6Snyrd649ECM3Q6CwFeswliZ
GUCl95aKcKwCI61FsFJrN5JeX25NVOX1w1ChDjOzljp8u+c6xcCgzLlNQiMpnwuIgkuMwfy17ZnF
c6ohZ8lT3cIthqZa6BiJ2hmil1MzsCxr46MlPRdNu2mLHQvM8NZEUdHZw0sEfzRNTkZTPqq59y1W
n9xolL8ABf89BKL53leFO/NKw3qKS7VaZLbpX2H/Zauw6+VjLxU9Qf5B3sUDFyk2cyRW8POZm7La
XGDYRhuZf1tTGeoTpDxj4ZWDwia7/aYofvcHt4ZUxvEfISu7WYQ1wksRDP6yzIEI/2GnarKIzJg7
QA5N59AV6gabRW6AXDdf0iLVdrk7DJepVdQ535Tnp8+ggOOZpGgjIqZy8mx5OpBoTyp3YtRRUjQX
0bUHEs+o2vYdKnfOuBJNssbhuiOgtxyHNHlGj0qfJY0UHZys8s+qqvzBw7B9Dfwk2+TwbJYmwpSv
XuYohP1yGVUWRp3WP6h+nT3UKU8Qw0PYZuq2Cr3cw2YWD9T2tUbvdpn3lbwWo/xYULmPyxh8Fqfs
ukUJTOlFR0bvbHX6T58LKTBZimO0pl+p2DOacls94DiWAU0usOyKzODkIbW4sMukekUu/RVmEr/P
sJuT8Xa+2qMLUGs6yIB7su59A6vw6SDfBqmlYWv8Ovrx7SDT7uZ2mdtfvS5BoMIKqwdv+qRE9X/+
JEBw1Wtaeq+m5Enfk6L96ZNg9W5GyZzxLDVAiU7JeJGiF0WZ1Kt/2ORNsY5MJOtvWXnSaKoumwTO
ACD9Pc7TpG7uSzJ8Civ0NYQ/m2ivlqn6kqjh++iF1RnhP/XF1yIQrFX51BcsfbrBXYhJcLGxNQZq
fTvEr4ddqIMqEs0JMLlGhU7jwnEKu5e6Bdok2kacEYlIUBZ5RJJuGh2C8BxhQXNR2JXviP4Epyxz
040f47PAag3hD2MMDp4TZzM/ZEuZBT3s0qTHGSs2n8QMr39F8619FOM+tiN8dn0SrUDhVZQMcrwb
HP/FrhwTwRSN3bhsrt1SkyYgoX2AWwo9aGpWUhpuoigMwRvRdOKiR17TsTaiqdcmzNC8Vve+PTzy
IH5RbTN9sKI2fYjYcoDEJJPR5twLcy/k5g3SZC9GQYw0x19fQUX7nHmYMqGOIxvEakxYQsancFZo
8TQpKrtjh9cPawKEo0b2duTB6CaIY9WYaYfHxpD1vVmm/Kj4WyHauSSazcG4uOlXVbbDh7zMoocC
E+utHRk1acQQYrmDlqiMMPG6kgNpOWR5+ya3vJibRKvPXmWjtpKP21hS27ex7cbNaADj9BGHeys0
lDdGQmAnU8chB3z47XDoIfXWrrh1uulseQND1rHN4thhT/IyAM8Wh1f5mO1ysugYcDGtmOAUqZ6U
hwT06av94zMdp4r2tpPqczHLMxD0U3g67sU50EQiqTksJDvs5z2RwIuKwtwlx3zB4/F2unc5BpgY
rUe0TfSJwsWKZ6Wjrns7FDln5aAX5quMie7Bw19xk2kJem9T7d7332q/nmeFzo/zOX/WPp0lChxj
DXSaXKt8rVrJXYd+EMzZoI3TLm28Kokfr4ymzRb3Pk9pxkXbKNpSHCYGWl0t5npitet7n2XYCKYN
arEyuvEbOHDkMSvF4M7z5K2hEcYajQ6l6iqwH9B/z+Zm6jfvams8gR/zAeFISzogMMl2cdKKtvr4
9e/7bwl/TWOPQFrNhIVO2FaM/5QwSk02OYFa++8I1QTRzrQ2lZY+QfCqv5t2szaGSvmQPduY+6ql
nQs09belP5pryP7ZIUP9fpYBHJyBsOJHPhUSsv4LMwIJKppqVZ9+/V/WPmdNNMsxLI3gpqnZuq0b
nwJnpiJ7gU9W6mMc+kXojBUQEQo9zvF8tqx6wzY5mnWy+6NP7i0svvGzm6mJ3r5babWH2gfcXIFi
RRoB8lSSdO8eeP1ZYiTysUMz7FEakrOZyN17XnKBVCxlNom/gDade6l6HOqS0Gav46+dxbzkTcdW
sE1kRNREISaCVOjwrQqyf4BqaPanBxN/uG2ZiCiblk5WlDzjX5NHsOhBYqST/YDJA9OIi+xAfsab
jLypWlORqF52cHM45wSwt5/6RVPMuM8VfbGRodUa63j9TSf5NO/evB+bORB3YDWFaMLq3YOGuPne
N5x3iAPEQCp9wKDB8oyVrVeMTlNggs57mPMX0QVaq9/yJB3RpmVQnKSTsXGq7EDfIEfXP8h50SGm
cTHCjFNKLb9Nr2xQbZkOECeR3MKfAZ/w9uIkMMyGU4R1nBg0qiZaunmni0TJPiZGyJITGEM0FaJW
V3o2Q2a5WX4aSBO02mdiosmtMlcVhGTLJreQ04vGua8F7ZMVm8OJL+ShSVrUvaai6N9hTEWPt3GT
0CiL5OogxgCxqGlaH7IYzxuzqNFy9XwFzwZNPsRK8aMm+kQRTaOfJos+MVrVurU1PNRputHL97LT
EHwY4quh5Dlx8f8UYnC0EbxfZfqQ70X7PiyHSBqTNOhJ0jr47UqjtNKmN68yFTL4lVBpkpM9vYeB
0UTHsU7P3e01DEh+hVlrA05hGp3cfJDgTMkkgqoQJ2mLRL4azUqMiVlBMpZbVFcHFirTu/y/farS
DtvA1X98apj08tzuDSAbyTiioItBY4zk3nsF4gdWWu6cIW7aZ9Hs1EF6Vzui+BoCDIe2V9NzktZf
8BfWTqjK6ydRM12dHSAuGWaR62wTR0A4YiBkn4+NRFUsRfNeiCNKdF3vXTLJh1mjRMik1J10BAiE
GJua2itfNqWj6LsXvun5cy8P4h3R42iPhhcOgFNNFJXkDtlMVMlaxSu0Uc9h48eH0EtRwLLzdGlz
GRZlmJfLBJkNVCXQgybI1UN8a/7wigz9jK5NH6uauHU3qPLy1qya5upgG6RqupvNjbQk9FLkLX50
TPadrjml4Xgg+BMfPXJ4yJ4a9sytde2171Vz2RjVuBbNDHPAmT4O0bnwK++lZMWiOLH+Go9DC2H5
L0eZ7SWBJMNysw6JC6jVV+7m3QC479U1s3KddWx/sszPUbQMHsQElN6GmeW75qUPnHZv5BkSwr2T
fwUNOp3AziV7kQKc2iMspF6aQR9nYgCo2JVISf3cul6OugyCslEKej2w1Z2YYBRoUksEXVobP9V8
HiWu3j51DptWF402ds7laiLhfOkXCCcCsoogsLFk1jZuoOovegU0axoO7Qg0t8l+JelKc2n7Rr+b
wMXwvpCek3xpXwjFuV5epBbiWYKY4eXR1q/yBF6uU+/7zPtB2FD79hv5hPyKB9pwKouC9BQQzPdK
H5dKUEtn9BaGh8EhrpSDId1Eqdo/qKgsXhv9IMZET6lYOegk35yLJrGLq67r5g5PRX9bBZq2imQl
exvSaiW+C7Nv2rlfj9UpiQtSeINh3L5ehJgXaZql74rGTY0rj7zt/b54NDB8EkemSoQEWm7ASagA
Kkm65yydfvA/4GrcLoTqIrLX2Wh0anh1nOW4SOdmiTCC1CJ5mepom1YFPDnIrYVzqwyigpPQrfLn
0CD//8z5+0dwnrRqymlZcP8IyVONf3gtq39/K+NMpcmAXHVLM53Pb2XD8GonMZv+WddH+xzFzRn7
juJdafDHbNFoWYtmimyHWaoEzEoyg/OuIQQ5dAs386Q24uux8nmKIB4kQSkEEv+fmqRbDquMIVyL
2m20MP8hNYlMyV+3rdPKirSkaWGQC4RI+7znYe9QFTkY6ie97BDeRHVXLjVlY+mIcYravc/5L31i
npOdcQ2dDVJCVgrNmHgbEJzetWNB5DF23F2r5tshHUNtrfSutRoa3jy3Nu40K/SM0UTp4/e2qeOF
VpXWrnAQFDWqx9CSYlZlZroN/CDh8UwzHNpvuC8qF6hMGqS/4JuYRQQgWWo2TmaiWbpPFpCW1xxY
5aqt7NI8xX1aoDUX5K9qw/qj8mv8H6dmkGcLT3PLJy8Z9Sv3H2u+CaAzWDgvZQ6Omz47PTty47WP
ktO5I8t7sNx+JVpD1DhnUSsbW0ZlDD+9yEJ+eiY6JTN5R0HL3d4ni+OJUq3k6dDbXHFs3PA2Fp1t
j+t44GmwZDXFXXuBXLBW6fJXQsAWSIA83om/JHScBzKXOsHboH1u65QIL3+RiV/BHE55j+JWahnv
eRJ88cMx+T0Yw3e9zHSW/b3LD9QGAYo55NM0IeA98RwYBY+6zgEyNy2XblWxhlKHiCurDE011zX+
E/eFVak0uTu/L6VQKMVzAXbcemz0ZGUHY7FlPW4/kSa+alqgfckNN0Ix0dNOmubnJ6+oeAlNA40/
nnJurGdHTr2tFZTtquh44FTh72Kc1LO/HGMs6fVanrwZ3G6psfw/xTHrik5x8i+qE77C8mqR9VON
HYlcaSH6+dbnIfbAb5OW6rprrGpt5Y705iNeIybE+Ect1U4rd+irh09pQIBmOqHs6eXcHkb7CHtY
O1d5S0pmGmhcEr4oWUlX1a3c/ZgkxcJMDOcSdjBc0CV9qcqsQr4s954N9ga5pwyvrWXlh6HU0U8a
0uEVmkewqgMtBZHPaJAjrCph/XQSoyWcJ0tPX1FZ6k8ltglsSZgVBeO4HjwJMaQmGF/rsInmMvY3
e3GQ5XjLBum2J6nqpIuV4iQrPhjey9Zy/HYhDsJ0MV7Urm1ukTSrjmWINss4jAA7qmnXFITa872J
T9SPZpG75Z7Q0s9NMRqUhBzEsfXkrhQUHiHdhNyjo5P4N3x3F3it8aPKq6+d/KkLd6dA45aWfxsT
R0iusdQiUwYTso1S1zXeir4qkexAcA6gKiH7iARNq5rbOJuk6dxcxlfKCvf54BqP0Wg/3PpjxyTq
BpLYrnv3ymr6u+ivWJLMkwpBAEhL8SWp83rmT1ATacCuJfFt/WyORXcCJ4sfRIisbtsArEGcd2ml
tbW7VfGrsXai7ZKMWWO7iUYOL1nEcPRjOiBjWRVY9dz6isI8BvIo7X4C10x9nnIdgLS7PCxYvoJy
a8Pga9l5D1boBt/brljjVJz5szz5mmAQHs7y5szO2PBnWRSiaOGN36vBPZul3X3FfefbWGbKuzrq
PapgCNz1hL1nqMQjs+taFpKCMTsICGwO7yHZRU+ztQlyTVUxSdQqrcYryraTueiTSigzM8nnHIk4
BxmEYI1+5x9i+H6c3WE95vtjtmzdpJ85yJzDNY28pWQW+ok9rgybVVG2qRM2R3BbyMQZfvUo+ayV
7bFsP1CKO7seaMWZtPDStr2xm4KJ1CSYTYLF5HmJsvdHkD8T/6kesKYwtSSbtWVvAUCjINgHTSTH
s87xQhYikFlVTn9BQa3deX71pkz+bKJwJiZx4yVHDOKlvegSU00fUUgXndPFfa7l4zyoGP4mDktj
oaqDd1aTesS9yhxwpov1Yx3K7VJ1svQJXywV7q3mfdV6IDAVa+hZG+WLCFmf37M+mhT4FP3ZCRA/
FGcqPeXHmbLJoFUzJXVtSqVxJLSVGYF/tKdGzDL0mHRjjLBbVwSrypImXwRGrFgP4SHizzkHCUnU
JKw3VJJDP9VCpUgOXl7WmwwHwlvN/7Pv02jmVd1ShsoPOkDeOcRGYd9MVd+U5Z1kUIimKAzNTs3l
bRLKhoaK0QZT7chU5pmSB5cW6c3Y1uJXID/qztabaqGaUJ3Ry0AZzCc6AF0tudixhg/rNIAeWr7o
nMbeFZ7vvJRxM49NvccjBYpE2rXDSjTBfW1xkjOe8PYJSRdDAItR327wc+WrZvWdBZX7gWl7ME+y
SaBM0spVGgfpAVlesMzI7q6L0WuvijMOc9+HvS7HJB+0KcLkTbGmugv0rZ2Wr/cuUbOLTl8Ek5uh
jOGPEiX2AUdym00/vDmU5oy5OjVFnyjGnJXLDM4hFpE24nwoBl1LAmBzhXwYQro5UgqiPU7tvvJA
MYk2b/H/tL2kfNXlFM2vVH6TwQ8npZz+wQYR0c7/x9h5LEeOZVv2V8pyjmpoYdb1BlCuFTU5gZEM
J7TW+PpezsxXVhFZltkTZjCp3OHwe889Z++1C43zEkKDKFX1O7TCuh+ZVbzTjTw89OZt4CR0zWNf
FtAvIPte+48sS8uvQkZD2jSy+Siw7CEcyLpDODbytjTydJXVfX3HqRPER15nHwOBm98/JQ3VKZxZ
rRDuBQ5L6+qvO3+y9rM9iSmhahmySFvY0jRF5Hb6uedFjzIaTLEKPrXyhj9YlHCX0+vDA/Mlt2H7
kaeL96L1YK4TAtadND7MMtF4UoutWNCk+NTL04YkJCL/6kChIiuPcdK0m95yFaOKV3lVRndRcZel
3alUQnUrCpqypVtAoEtZZU489ChgVEwZnJpUtxRnqF9TJrJ08Otw0ML49PtnSRVUt5vht9G361bY
T2gnKw2Wmi4i1kLa6jfxjSHingIo/SJLwLUK5SW5opxVzkv5SBidhdIHgrHMfJPkKLPYi1IgrfKm
fxSshaCikAEmXnttzTQ1dzBWCjsjuafpAdVbHtuTNpPEFQzYkWIo0jtBNBi5Q0i1C3Ja/RxlqjsG
5FOZUeYEmlT6WN1EfwwyxV+0z16Vi81Aq8Uz6I87GiBTnw745BhNRe2t9ZtgibM1Xly0Mgu6oVQr
bRC9GDrJUBNiHnJbMuNJNRjOeW1PYrzcj0CjE4H0xjliz8feC1NETg0PHZPgIbyr/FkxZTuNRkb3
aVe7IkA2kh9gyQij/J6WIPsGvai9IgwKWxDq3M1DubpLUAMiKZAPQKzlQ4cXLJXinkSGyIFwM20R
HFs7EgwBn7cYyZgZRvcppkknm2RajuS6IUKsmw0cPhceJsP8pNsscOyBNVS2PtExSJb+MxdrZY98
5iOMlJURUTPpdZkUdjDM9ZZueNiF+T5X1Kcp0ZVt2ImGm2rge6laQieRrI7sSL1lxvLAqS7fY+bP
9zWL9BwBfe1xZDRJUN1HavWgaV2+1WJG1YG6o319Aoulv7D2biKTcHdyx82oOJSKnjw3QraSjHEk
1CpunZJx5EVFTDc0qp1FBuqHKiIAjgQ9nLKJPQxDd+j17YIMwrvRPH1CfQ99Zi6HqESgIhhMxbGw
7auAlFkR55pvTKq2rerkqcyD8RDMNGVTmBmm1ATrfpYvJudRmyXZ3IAtBQotT/dS0vTH7w+yATlx
qgsi+KIG0VUtKjtlbpHKKca+Yhp7GlGiuLMege83iKFFbOuMwWJ34iGsTe0Jm6ZtRtGupou9FXJh
2szW8JrjHz+o8oQ2WuFlVBC4OrJCsDAnesSN6CfdoQGQECymvJqoZN1cNpxYUD7FsfbkWGZ7mafp
IBb5ucO7SDo9+lpM8uAxZqVz06InCD2PPBoW1ioLjdIFouzqU/iuy8rwN8ua9HPPgFUNK4CiSRpi
cCwKfzJd0lmzyhQ/2o8cvNYWAqC+Qz/ikmqeEBGUQWciOiSwC1yqNs3DgBzujIBt2cQvqJnOXy+y
lvTT4f/70ZASDrDVsiRGn786ySck5/LA7f3DoiaGwtE3xEmX18GMbhaauXMX1UptPYEbYk7mlyKk
n33XTft+tJZNqZqrWjSooGliralUpm0gRMifutjwpaiGcr7ANuyH6AVFknhsl+iYtoaE1GCID3kv
Z6ueXAjN+z6ME5z4LJRxYMtV8hD39T1rquWF1ZiTr5Vpq0ZUnuOM2MFEhSGm6ikMs1u7O+mtnssF
EqevddGTwmGT563sRJo4OHMoNSRHGZhabp82up557WjsQoxIpBDkdj6RTQg28svq4milxd2rXCyA
/qryrjRVayuH0naMhXtIVclTyj1kS6b1kZeg65S5F3eoRNR1EbKclUKWrLRAbnZJ6DU3lW3ff2mz
euLuxJPVZN48QjNtgrTfy2LXofC0iBAQq11X990hywkH1sOyd6DnpnYqmjFdC+kMyl9gmhCTm9nO
y9dfv/7Sn/ZY7sTb/Yg6XZUNw/xljy3hdhq1FhY/CkOczkNjVYQ9BeroMGW4byOZIr2ixyvf7s6q
LqOLZiZ/44+Rfm5Afd+DmqFhFKePRijSr9p42HyFYTVW8QMhnvxczigMSVMyBgGLWmcItCGw8UNV
86qAK6sOWvVFkoyxiqjxSA5K95KYptsU3UkfDzM+ena7v75M8p/eJrdhKaIO3isKM8hfB6eSYLQT
Ptnlh1Rmn8SgdXvkDhk4tjxE1gla5XuaK6fNAWXEiiNLuIlmafLoAaMXHkvTjzX5A5J/f5hIl4Wl
Mgu7DBN+MheiO46DvF9GcjT/+mFLv/T2uLSgukWclKYsWbfh4S96Binl/IUQyPgRN7w/xFR7t/pR
dknqg6oRhPWmMHQ0JUv3pEUe3e4NtHHlrTSnDXsdLliC+9i1q/EoDJVNu9Latsac2YkJzB/6vyNx
W1E7mtJDXEuiN0flGqCS6HZtuJNMYA0BmX96m7sEjuibKVxal1ajuRpNmmNjlwEmyQnYJM3oxsXO
ngNhKnxjBF8cMdzd1egtvToIQJeE8bA39JkBCHNXPL5kePZl0tp1Mn8UKsPACAuhkwpz783hZPil
ZkYc3MrBbZOhxj44W37YK35Uas1FGbscU35meBNBV36gqglbuEV5p4Uj7bClwyCm1G6jhp0TVFR6
VvKOky5q6w9BVbVDnVGQCQJ5t5JJ0maN/902knimeRQ84C2zNqMaf/UUSth8vovNad7ArK3WVdsh
v6VNsWKLlbZAZ2Mou5+iQg4uRA2lGQiiKrtoo9+GUyrnU+IiYyIZI3XTjuHkjTC/HEvXinsLjPna
GvqrBnswpwqQpbWEg+xctZR2JxQ7HIhEhKbbYN5bcpWuo3qU7HlQ44X2QuFodebMZIWfFUMgh7UG
/jiKVlTYtPqFS1y8FCoTf6IbpHxHQCXFVCG54fgFnTu/b0tVX6tDuzgdPVtRk84Q4W+5QNjvyqVr
/2an+sVB8/utrMKTMOhXW3DqfnFQ9WJg8b40gh96E0eUH0Nhp4Zg+SmSHV8S454p7TAcdV0bjmoo
EYiZhLsywzPP2uJP6nA/3BL6sPo95Lwof/1Ok3/Wfn0/OhroOHwkmeG9of5i7pREOWvyukquE2GK
pGAQ0zuK5YX7pCTmfR7XskHwWMXoxKlot/qZ1NrKiDj5m7xfLYCskpkcDiXzFUlvfTQKdPriLr+U
YmF54hLJ/nI7nhTpGPPyZ4qn5hqxeWX03LHk/M3T+dN6ZzBc0CwEB5IuG38CzCjyuCzpNKbXMe5P
yIale8lC7t6gMHYCdkp37pvs3EFDQycxOJI840iTTMnpNBZsQSHVu22l8m0yexS0qaEggkyGe2N8
sErzYw7n6iFk5v93YhHr12qGC6/ITGIUxbRUFpKfT4y6FLd5S2TBVQgB3ywgFcfSeOyyhFIBfKmv
T/JkR0JQbvDsMB5CFnsPbfhsZNa2kHRt832YGkTlILQTer1iI4+kZZU95x2JfAo7RF1pdGN7UKRq
k9A4XElmeAOWYKyBmGZtm3ERbSVoV0QDfc4oxV6V1ES40jWHJA+aFb3h9CEfGtpmLKZdPz3/9Sv3
i4Lt+0Y0VQ5vpqjJaF2tX/QyS95DTpjS5GrmcutZqR6ygwfYvlvzosRVutMnSffwSl1ngaCoftoK
c6vt8qnxcC8BIB6jgzKJzV7Lowq+tfRiEFx/VkxhQ2LhIHTqE2Zf0iAxa7ioF2O7brPBoakC+yQJ
6+NSBG+92LNGBxyq8Lk+Bvh6dk0Pi/yvnyv3z59eb/Q/FC2yyU2qS/ova0Iz5lprhkVxzTRNdFHS
jkfcwBZB20NobGLKzFMepy46meJgLeG92kVfQb3ITirKmp+pVnj4/lBatHYh9wB70FBWYrdK+j69
sPIGm8psX4lgnvYC7V6zy71YaI4EKk+AKmiP4m48qjy2swpwKObeWltqSKZ9JqjniXHfMS1eY2PD
Pp2RZkmOA1SDwlJsrTKxu4rKY633XsCMXklVaUcoOVr+bhAh7ZIS1qObKbDHVwZbI32vdRAmkdMT
GmK3YXEbfnDEWu60vLBnVRcINclBpWDQOYF9KPbdjXoU5lZNhD1AcLQ0PDCtF56EOatdRhQn9Ivl
UZ4eum6J1xw5Q/r0OqbuvKhIGR4yByG47CzKIyUhEs92vPZ6v7PqhiwfNh9g4DZDxfSUUUbbC4JW
LyHxxM5vHH5da4gqrosjNbu1M/Uy3jHEKu0uVbW1FAXTdjbnrynuZaYOhbQNbomugVxco74GdUEf
0yY0YNpXpHQENbmUHWy/iZXd16i6sMjR8BCB+9xaoap268ANg2ETPbObhgaoWJI96WpDpuUtgVc2
6bmhGcIbI+3aaG4P6vDFgL47ZRRDNhiRDay3caUGTfqE0H8bNPSIy/nDzIRwzwpe+1MI1btBWmcn
M+wIeuPiTrt9wCFtk9Ba7cOg+oBRdG3wga+lUjsCdlbv1L6f1gY01REu7UmOkVROWv5Z9M1B1aHS
d2Z4HsnZOgNLdVopvyM5ovwyQrZ2/Uhv33gupEW3Z0YPu0KUj5MmyfezFK1ms0rPI2dMmGdzt2ZZ
or89RiMRQhFOWvR6az2m9Q+elNqiyi0voTLZoXifD2FPq2oxrfYckn/2NxW98adThaFLmqKxGRqW
hN7wl3V4IJmSu07trzrxMU4azVRxOb4s0+pZQ6mATqZZc0O2vkyWe2UnIcATXQrdiGDGlR4vn/kU
a6ssBTifaIDH3+h6GDaYLGuTJrcOFScntvM9CZGYQUDhscSFB7wZdqoXI+kvgW7LCjbpcJxNVwpn
8P35OO/F9i3NirWC6PMOREBJgGDRH2CQaH5SSl/f1BxcIyuyS5SNNjEDAl+WvubtkLlYx9hF+ohj
CH9rzGPNxxMjrzAP4A0N43I3AtVKb3mfRdv0930iS84yPORMvuCuTYknFiCUoqW4TiZKI30aulUY
MFBKb7dw0MTHIRnmQ6xr526pmt/PMP/nJ2pc+02R+yzBiiEG63759H9W1/L4nl/b/3v7qX9/1//8
/Ck/9Mcvdd+7958+8You7uZLf23mu2vbZ93/Qutu3/n/+8V/XL9/y8NcXf/12/uPPC7cuO2a+LP7
7Y8v3eT0Mmw7Dor/xuLd/sIfX749hX/9dryO/1i/51Ubxc31v/zk9b3t/vWbYIj/1CV2DoSvAGZ/
+weIv+//Lf+TJYFKkl0SiopkcosWZdNF4PW0f/KOleiI3EYvqqaw67QEjt6+JP9TR45qUl8YNFtk
Ufntf6/AH9i+36/4f8f4aT+3gjQVQhy/SUfXKoomx7Nf3iZwdif6XsYCvI7MnVg/kEvgIakWHut9
tjY4Ocp+bWwDGai/2z907+pn+NA9oVwsCgDlq2D2p8UxhOeuIrx1BW9UYojM26OJbVxliZsLLqe4
6DGFmlVsquAuWxHl7RfvzFgUxZMSm3iu6FH6Ue8s19hY0LL+bo/+eSn44zmiOr/18A3+80s90gTy
LMk4e9fi8u1Sp/m5rOh8MyFXP/um/0LXMtpVGr9qsXT3HzfEHxf8PzmJnHN/KhB+/+sqr5ShqaIh
/sl2zxFrqpPwltT5aI078au8a07YcsS3zs+/Irpsgd1/GffqXRm46i5CtnEv+ObBuidBZDnVlade
pOYg7fGpvEO22aSXtHfbY9zY44VMpNaLj/M7svuZhJ97I1ktiVuuyc18ivbKWVxV5jXUdN2jif+U
XtPR08/qa4tc30b2R7NeO3AOhYphC9jG33BDPZI2JLDy0JcyPIM5xWJLlSM17K3YH2z6yXs0Iz8m
e1DWt2ZpjebMBWVA//C+PkLPZXNbmVvFzd/KR9BD0WfywNPxp+fia1kJd0vsx4dgrbPmyPbwDpkH
jPeJlcn0k+u8zt3eZb5DD47B5Je8q1uns2DpChtGse0H+A1Mh8T1fLR4D1VX2DRvpAnmstc8mrlN
Kqsse7Rbw4eytK1HquAsucznxXDCA0PYxnwoL+k1VOHO2MKBNJDVcgcFu3jOxwdxtMvE5XIwMHgp
3nWfwTzFpfaV1I5x0PXNIG2ZIBec58L1YPojniJc9wQvGvi3bH1+GTCSKORMEAMkeYV4UUVkRrZx
ad7Gnf5RnoNTR61zPzIovUEh1jFrcedYd/FKOObb8RgiV1qHZ303lA463czBOlu9Z/BI7J72wqV0
la/EC32593OQtbk9fnSJlw5+RMmmu5oTvFBxV+U5fugY0+7U2SUYGXZf4nVesVtWqh9h+XKsxGMw
o71KPwKMgrZ+WF4YCltufgqc7C06yAcQy8R7Va5ARigpibB2KXNWxn6SKLFX8858thIEdfg53Oza
XDLYbEc5trE5YibwtDtkM1idDFuJnVJGEuNYD+wyRmKnnWMY+xrowTp5p9Ps5Cf5Tqps8zH8wD/X
7jq6bc/Bo3lZiKU4cmId4HMCGtrox/w0bsTOy5W9cWlVT8i8al18jH5ROcm6Xmcvlst6Al66d+Cv
ny0yHe2yR2DjTF7n5Lw77OzK0ZyruZOTh4TAyVO5gSKWMYKyxd7OY9tIt+OLfHvRKFtu6lV7DNzM
6971deyiKJI8K3IWr0XM6lsXbUuhHR3ayrlJ4seN5AHE0T8b7N88QWjcnrFhDBIuXEhbGlfJYV4H
1Vo1bJhVxzx3+k10ID9Ogt/6yCBgFp0BKrLo9Lo7hCRb2tKP7DHysrXympLMuiLYaj2dIffqK/i0
nBYfu7fZXc/r6BHwhkAfK3RCoHDuTZf/ELy3X0K77RtbPgzDZn6utpOH6MfCaAKRxRZWc7MRYxsY
d+jcCOInpX+0LoTmvkbbhBS+1/lOfBbdHBSxLd5JJxBRf70+sv39h2GN1REyJx/BCEmUa5L2S3dQ
pgGpjbpcr1sszCT4ruTceDbj9vfK46fC4z+X4T8twrc/w1DfgH9CH1X/pcfcNDTlxECq15o0Ptz+
hDUz2Qmn69LGuT3nnSMuNVv8v2uB/7L0y4CI/vzsVOxWWPpVg069eDs8/ofZRQlrVZ+stl1LQv6s
zPAktQkrGjwHDgXQid8krbUzK/OD6ikJ6R5L5nuJhtUNdHJKDEHfqNX8UIJ8XjNZ4q0GTcan5Wyj
1RL3aT+dJtydYG1BXEkooZ1YjFXP5Kjh04mrcOuWpG/V7bGbWDKyJXOtkgGfgn26WJR6r95KU+gs
25TRbd22T3LVa45uxDXpDL3lkDUpIGdc7jq8Kj53uYHza81Eyp5NOF1gxO9DrZUPVlbs6qQaXDwZ
AolpYbWxunZPoEiMQoyNLCA4xQJxhgU6C3PDz5j4hiN5r33mNzppIlOPCjX3y7ojAzCVVooIvKIv
Fl9PKc7VolkJegCkomnoYAmxQ6ea90YxnME0mC4ve8dyYNqF1fp1IxHaK0KDIOfuWa4awW0sBuok
k3z1TZce5bFp7bgU75FUq4d4qFW7WPSBhUqu7FITtqk5r/GDX/QsRtI25z6KWiKBSKbiQZpf8kMk
BaypnAxdbjkswhm9aC2UFFtGkr1S69z0JwQSgnwb0TD6OXQtXFh1KVxDHNn4DPU0N8qMqkb9GK1J
PVqdp2Yy2pbeyNbDIAu22GntBnYfwJHkrJTCpyXzyAptedDk95DHa5dm/gMRZbDWKjhk0yKf8Mod
IkHLCfXSNV+O9ac+JnJWxRhO8znCokyRMLTUaA0a9kXX7yHI3IsV46lUOopmtBawEErTj3rS7pZK
II0nnEmOqZ6qKXuPTr0Y5R5dqbspKu6TIHyQ4/ZHYk61vXADLyoCQK19vv1bHT1pjE1vgYPHWVlx
wwmYmCbSIw5SdT2wJRRW72kLhHamQq4qw9jIk0RxaJkekZQ9EmGLGhmOsGrxSqOoL5MSVESmCvA+
Gi8ZYH4oqQgsux+fiip3RHO8hQKHpi9M15lbXRSyh6mSQaHO23EuGhY+pIDEjAlpj/0i7Bs2Cv1M
c4dQG3aG7jjwCswg2zKuTrYcYPO7VYUOYbyvmPhDneNxpG7FrFado1Uh9u7tNRMDwZ+yq0XGk0E0
lxJhhiwMj9AnpzPrtcpIvGAHtRBRIkYnV6xKa9ckuguDrD1Ohp0w8GyQBtFVDaQ3bRAQPQDxpPAq
tGsSvcMuWQbMydPwaJKWYinRxkQ6oVaxY6RIiBeiCCnRhilGe2k0+k4JaQ7EeX5C9wD6NwwMWkvG
bdNoemUfCMz+7dA4LoqblPO40XDwZ3aFcoAeCCJZvZjXSd6v2zQAWqlB99kVdXMnlGGwUsswdOnt
NU6pRdI2bBkgV6x8doXXyDUHOVzPw7CV+la1U9KTnOrbQCLGWzIQfDgkMlHvfNBnWd5m8BDBZMGC
XdWdeQ46BgKFQBxiIrWNrc5K5Y0RRpVJHdOtob8n6c2r8v2/YvO5GHKMOaSkMRjgmziQY265/WuQ
P3lHJLtFKzTHCPF85rU63AhTGT2bjOVzsrJgG/XytQba4suMgr1zjLXHFk/LXTs6lIuUANXadNtD
eQHlhXAEwTM376v8uKzl16TyWrc5EBB0kN6z1EarmjoIGa3zwsgcDeXrfM97v95PRKx9NSvJG6gQ
9srRfLXhYJm2+CpMVEvRe7tXfcLoRTs4lh/5jpJdxFBnyy+8RvoLKMj7aI3EC1UrCBjzhOnCaG1W
+lxyc5UL5YidiwbsBg0+imcG5RLlaeo28OtGjB02MUOmsZEutAkxdap28yq1zmzsmU7wY3DhDQfV
D6qts/kDScU1Hl4JNU0TV4XT1PODw1eteNrTuCfsqJhtwXKKlKrHSUGOHK2V8VQ+UMgTVWNPT8bK
WImneGUwO2UTKyg0lK/sbcFT4JgfC2gz21jVrVcy00lgBlI2u5LudrtuLdUcVfwB1tW2DHEqsYBC
b0iOSCEabaXTl0y9UCabYT2ZvkJ1heQa8iQuQ+zPvNuIYQsc8QDiirVUg3iq2m3NvNiLJ7syb/W5
4I36WZOciad3qVmbdrk3ejGmKQFQOgsC+4nTFMhHmNdhmPLC56xbAQmmOD3iwzQUitAqsZsXuVop
kl+MTjkjyLczzREiWzshKYw3fDgUPD3C3QJbM33suLo7vnCNU95f86oT7UZZy1wPfT+RJjA6CS5C
5lqC3XV27MWXkqtFdXnVwMs2u+ajrG8vT223kycyD2UZP1n6Nq1tTiF6cTcOm8l6FY4sYdZR07b6
q1B5w5rbIhc2XGK8vHl4bxzVH0PH6udxJOuqLYkwdkdviJrRfDCOcAlIszQR6v0g5eayPAUnzk/t
a0OocnHXPRCbxd8O3yh9X4p9tRl+cCYr0OBfFZ/p6iF/Z/IpKnb3PD7GE9EQjnXkbZN6XblGyKgX
Dhozv7lnsAfvjGARgCkfOYe1xB0kp0eo33HcdGoInp7qasf0UaNUXVxZ2umJZ1Ve4DaI1umlrSse
/5bHK/YHObkd4yihBA/iuSHaD03q1LVt1Kv6kUbcHG54mvzqYQB2+lKWTmHaprlH6BqnXpI6XESD
g+SRPFhtL9WesQu2JidQk3MNrxQCEmhELi9Q4YrBU58+hcsqB/CBJLHfCR9q4cV3obTuF0ezVjWF
2NE6zTmjMjQdh2kzQCdiWOxz56p2INj1qtn1qT9tu216SEKXyib7MVtO8iJa+wzW15qzLUmZ2ImI
Si8/GhKjOM2BLnJKMo9fuK/mxbkRlnunKW1hLbNm9B+Jh/yj5WQerYvJNkw3fclWne5QDHAAG73p
KcZOeupWAUZWjGSK3d401A6jY8F0RnDgnBl0b9zXHMhJP0Lne7vZWZoXL3trCHUZnQlD9oUTebFN
04dhRZVnPZiW0z8jB1emlekoG3hhL5KPVPgxW9HMec1FiAE2MSCH2FceC/oKnrHflZKHMC/3pnNN
2tQ5u3Ceee38ZIMFXj0AUzJCt3ItFu4fIGXCdX5U+b3Di7oy33gOF066JiCJ7bAaFjuseNZZ7i4e
yLHSnU4hocONIxp+UfriMbjrartzek51qLxcjuXdXXsSXhEm3vd88mJerNJ+w6+2C2ikUCZcgslD
ytOzag/3yeybKwK/SEnyrQ/Zy5/YQrszSlVpP/nlMTw2n8AdZ4PTFRYX6yQoDiY69bH6YIx/YIVV
H5Rj/JjuwrUqb0Nlq85Et9vyjQO+zlKA9ptKPOsX9WDcl080mikwaVUWyJ2567Q1oYeZH9FQaTbM
wNrtcuJId2SHoRXCGTH+6CybgRFOi4g3q+EaKAxVJ0esFGy57rmrvtQ7TCCV6jUvoANuKa0n86h1
BIX6hrAaAmiPJCP6vE7453kuZXoRJ2z2GzlxOKRijwh6v2BCZY8lxQKSQw6kKBCoKgiGK7u9eoke
BBvUp+SbF3ll3UuRW2ewKNDIOnJqowGPPUg7zSaSXaW3p328jrGUWkfABBEb0rHWwb3b5tfQuMqG
2y58pvV+/F7mVC/c5m90VxBMSm95uKYssrz5nK/KbXoJ460ifUSCk5iXcDzEbyOFV7ZbGhIbGWDt
zKqn4j2w+PfzNkx3wfjQS9zpwpc91CuTTJ/kzPpjEZibWQ/pdrifvehTehYslxPBeMhe6UAoL9KJ
BghjH+mUbRa/vkidjQYzv4Rv7EssBorybg1+fxhO5V3c2tpn54etkz+LWIctVxcdiwswEsl35MnB
ApbYh3XJyx6n6jE0qcIJk18xjVNwNEu+xGr3mrx1hkNQJ3XpZXoJgnvUVykF6Ebhjk1kl6F77y29
HbyF5EBibJS86qN+LN/KYM9sNL5Lzma1Yz6hrZPXW+Ep+PH7VNoqousYSLmdbpPTosDm8YZnaV35
6oogWZLtaIisxVW34XjaH5haRs2qlv3+amoupi6WzbAGR2T3ryZ0sGNwX6wNL3jtr2QKVVQBD0wz
8gyBq3uLFjoS9PRoiE5wLi+qE95V+3xx0nfsQ/WX4vdvFf2Nr3mbv8vKJWfsxKEOhsxh2I0jt7Sd
3bPnxRfLmc+DiCpu021jb35Te7d+ZFVXSAXjt9IbO6a75n6otuwiytp80mlT5rZ1oqH0rvjilU8k
bTWGm4k+My3WaRWg38NlLTnBg0z3cqfdYbnRIj/KLvmV1G9z8PKrZthFelmsXQqR1DMLXyHby67Q
wuBVYlucxTeVdkumIkcXOZxAZQ9fFmyWDcT7TvUYLBHnaMccbEfIBvXIxLdv3IwSqI4bDuqeUY1s
ugFtNQJF1cPMAf2lKJzg0ChfbfPZgJM/85xm9qjBCTbhlRqmOGHGii/E1hGMkVElbMFUNg1Ddqd6
TXpqXFu9Msmti62WcvywezBiiI3t6IFEnB/G5/jGWColY+OjvnJqtKBaNU7wRSzoxEYzcmbGF2Fr
zyGendsu5GBB3i6H2UVpvMqpLt1Rt8cj4I7XpvIKdVUKvjS4CAjhAB5j8N72LPnqD3FDiRivmtwh
fvJQr2n4sbzUHoFhr8UmWUWT0370lWfQ1nyod2XrZKPNTnFCznk0cX2uputwNQE80ph28gf0wofi
03oIT90hx53xYW3I1d2jRKd/Xj9Nsz8XX9JyxvFUZA5HrxmGbGnH0FI/DWZijCksjjJ2SNhHLuBF
ipnYDWYoO+o0kzAtq1znCRniduEUG2mGuBvDTNpN31+QxO4w5B1mWsK+vC5jt+1vX/3+8P193//6
/jFjDFnIoWyxKPfSzppiqf79u0tjqdBBnbMQZEie3ABxaJm0SUEULyK8ZZ1hSA66SmxkaI1cr0oJ
JzwCuoQh/TZwNh1DS04hw1sOaO3gQJ+IXc1IL7EV7XTN5LFZHZ1bNRf9QWAHWQzRsoMC60BHGpgt
D2lO/0hm8dBLPybtHkWdAaF3Fr3WMBubuFWaUZZGnzOIQuTR3auU6pGH1JrAzzyy47wgxZGoZVu0
KLg7BltuDVyHk3Bz34KXd8vAfJdR5VBWVy68LNfImhD0GfFnaC8bb8wamuZykPsKQL+nOGZAr6qO
kJC8Fodd4wyYYAmKjDNKT7bCsi67u5rqyFQi17IS024ItUBKDw9FbMed2rOvV+lCI+UWxpdkF8Ac
izNgXzhErfKqq2A9F9YH/InM3mc6maoAO6Yct2Zl7Aw2pyCqd4MiItfJyEhHRchuF1yyOHhTlbTd
duDJELRwfEZcwnEb2Ubqg/8HAmZg/AnJWJPPXSVmrqwutMQRNHtzfIvVmCkq8k7dhKP1GOUG/hU0
YjhKkDCGcFKmF3LI5c0wCszJOv0cJO8ZuUHbwJKu6v/j7jyWG1eyNPxE6EgACbcl6El5lapUG4TK
wZsEEvbp5wOv7Rs9E9Hb2SBAFcUiRSDznP/8pkFf5wz+tBtmjNlElLL/Goesl8U7Qg0KAAgg4YI5
waZcsGkyoul5iZ9KfBy/lP0XohqxOhL6veoX4OWRCXz0qpxfptGQBxYXb0NSsK+qfAJTC36pyruY
3URIohGBnFS8h3I2d2qSu9Ei73Yql8+G9oejnqCVKZH8Wn2sTch9rR9jtjIOyTECy1P98knBkDr2
mdGFCq+mTewiP8MTkSA7/jPLojs159AKohIEunA2LQxrN9F7aQZGmGaWQBNtHUWzhqfZwWHJJZzK
KtGb1rr0y+dRGZ+HKoFkR08d2KCNQ/1Za5qx2++WmfNLEJBmNizWI/07eFrqwQyZCv+hcIXatLN4
1UJ+qab82DMC70PizLdCsetA9n5jVU42vR/zDrzvZtR9rp3xnJQ0xCQ4pMSe608IWlb7Kptaewy+
tdPWTKNv0qU0Rvdw8WoK5gaaiyc3dSDfg8L80vYgjphhbjpNXkEOC6Ae+n3c0DJYCSOUTKXeLi1Q
VrRlfHrG3wGt50xHlyfqUJspzUwnsIn2nnCQfTMyzJ5xl6WeFu95M37LJnYav4oOeNPSeugTHPJz
a/UVg57B2cgMhk8NZdZmSSkE3XLS4WKepMtOl/a8U9hrkkCr3E1Q4Xs/mGwAXvzaTzI5ELo40Jeu
fKDQNMTTxDbVdYEOjfQ1SrIPR5pwNU0v3/lan6zCzg82QR2bAo/F0B7ALYzYrk6dAtFDgb2urDsb
zwU8PHvkNszb4p4UmYAkp7H9ZKp5hcmg2GIDhcGKfg7GDoKtGD+VUiNOsFw6GW+GWYGFGWYhISFe
jJMFVJVmBoJ1jX1j1k82f1quTqs6tpKS1mklTrB5/zmrC+qRglkMa3h5DdSb7dOimVX27mli0Mn8
nu9JCAuz2H8dxuxKPMY2smS+9yvYsjW99DQk1s5BpbbNsMt7aJgDGqIe9m5AZnThofGC5bWRuHNm
BCpvzCL4UAWda42l5dSzIw18V3iRt5t50gtWHeq+AWbQOvqZuHJrD/1nYs6zsJshH7kFnnXNzGBN
yOncYaXXWV+TiUK20e/CvcRmc89c49h4iguA0JBgYnBfdlvRKQp8JDuzDTaD9i5ESuCc4Pe/iMC/
n5r2MIywtVItxlPZtj+Q8gez+EDQynZa9fAJEekjV8VCl+TK99zYdznT39ZJ7grsuoFHCwoeWpz5
/cOdgxkiL4V9l6iwGsBJbcO66h5UpCVti6nr+JyizSTtMn0SbRw6BSI5WzH2nRAbLHXwErcZiS39
zMaa46XSLSftDucoa8WlbsnSzkTxDFnlfVhNy1W5UJ7gbLxBgbEpq+GpNoyPaYB3ndgP8VBhQuQ8
jBNZYnnQdwh0aCVhu/qGN+2LDs8S6fDQLa32GOXikJAYyuAsXsmKBRFOQfmpJqBrUzXAau04XIok
/iQ8HLdr4mM6xzyosSgYrY6gv4N16FjNIKHlwB0DXj+L9UaMuHtAB9eTEHd2nGr5WJz0YsaLccqE
+VT61KCFbj6NU0ET7eqXCTZnGI3eU891GsKki8FFyYMlL8vvC/omZq2xpK0aPOdAmvg+V/Y2Spuj
bRuHtAHoswucOFOzIgOtuQx++mLw+d9IWCeTNP+SezkxSkVCtchGZlZ2zrRtFCeJQ7sIjBqqUgmE
jMSEGkCm+wRhIkL6lgaTWKlNavTk02T0HUtahSLO0n2EKPohn+rzkPne1h3Rb8VWsE0WUsdt5jrh
DAAkEQ1tTHf+kHmQheNUFmGNL80izGNJjqXMdL/zDdPYJD1JsxX+re4yoRO05u2I4DJfrC7sBN+/
Gy17O6EvMyGxwFI3Hmepy5PTyGzb+hUte1nvVe1Vh2y0fo1qAMYtunB8HQzh7HzXDdWc0Tpg2NhZ
ScpkFwcHWR1nX790pQ+uqdtT1PtHPMnBIFrnCc/PdEtEzCmdgvucP1GYRmjI3MjYNjGbDUOrokhf
FNnu8E+dz9ZEKLvIy/c8Ep/GNpkPjovJXxp8RncJ0DdMe8cecagISHQfYveLxIs07DKkaqadM6Sp
vI0pvT1fNx4opvUFUz9n47pgAv6KWTtW8bwYBizt5aXFy4dKVzpyZzbcxoQGvWK46ISxb/5AVgat
L4PEVs24VMlG7YdIP8fdqS68b4iQxbar3HNczr+yOk72vjvgu8RfqJZy10/ga6ZBxZZKoqddDEDU
xF3tqe+eWvN98dXZJF1UbvXUuVvCyMpchdZQmWFlmZ8i0cfXoadRkLAj6qgfwiJLX/Iyw4nLZ/SF
ROSIBQ+V5gAFYtmnBWLHiYnGPIJrxNq7s2wqAxa2O9RAMyEOT1HU1SFCrOWQVsPDYO8N32Iun6zK
2LaS564c5fl29o+HE2Znp6SmcVX5t5TJ0M60lXMeobr97XD7md/OwS4V8dc4i8rz7aAI7VgXLHNX
NlRtkWm9i762z51boQYW3T7IA2s7CENshIo1XgoDCF+C6DM2aWQznyyoCTtFSFVgmgWdW9zo8xDH
NRkxNRg/sshcFb8f+rl5Mkrb22NU4J67bG6rjeXU3tlKbPe3Q1XBP9HvgTl5a+TC74cUeoFcHHXK
cKI6F+uhhDB4dhB07T1Mk8rRBxWznepRRKN1GHonvxaQQn/j6/+/5fbhrgp1/895/n/g9n1rP7r8
499ofb/90u+0vgCSHuQ8brLAcQUzfl7vd2qfKeS/SK9yXPhmpoeG+G/UPvtfQtgWq5QdwIuVNv/0
B7VP/DdUvpXY+u90A+FLRzirhtKD5eDw1v6dblDYPSmRUTJcq0FqHLJCFbV31WiW5yjlsr6d/XX4
7392uy8CP/WAnNZX/V9fupWJsa8RErbMd+wy29/+r1q5gD+3Xxok9L/BSyXytRN27k9RMdaXIiCH
wrNGyHksEKSnvyYj2XG1daqW0dsNNr/um+Z7aVgnXgvSLnfRucIWoTxLz9tnDTCD/Oh7o9rV2FI4
lGS22w8HkUzAD8NywFLoNfITjGohuRPIGGrD/qSBe8tO9Y8Q4m3ouDBkx7aez+xwd0U2vOG7cCqK
1r0LMrAzHWTok0fvZNmtsU8iQKCmRvNJTPxGzLHYxuWbF7gf46gQTzEC3faMP5rZ9c6OGEWYW8Z7
6TKoK/EEP/U2bUdv/yD0a1OOA+AFIobetvK9nOBeibgmBdWnA6ql3kS+h71XTQC4TgFa3IWEmZnY
PcalaPP3HmnjTPIlmHdTvVlZfOxchPPSGH6NMqF+GKuXnCiqTY9cFYi5gMaO14xPd9TYxVvMF7Xz
CPOUkbWFheKT6jzkW/MI+tg4hsPAq7onYwL60DTtMCYqMH38ESVjsB98VjSZ0fQvTnzFg/YtgPMf
1q6vdkP7WrnuDx0HIpQCIGVOBU0n1pptopIDq9RSVuOutYPPQ2a+EDfq7KVsDp1XPi2N/z7UUACl
gfFlFauKcf+AnUsLbmQM3WnCK92HJ22rPFir6u9DqubdOHEdpKb8Sm4xzgtjQ1yZ+yZGINYa0eRG
ClC03huBxTxKS2SJhhczmSJaoxXXrpj8LWQNxldNsIQkfeTYeEzMsZUIPgYXTWVFLCygCdztRkdb
U3yvBwYnmfNheEm3L0TZbFM3gJKZq6s/rEA8N+QGi41q04Md4M7aPECGd6HJZ5Ta6JR3qSsflol9
uXToIe0S+qW2T8TbNZsBa7td7NZvFT5tx95iQ0dmNu6bwjhBPN91qtxJpTKcZZznaQZNj0FyLUy6
NmjUVyvk9kyrWULsGSnn8ekJ+zpSYekKaJdWcl/GUAjMwsA+JutD3mqyJfP+G3Kyb4nqt7XEbXWQ
3jMptT+FMLAocU49Tk8715kbDPk+Ko92wOtSFHwWOr/ROaET/pENE9mZ+kkOtgW+w3wmL/wnk5BX
Ky6+5km+E+b0bSmYOE+qPTr5Um8aXX0gJaD/0bSOtv3JbyIn7Ee+K8NSRFToixF8m8zmZV1fN/4s
A740tFUD8ho1TkeN84YfUSAYwK6HaoqAJqP0l5uXzyyPuwUbnkONE/UuHYPQcF0djokF8rmTvf1q
VYRO4fF0pGhEA23T0t8O0J6osT6nJfYbBF4+Zq37lGsGBRnQEZwXwm9NbNfOrnXIIiN9xB38MMoA
aaYLtphi3tbi7THV3BNehotAWxGdCOs/s/NXXfbfM+4uaSx7FgDbMWFa9Bu7L8PSMuVFwcBa0s8I
QoGxCNsAux4prrviUpRFu03P8QK3i9ISBmMGspAtSEhYUfCTkbC5p/spjbg0oNj1itoEIZVCKcDM
r/OOXgk/08s/YeKBttZr7C3e1Hex53/z6LmvrcOwPc+IkIBsm7n+c536xT5eSS+j8nYOzcDGsR9E
OvmbbHDJfYA5tTMcIGa5dPMTQQroexRlsd42YjVlxIZeBsO5bIDvY4PJi1jlFRo+A3XquKEv2nf+
woBt+dlgNeIO/XjooJHtLCm/NhGgcX/XzrtMkb3XSEyM8NgqwqR0HuFd9iYxOWlrRkhQYG52uVPe
2236bILxqNm3SXLDLKldjG+99PEZa0wL8lGXbkhOSrfW0FPv+8FjFW2jwYCDUEOP1vDhQXImauLZ
3SXgYOEAR2uTiL21JJqRlrTBmiMUw1iwLv14JYeFmPDsh1WKU0QAXbtYjPDcauCmM36qcfjCgsRP
s2Ef9JjsJvUPsMgHNoNri/R5kyUsuuCnT4EgBAc/5SADIWrHX6mF10RFakriJiVtGVIQS/+ao7k/
d3nymumuOQ49UznazL129a9s0hPjfX+rfU9eU6f5UjnmLvdSiElG2m+B0LjKs2ICPPR/LWBBGxyD
NmOOdLzTAxAzMioDZMEMHP66BfElUBLvbQeG2UyOzF0izW/jRBL1PF91PMJlHebqOkR7TS+9Cazi
zdTSRC+KhYWuApbadH70o+qTEpWxiTJUYQ7tPCwwiB1RiSK4AVAYozvSYzedT+QaoXR27qBz0yR9
ROXPIMVbI6cPGTyULWKRF0wj6l3lM0Me6eQx9P/AaQfmCq8de/2vJigZz8r0Wmt3ucL2fJrLN391
VGAD8iSIlCeKeJfP7i+nQLPt2yZDHmvYRknLn8nxnnnJg+pzFr1RZI+pWMe/VnzNASLpdBJsGoIK
RCIJjoA+wHbWgSdDAlYKlrR+HhuqjLprt0MTeGEJ2TMU3E8b1WObltbDPTbEqyLd/KkGfE2lxaTa
bb6UAOC049WvAH5ENwp10JR05H5BRATiPw5dN2+7chgvM6ikaD21ke3QUl20PkAd2SGdWWx9xZDA
ZWGLy/SSxsxqiD0pNk66s3jD8OeGR+pIhpYTLXFQJTN+2MWw69LxqP3pI9LRRPJz5+0He/wZ03XU
2LVXebCtF7yOsyw94CTbX6gVXBA1yTiRrDk+DExmoOM6LHL1zSzWEs/Xx8hw86shSoY9/sOsYb4s
dhls+5hRmGuY276UwRabXRijpT7aU3mYtdDQkmPmr3nXInFttmJeSRM2cDB/v4zRr/rZ9ywYtl1D
A02xk2EtIwMScdq9coCHB6UgWtnYmmqvJBU0aTamSavdu4ILaILbMdjlT2+28ys6QNaioxjTHxXf
JCLNmfqKeGZvpgHEQxTmyoSOffRae+87kA8cw+I2MqzdrGZmjAs7axN7uyyDEUXIxCYYFzyAZsA4
ISprSwYYboeyhGQ6iSeCzmG2KqDv1jXB47LkGcApvzpGY+3rjoJBuoyVs4oapDipBe6OiiMuz4pB
Xpf/WDLxrWu9lwjncRTdgPd5j4ID74nd3PvOuc2g2szs7zvHmT8ZTZpBF4KX0kb2a7CMzbauZzNs
iOaJhh9yCnYG+V1bFnWw0oJDC8eRPQzFCLqyyu6/Wxr6buCluzKw9cFtcNQr/eYJAlYaOSdfrYSH
qq0I2/XvVJ0Ca5ts5DiEDwy4KsHXHffXDgjOzYQKVecxDlUpJhSQWpJiLB8Qo44Hx4MrNY9JGbYL
NT2Q2fBqTM5D3aJ5BYg7mrasjwLRLEqE0CLFZZ8kTOR1pNP7rCYEa6kt6CMG9ETXKIdQNMwbMPCB
spZQ2dgu2fIZ3mMsymlzFVk87Idc/RTERV66jCDu21lvjQ+rvPBkGRNlowccOHnjTLWAfy6Wep8N
5oiHMZ+v0umd+8TjxgZ2P87Z3J9Gtk0QgAI0SgABUKTfT8SXnDx/Ldtx5d3QOTZHMtTgX8XR3Wz2
CLSHxtmPa1KenKMjG8W1xeXjUmBufOyi5WnO4GtMWCduRuGdJ0/D5pjUctaD91wMRAAFAI6nKFPi
rVzFTSZhrUQP7XIrJk8183Yzg8hhRq7bN1N2pyL/DkrF0Jv1tasX8Thhe2WbZLP2tvuuU2elC0bR
EYjvVXWLfykb9eIEzXYRlXe0ymcyDZbHRSzpTi0kQ/nY1u8CDAcPoPSwowUeu6O/ZOfeNV7EjdxK
Z7GvhnRjFcL8rC2sGXGNwplmvB+tqn6oSM6IoPUuPsVpXSnqhPWwjGRM3g7/+JmfF9/TmIoDM+3h
3PgD22LcRwz8jTYfz7efMsXZljXrGTzU6Yy11ngWiFvLzV+PhzLF+cpa+wdLwJAoZ7Vj8PgrEwvt
2mL0EG/WQ13G+I7Yg3WJlf2RaruH1ybhERmqa89BUK6nImjPvz3W6iNu7GUHhKbOZm7AikEPPB1T
h8E+Lqjn2z/cDliQblHC98eeCLvhwkIOdQN6mjfhr0imoVWfS5IfUBWtp0MJktWb3ecEG7+zLPzq
b4ex07//bDaMJyUd7OEIewz7GGGIu0T1+fYat4NgYacB8TCc4mX/OgwtlsnmkBjbaSYO8/Y/RIZA
43U7/euHgUyPtSXmw9ClxGZSF2Bd10dzeDttg3g5xSb+YwV3Q7ICa4G2/jiNTNi7Kk8nMvPwHB9i
PpjUBiMpHBHIZTL2+YplBT1QY5sYeGiSsMYMaoXaqkrQb6gVT6sjh0lbn/TbhJTE8+2AKVd9dq+5
wt50ly9UjJHApMPK+JbWr+p2NpFYZCKk39js2gzLALLtIKUwW88a4QzMZibvS88KvrML0ZwZrzfn
uumXGtB4CcnSE0f2BXVObEud86rgC749tlpDnalPlqMNIWxa58RaOe35dibbvD+im9j25tieu/Vw
OytaOCPamt6H9an45GldJufUtH+/+G5nKUMZLtCpmkMzK/LwdrXF1Drm7vbB+ZLWC5H5S+YBKTPf
X7lQXGp94EwNnAOsozPTPcSMFWFEcXAG2cDfbtQZQ7/zKOLqcPvRssC7RZxKD1x9cvAI58KvKkI3
1yvIXM9uDytJKMBk9z8cX+h9MOsnpRkug8twZSL5Tv44XR/PSZZu86AkucCAnxLEBtdCt57eHt8O
t4eLEaFLbKugwseSNjxdezCxkNiOgT5ALBeOQcuwS6LyS5Ksk812/QS3D3T7LNNzT0jMWdkZbKS5
Sgr41B4MAJYJaAAEYRxcwFellu7sYat0btOgaI++xP4ksp4dOcIo6Odcn7Nag6muh5wbZdvWGfK3
9Vq/Hbinfz+bXc1n+evx7Z/F7YfBgOYymOmR//w9V+RiQaDN6+jeKtsv/3i1pbPLUyd+Ts3EZ1OS
6+63U6kCHLxM0hBuP8wG5KNlm7LO//XMoSvUeVoPt7PbEweMV0PQmzmMBZeEBVGocdzyeHskAi6a
2xlDyS+gxh6yM57V5kBtOxELUjWWxsEArVopCMz+bMrZ337DWc/+8dBFABzgzIDBEk0qNJE/Xt62
O2ObS2got7/t7c+Kyw7ytPVPfTuMf579p6ck9YLkvmJFR1fdnIGZuAxrMxI7I27dowfgSZsty4c6
YfGcTDWCnxF6Dd2V1cVz4Oj8dsrA+w6DZncfTI/17GDCVw/VObotTsF6efm3U2BctV0Ue4Kun4zb
t9mvX9rfTpd1zfNbOuk0GQ7BbZFkC2eprMmxOuYyg/XFd2EzY9k1hvjM1tcwEPzj7d8epuszbme3
Q9Ko92Xsbdx7WY+MxmVlZMniGv7zcTTit+P3xuH2ydT68W5nFevnNFjpEZi43WJ3igfOn//odC1U
eDCo7RjDjO5msL91feEGSpDCrKeTYeMC4vk6/GuQ8NdcAdUaHWiZZv1ZIwcazeE0yLZn3eZgs+uz
Nq2no0micLL550W4XpOobtT5dk064G97c5SPf7u+b6fI/xkUj64f3h42dgLb2jQvf3ve7coW2rw3
HcOGuPbnbXJ7zl//hzIbEVYltpy3nxHfyf1UTVSwqcTx9/YGb7/SuY0Lsdr1oPqT1rXNuoRAtWzd
/dL1Jk/Ws388vP2Dndfeby5T/28HKaYZINr83wcpd+n3JI0/qn8bpPz2S78PUnzrX9KE+4VJHJso
jgbIJH8fpATiX1L44At/m7H84ZHg/wubQ+yFsFpyVztL3sUfgxRz9UgQXKjSBGpHev9fDVbWQc7f
Rar4Wpq2jaMR8xqBmZ39D5GqmoxJq6IzL0ZkvuhW1XcRgqxzbTt7MoFAIwFYmQ2uA3YtELeky0Or
5uQSLOb97RE1tn+m93+ai1Y+YXv9RdULrfv6CDtfk8zOpNzDWfoOc+9nZXUroUFek6q1w8VsCgxC
o/RsjaTizEmJcyST5U4hDDHKHgK6U5qwKSr1PE3De1PkBK26DMDbDlfwtsI5J4P4Y+AzB2Ft9dWj
1WKe9dhpY3rGfS/du2TLANgIGNltX0YXnU1HiqfuQVravY/EobTi+Ml0+lXCwrA9dToNBWRMPlyt
joQ+jwznB7GdJ7N6UTlN9Rz5BMbDWjhpzNo3lBLyaRE9aGPkPg6RZbzA1PqwnQ5KEYvGJXWwE3bV
d7eOxxePeTY+BgVgK2bqtbLmr7FYY3H7NEdD7gwbWbrtHkPWi7ZQ7xSsVruZVuuljJsjfhbB1e9X
Bjnx1iewPCyPFDWAtuHw+jN6cnhdTijNLLn6cnjADQ3dj55PpjaG+5pk0UbG1U82Wg+T0Q4nBkja
vWXVh2HIsT1abWRrK0LW09KlpgO8jzjthqur3RdXJNHBkmUWwtqsHqq6wPS5ROqj52NN6N517KZz
ldhg2pD79jVPv8+8LXhj+5hav6rFRNwaZOQ8W4bdwQ7D94CU2kd34WtJnPjJH0V+R+bf80J/8+yM
+jC7lr6XCl8+wy6QeY2O8wTp7DA4WXaXaOMr/TX6fx2oSzRTphTqDYClxmF+oe8WzTOhOGPokOSI
L1/uX6bcwzZ88iAm+nF39Fe36MzKgUKE+dgF0xiOUD4OXsUSOdsPvdmM578tEP9BOW3+Qzdt+ZL7
zGdJED6ybeufNxyxmmMRtQuZsS4mvUMEL6SMyHrSkNjNPr3rRJ+QZpi+6CTGHjTt3mmPOlDTbNyY
UJh2//f7sUxrvcX/ClZ1eEeYWJqedBCruwErwb+PVo20sBs4MPEliJPxhCsQslYH98miGZ/7vJQn
AbWWexIZoN+7X0tTGE9R41xaYjoUhdXnOkPoECkT9nDpA8EzWUrLKP46yvHqwmEuJZGAgAjmprPJ
0A6+k2Y4b6URzJehz8oQhxGIq5BxD1XmR7uscza9Rio6aH6DQKs7t3C3qg7mve75xdgFdYmDoIWU
g42z3dAmSc9gfAnA8+DN2R0sDThzs3dSAwYaVfNAAp97wf0oZSyjizBr4+leipOGj/HNGBYHCZSB
T7aR3KEezl7jXl9B2WDQRmSa+GIAachN+4QT2R2W4/GdiydqaDXg832TwNpuqxcsR7+OQTw/+y2a
wla8UdfIK4HsTE4wK1va6JBEJr4G2ejvg2DY6qyxXgXoTV6FMpvEyYzHZ0S92THRAS4fGfEbMplO
uKOWx2H8VUYgUyrrP5mty82donVUtoEBZ5DcY3PKbeyJ+hLH2RUb6GBnYx1f6phZEOnnEoBvq0vz
I/DhHNZIrHE/6z97LuI3Ap7zUzaqLVO74mTQriIpIoR2BZQM/P5281JeZIduz6ffO7Yg3k+V1+86
qzrxluojLM92R8Au2CADB4dJ1ZVpgbWLkMhvml71x8wzN5YJtBegY07h+oY6If/UjCVgrUdPbXjX
Vc57GdriSNncXZIcfuvg5CfT4QLpdfsOG0EglKdiLWKXzMyEcQC+akboGCSINQwgwmy9R1rHOC6i
5dej+fOQpChF52yvB8moV89BTbEVlNupsyIGTTDVgiagL3fBmBMpL9Yyv/KZHhYvepEuqHUm0+Gu
Mwk3WpS/LfrJvC8kqYk95Za3Mn50ovEPBS7YW3hMoXd4GwBMQ83dgb4eoAjBM4ldRLZZNXEJiRBH
EiSDqxN5T4mb5QRu24z+C7B8FQWrgC99aOELY5r2STlcA0UAWda3o4+bE24M8a9tsCdDg04tiX6m
NzA2oRO+kwg4+zLIn50qTFxk+4wlgkMwDc22slukiL0/HCapdnXTvXbanJ59XEM8gx0g6oz5bo4z
VA9TdTIAZxkKOy/2Gu6+9PBOFzRwtvXdUGD408LnzNPolZCit9rBs9kgXac1JGhZhnf73AKTT6HZ
qemxkD6S3Ly6bzK8CiJLBLuoSt8sWHrhgJ86XmPIzok3mJBLLPTMM3KkpsXuWRMCk3RwjY0hrQ7S
ohbwmyrUfpTvy4q8hI5dSk2tA7+SDlcZq21J8URN0mGCLySQIYLLeQb89bv6UzzM32SDLl7aMTNO
VN1aifSQYsU1pVg5KFl8DQzJJGtdedTSfk0Eo2mQIosg+fZtqIJPXe+s/OelPEwVoQTj+neoW+ci
MmPCKrQ6ZsVi4VH96vVfiGjLQlxbtTACSiCk8HGPwmyyMTUMXL3LXOvYj4LhTYIkOikMMPZGfifK
UN7b38vFqqkZkGuqcQ+h89eYrv5yXcRANvmRdilZIOvNSGTPY+K2R1i+MG+HMT30Kf5L6xrX5JKb
QVJkdJ5NdDVZw7NOj8WkDATWjjrLsf1aj2N2NJieN3httkJ/bUq8sFoMNzeLQlCawQDN58wIg9mx
IUlykyEaOc8WA9FmhDoQjdXeKZ8dPOj3PaDbZpmce41HwP52R64z2ATb4nvPY07fUVCB+7bHAU/7
eqmbp6GNwt888mcmG4qUGfIxYrfl9CexCgTq9aQGer1xjKyGYbjpPwYiDh59HylkEzOXBNAgk8bu
r4yvFe8NM5/SPrvK/ZrOSLb8yM6fXdygMRvpLgQF7+oaf1sdNHPolcw/lYFhg+kGr4Q1uEfMFvZ2
sWDiU2+VSq2tl6FfuGXRRjMZN1isE3ZFfs4l97MTvlvigmOsgxOS92uEi4EGP1+2TGDFhRCKny6r
MSAzTBFpTjJ0g9jbOyPPoCoh1CMifbNY84DtPv6RB3n1BGhoEhNUv4sIz+TW7p9qL9eXisXkvi0c
65L2UAmNRptXuodTISfnpAVqhU4HJDlgk26MuBpW97lIM3AW0srK4twVVrQb5VxfNMSqvWsXH8bS
z3usgJHvLF786MXByl2hICtIVYB2B1qx0WxGDxiBzFt8+JANC8Vt0ksHuhFzm6okzITomftRJOrO
930Zkqjy0WssL3Co73Zw62GTx3K+4Ot5JY0l2PvwzjcOf7FQDPO47yKCf8inYYOQEzoyG+mtARRz
kIZyMFliSmlkMI2qaBquKAOe8K/3MNbm0ZijwZBrzAhbTbXVbLEvhZUcnWURR+UM6aFaY1hKtF5c
Y/lWDKzlZjydst6KnhAxOkIcbN+PPpdNz5SbSNW9nsSDEFgLLJkV7BbHJ9+0KdCoxP2unWlLhg5W
exXLT3PLwB4tfr0usOm61PYxtgnu4iCJ5FY6mf38xS6X5Gr5MJpkY+7HDkkyKfU5QRc9WzwkWtJw
nrX2f+YF+zbUKfO1gwXZB1RNBSUtdUv7w8yYFPt4+pNS98rbyY5Vnv6cYqER6zknG6Bz009ueYhj
9alrAEBTqQfgXQI7R0Yb22H92tPRSu+XcXrLx77ZshSJdNzF+Hbca2Wc6lk9IAb6lQq7ORLPdRBc
qxK89WlKkvuhg+k9Leb32C0uTu6rgw30DJ/zzE245Y1OO1wxkK5m2b7wKuOZrUu6s4nuXjwKlt0j
fIliW07g3C3CnJMTlO9eodqLSt2nJUGDz2SQHXDqURaWvaLuJBvPCabnVOD4ZWYsFjbBfWCQLjZO
cbu3gtj+1GH8EbSIf4JaP+Kvi/uLC3WbYVh1uR36SvxAbcDT1xRRr43nC6SGOB/KNdPAYffHe9Va
hlOv0aoY5E+zDvNJjhMWMQfdwWrQrlNff2sg29RbntGHpSnZS+Be8tSk4LdqWfptSjWIsIjJN843
chcl5XRMFuzVMqbxRwjKD0WbVPtm1HrrNSjNLYZUYQmyeiSe8WcUudB1YD3x1HxAT4QXeeppSH6W
3gRp37zfrsoyjpGLjsk1F4wqG9X8D2Vntls3kmXRLyJAMkgG4/XOo3Q1edALYadtzlNw5tf34k2g
USlXp9EoQFAKKIviJSNOnLP32reoDkmEHt1qZ7vj94gT0hoSMhM9bdq7QVF5V4gQd5WsP+OOk+sh
TlCkNOAH/Li01n3hOd+4Mi6vrYYNeFUXPV+a78Fk2msinxfb9HCSy9Lf+k2xDTusJ4WdHks1EE/D
o4RfI2DfEuW5LHCXyqLCiU/6CU862EUj/850onlAB9GBNH3Q/nEy05rEOUrzpveehREnaOSzc2io
v8bONk+Ojn86Mc7/MXLOY1PLg2Vzbuh9f4sCEkSETrLNQAttpyKRvg8YwDJSctchPhk2OV5lfu7t
dYuuBKgSLW1h0GcmxgjCxlH0vYWwwf5uTVQ5oYNMYIKp11WMLuMCZXMRK0x9cVBv+giUGj1Pdlwf
AUHpecOKBnG2rSP/KXBwyziDyvdN05Nx+e6zsj0MhfUsaEQYlo9+PijCnYkPgATw8pNbQo4IChPS
oJbicRzf7TbbiieUG/5hymE2lqP9oEA1uDlSNQOw7mQxeIw15Qd7hTj9Ja3RfMj6MEJHUKOu81jb
7W4+xgQmI3EPv0Jm0i9pa7+0/rTvOmyF4TTIi+BmbTngY1FMQjgXCXwJGSbWvnGcX3wq8amuUoAr
JRbEUB+d2VpiSlHm201THt0of+oIrAni0kMK37rrxFveAkVP0bFYAFRefw/SRlzcDgBT4+C1S5Pp
oaWZXfjXbMhQBERKHExtNBfLta9lF6RnLuxbMM7yiUCPfN/NLYdEWrpXk5ob+we1dejc2hLhY9xo
hvw1r7fIY+cTVe4LLBtGUBroa/tADZBewKwBF2geJ4vUbSaH082kkWPJOjtVMW2mqIAlw7PJ+T+7
urkmrttV6SZX49lljHi1Urg892qusAO5jhK41QEUItROyY5YvnbVUruTEC3Av0yNIv/HWA+JD7hl
+cKUWDtO+hhEZDToxJ63XVuufVmaiBI41Cb28CO1eZOGnoLRprYa3ch4HooOpq1u+n2ztN3iaml8
zUxB7s0bZKBrDhTW0Sin/qzJglkHflqyTnnROR6T+Hz/DmECii7yr5XTekuuFnYTv6wvVGj+QVjW
YxybyTP9yeLR7XJOaCwEkB1LSA38bCPH7psIkvTGu5LeRjMCVNBxeKwQ6crQrh7rdAgugd1i4+6t
kVrUiLIzpX56RuZn4n5KQGOYc3DSmaXWg92SDdf6yV+zR5DUyijyZxqg5CZMnbW1W+zOJWbGGkqa
UwRfg67NL220vFlkS2+cLvFPHYGx217W49rRtvE6pMVnKt1uH6eoqFZ5fYTNlK8zVQbbuoqnR4vk
822Iym1NGm5+xqG2DsWYojMEYINlT6wZW4/A0yxynmwoi0vTyxjFQz8CMu8KL9zHXRi/hmPhnoqW
azFiM3pllZ4vUxn+uJA0IV/MWsqXqNYsCVbhET7iwjiUrb1nG0+eyildx7boz2aZcVLRrI1TsqGt
W7+Xs0AK5bo9PbO+3Btxbt86P3hBTGbuhKuSQxZ1BpKzkgDO1D/e/2ikkyjMVQHvA1qlr4mUXp6V
1rIgAuVPWIiqW1URTnhvQla2l55nWhkbxM0/Ag8RAnVydqiD/nEOtpNZDDdOX4Aa8ftaCVqamPEV
9bLE9+mElMGNeY3qt1nq+aLpBly14T0HkiqtxlXulAawmFo5l5o4sJ/JHJWXeGBZkg7Sx96w2Xh1
nuw1pdfGjWN5Lt0ASKQ6dq4Kr3iPcTXCkpZ2MqI7TYP1iBFnEzKHooLnT7Ji7LCENol14zevBQXF
QY9pe2j0/ODJhnCSjLCsfO6Qvtl1/GA0M476QgxXYZLLZzYLpnUeIO7E2JvmPnjOO5qRqePoQ8aC
zm5rjvtotn4WuarOeKcw9cYck7LeMvZBJzZEDufnbGwD2q6g5AZicc73L05pg/Eehhe3t+W5H6AA
9fnYHe4FCHmQpznUOclxowWug0yOebaOCHTgTRY4pjGmsl7YdGISazPPw0/UdM+jrM9DwfCcFfVb
KJqS6gFahM0OtVMtIvcUaTtNjxXKYv9ouPR+zGSUPN19vHOEWx+CBJRo2nxSWf2mK/PKjF29FfnV
9iLSDy0Yc3lhWVfXiHfmaMgDWwYwnIkVtE4b/zaT10C96z91Us3Mwef0ohCZuX4szrWuHnXkluex
br6IyuL9JqvZiyWxdmMIj8qZT45bvgZ5ursfJMsm59zY5V9an4ZO0yzE/hwsktMWeKH588lMZV7o
ld/iZv5ZRj4Jd81nY7wT+uSRxOFrEJr1Dqsa5t4M3HKSePN+Lg0PYVgXHeaSVNtGbfmQjTWUuCOD
RnEpjf6pLaL4SrTSlygmgy+T6pu7HPFw4WVLKY2+H8ALoLgzXQ3toXtllz8VZxII6CkknNWd2qbf
FPDQ5tBzOfLSzGNUs2OhQefOMr6ilIbwELsZaAK73nOOs3c+ynRQLMa2o1J+S3CJozqIlkgS8zV0
cWY3Fewovdgm7p8/pdu0CYxZrT2n+mwQIL337ZmjUNYnOxxn1M3i05RThE159tDTBb0o6XO6D8ks
yhgvEE/jbCtyka9T4e+sbnD2BvNXDhUc8nXq0jOxmupigEhFSBg9RngEUug03EdxpBIcb03Bi25o
oqe0BznLm34NtldfG1ampvPLHdG1ck/EGHx4c3BPZA1sHT9PDvSSEuzvLIQadhMlAcgNXeiN4RYA
kf3eW/cBjcoqFq/e4mgcK8BoiRFF67CTSFR9m7CxaM8xYVgh0adTB1vvEE9cHPaCzkQs3QQFd4Gw
jg2VTnzaCssMj0MPCwYZwYN2vOciTzX9vJAEJdflo4VgJAy6e22JUtRpgh9pAqJjaRZVZq4P0CyD
tXLRJwYFba4VzXYDHbBk3/VoL/l0hn9JSIAXIwuNl47hjldij7s3UwiO/8LY47ka035L0Gx/yGck
6bm215NXJKf8E+JkgAfcJTgwlFaOV/5AhH2aJhtKDsLNTWEQY+HWbb6xouqgZpPTgCzMQxQGYBBK
64Y9PCINz6f8j519NqJ5lx5tG8+hv0P/HVJkHQHnrYZia3jv6dDgyitZdwZbFk/9UOOsd09UXs4u
C5J+a6IwI36XVhCauGJLWC3xQN+ith/eVeu+lqwcc8EgKiEnaeqLJ3MOQYABCxRpDZertaqvvj1A
4FP4VIoM5EbfhxRT9mtbWeoYOm18Hjtoc8Eweyee0y+wRoyYLui9cy94riX+jAfRxs+Nx0Fbzfmt
bDnmqhJtOKHF6lOPK1unM2eHoGIB1YNBthTBRveORCdYw2VCteUnM+6JbNCHgflXGH5O4gblg4k6
wEc7dvHnal6ZUsUHHFbBCfEJCZmSQ6XjRS9FiDVE1KCdwwDxqie66AWbeQlMVZVb16qqs1y+uLG8
ZmbY7u9FS2SPT5IA853KZHi2eXRaywep4QdtvgstsHEoReozuaLbpSeAD0h56dHlPw1l47FfvhSe
8cnDPr9qNdGUFsbjh7JWuy5iqW5b6ym1cCc34pdvtOJQyP5dhNqnm4HgN6rlvB1amFlZE8ozbdJb
MDjFidzi+tLY3sqcKqAtifduGiGwhLJK6B4QsN0M8Wf2f/B5rXoBIoGkp63lxqFKOKQzEGy6Ntkr
0dpro0369Zxg/9GZsveYvmFHCC5Uy158Jt75r7Th8E1VZKGd8cKNo3OIyWmHsAfvVO53PmYdq2Ef
93Di6IlgE7wer7OZn2rbz4+o7fFkjXhZp4ARa1qV7hsl0KGXDYTLvg8IkzeDa9Jp+jN2fOJfFutO
+fNr41P0J4qxgZL9YSAX4NYm+buuBnJ1Tfu1dn40WA03MpTmbU5qvDfxwmeJ811aouVwBrpgYm7f
COsKdkJXNDusQZwtu3wzfR5nJWC/N12AZ2icv2S112yF+0WUqceWOgD8DXJ3ayHy5yhOgaIIY8sZ
Bp5MYMCkt+yEbW68smUcyZT2MivnhlGJ8UNmjp+HOvgVpDPHQbpu+KDGnclS+qWo7OcwoXeTYqPa
zgMbCx/R4mKPm1vv9JQo7oW3w7om2M43RK+lu6igqp1jmJhZB0GkiPznMSRPXfVmuJtTv9olI26S
JIm+IA0L97KvQ3hvaOSqRhinPoNIeV8lVUuF6RFluBuDuvoKy9UHHDkTWLKsoeyZzEVNDB1OcfGM
ktweho/rauY84QBy8sX02IEPupD4ua/d6RZ0UX8Mjci+9hmqO28abryH8Z5Xfc1YDMeb73ZvQfSt
NqZ2bROvegx8miacifSGEVZFbAy+EqWo5bsialYyaJLPbvljivApcQU0wZcoxAgA8TnsMBslST6e
R8ADpVH7TxzfaMIyApw1qXNePhP27rW7bAgSvNMJvn5HEgs76vwyTVbKyGZi4ZoR7uslDn7IYamb
1i9boYxaxtppQoWv0u4VMbV+8YfPJFrcvC5mtMkyspli/68+IyhXx7O/irQAXODV6kwz52bg+Bq6
AqM5oLkW9Jnr1MOqnZEM9Vbya2Sh2miEs4Vtvnoh7jgXnfVuMzrodSdFMssUTuG6HcUjlpxdm0Xm
Pk7Cx8TtXhy7PyYcPrZ9hzJQ8Zh7nvGDcG+o6YYFlKrjKFG7nMmN5tpytuVeAsQ2DqaJ63JseH0i
0zpzvom5bYivyzvRI2/2cjjooH+SaQITr0i4kj7/YZlWyOxhvYxSPGtGpoS/ZGPl5ntrUJozfPfX
YwKkJMfgBOEiy+mJd4BJdmWcVe8o7W1eGUoXJ10nFfw1b6gvUK3hEUWeut6/C0MDOOSgwFyMHanI
megJN/a+DKH/hjwL/aNAtevhJ2e0z5f7d/cvxtyYJwjRh2LU4UNY5NFhbKMftYCGvEJjFT1UwXCE
VDEhUFl+hrosehgakl5aBMgrpq3J2lvwOQN2QpLCqMAf7l9InwR2jB7n758FMyQv3TIhwf+UPJgh
NFZKfzS9YX5LxwKg3f/+/P6dZZYeNQEGVl/uzNigndJVfnJyvfJCbgYntBLo2BCzxNZyWmpIEGUG
Wb0YBc0d/75ch30H6p6GMFAp0dNjSUl9V867PSneHgvUgGkCyDZSmJcADzb2XOutpSh+zXiatzhl
kSzawfCS0pq89KS3W6Z69ggyhKmBAcJmRQha+n304m85d3ZtsAg2fvYQF3TIROC9D5y8cPTGb6VZ
/SqG+JMYFrYRzFsCUxlKYFZA/31x20nstcBLZWjnbMHF2eQCg0jZnmSZM54efhTFV8/rv1kM/7pQ
W4eh3tsWrO1Mfia7kbEaXlEdehc10SzmbEfV5oHqj4rwuWGOmiITXoUKX+dM5wzyGqMjtepKD52G
ofpV5EakUJvfCgjzq+i9s75L5kWcpJxTCVZ6W9QmU5s+zLcqSR+EXfhrp/fMFWwOA/AqJi4ixyyA
NgfHKcdHR8O9cryvpFecJukD/7QAyUS+fMoIrGUr1g/u3O84tnZ9sNImvTUnyBlHK+MYBGiOu6UT
HbkdDE3KW78Nek6l3QOAyWyMPgu3kuhWqA8SikajdejjtdlFRvyDaBi+kkvEVl40LLs1om1mc/Hs
ktnNv2lmy6mwOaRkhq2K8nvWu/AUXUHo8ly0G2NhseMOVwaMbCuFyjTdRkUKFvyRsIyWQhpuirI8
az2olLbNjqkV9XAuAXZ1DUff5a/QOCaH4I06bwaT5r4oZKbxHP8YLQwby3uhzQXfBUjGAQxFfDd0
pyxFUA3bJqvSB3Jenpgdw8JoQViZODN2ng7OtpC8BSGHM8ef1shvpm1du68+YyIlW1o8EXBVGbk/
Vfoj7SRT0yZcGnoQ/ugdxxu39A5EMk4bEaBarop2PQ1NuTU7FLMyfxl6zNFGV5/tBHJSQ+gT5y7n
JbLjxXvamNsKuzd7NHx4V3+2y3Q/umDG2Tt+utI8ULbv7HTJEWnTIys8zfhohz6aT6Cwim0+18+2
dutdDvPMDxgkCUM+KTkwUcAtSv+3XYU9pGTOmT+sUdw6TffRCYqNANi1NV0Swer4p3QsPkgMhwwr
/Z0cSUlWTbhpA9xdgdR72y0eGxo8whs9pvTA89vUfGco+ZX7GlePYjR4wD0eqhIE2ZbUsNHBysvU
mj2mpI1SNYSPhwNVvcHnEyCJ2HbAp0c7bY5R2xw4cxZM2VyGMBVN+xQN81wM7PZlthum5Ib8kzNp
Chu6qvGv0UFjw7FLyImi0S+eTdnc9LsicdptH5fMDYkGKRpCv+ccYRI5dnoINQN6jEvVyFYRyvoS
ahDDNQwlwq3BN2UwyMH4oamDON102wR3o2WkT6VPMGTgZjNGE7WVMWOdqTPw6aJz3npI4NfKEg+M
QxfK1lyvBq8i1lOZ31uo45AFKe1x9DEQBtVoVD+mpBRQAWnaz6TEETf3Vir7kOX0UrQF1IWB+0tn
LTb6XV46f+VhxnRl+oay6VvKiraSLsyqCEFN1mjybwLzvZ5o+dDBWNWj+NQNEJHla95ZuPaLXUCk
3UFKkmpzRrWBRyMOv9y6sEhDWOpNZ3BbIhCBtcwU8fBfSCar3jWSl/XQRj63p3mZhhh2UYGSEn8N
GfR8qJ7p7ZwmPXKw+4yV7rsVkVZE4jKgh2mr4iHam756ncZzLeCxsxJtWsZRO390nk3a9ZFPc9mB
4EYo2pdyriMCvCHCl+GnjrcuIUdhlaQjhXo5v+cK71/fVPuqPAe9fwwrDZyhCzfQIhg1zJdSC1qn
kU0zAtBbl7furjf6m9XkEcf4IL6ib/+eBwkwdIe5eQUjl37pD9QB72HZD0dU47/6Wf0MXDbcOjN2
g4b1+O/ytA+5tIs4TUrB/ywllSKZdkk/+Y+YkbrMhZ9kQH+BKG3iyf9ceVULNG+xRg+h2NsC7nan
bfihXbBNsxHwunFNOehvOkln3kk9Ykh4w4gENf50cSSmfVDOSemiaLc9RL4Sw+A/L84J5khGzBJO
SeOLo17aX7DSYNNEzpYWPf38TF2V6OKlo5XB5IyA4JCG4DGYNSzqsmHG8tbkFkAxlKj29PyHu7eE
sPxT2ielJ7k8hdLQNs0P0r4+Kr2uUWFwcjjmYeDVVBNFtEvJrtjXXPg6aoZxNQZMHM0MpGAG89cW
5R+CY3/TGPMZStMkPxuxMcmxHz5Dy+kaI0R6eEJNw5BiTtdl7G3K3H0vPYrObPkwqwgxSZllf5A3
Lv/0P2+AD/SNT8YXpoVY+qO8OVSyQh3s4VJgJN0wLkxisjvcAUvjvPzFIBwHFDI4bP/91tvLZ//h
N1su6ydPruk5mIT++WxYPqEeRZbDU4nj+hHZ16kdDBK7G+vQhvF+GjCBgqV8LWb/F/RUvfGdG3Zp
qr0cRjukhV/5mKXk0PX034oRi+bcnbNE91fXLb/lHkU8Woc/yVPFh9Ai3jfulG/60hYOj8xHeeqU
0/JRVMYn0Wn6K8Z8GhYFQcnQYZMKp78JyPpIMw4I9JxZ1OvAnrMLAlxQu3U/7VAlJoMNTTtl5m6A
V9RdMx2wbj9VbdWeO7Padhr9noTtxtwYEfn8A4xTtx+ahIEDo4lVjuDiUtkRWjnprWlFJ6gnEuDr
aX6l8LZe//2T+v3p9F2PA5lvEt7NkPHDB1UWTm1yp71TR9941fACr0xRb+u++9IIKsFY0wC2ZPJZ
e6m5+/ff/bv0lt8NsE8tPAIbSfA/H5IsIAA54PR4skxvW8xjs0OkiYNJBhu5tE3//bf9vlz5rlSW
77qeIjDw41rqtZh+UEt6p9g2fg5l9YbGe3Xv7qdW/musgj+lRC3Ly4d3gJRrYQpioojt/vgOpHVe
0/ko3VMaBEBAjWRNSby3Gqcgu2xpdiwjgrik7R8az1WlC2Regt229GkCLiOvWkvnCPHy+S4azStA
e4XgVEVumVG6DunkvAWLdTts8CkadHL//Y7Zvy+gPpQAFlFOYgt36sMHVMR9MA2Z55yixJBrehbY
nht9s6ConkapxoNlGV8EgzBPcbkIqsDA5Rjsq0WOiEUYM24B0xBMf+ZMinGGd/WN6pMNsu11Lt4C
t57/hpX9n3Fg/+VxJiid0S63nf3+4z3H1B6beNrsE60GGvwu0w7Xr4sDCsCjFZTWpliMDrTCw9w8
//vdsv7LmseTLD1BA1o6v6VRSpq3/O7cPo2Le6AuFvSOj3Kn1+kZECC4Zk0Cq9X6wAGSllnXoqnV
owmCREI1+cPVfMjGXJYyDDKOT746KZCuWK72P0qH3owLESnPOmUeCJ67emheND83nr9oPy+IeskL
R31oSKP8w5stf3+1FS6dhVQmGdj8vqww6/IBapinyjS/0hOsUI6I6Yvr73MB7TBmBC1ciKR5sIxw
sOqjRQ4ZkkTeu4ztAyRX67u25GHuShcyICZRyIyWroC8oGYIPRgrMYPLx9GxbnNEiVEFzikEu3Im
X7nHhzevOhu6fOsCJ20jRm4VmtqHMA63gj4LVAnp7vIafH8zeQACywzkj5M/96I9dLUqzgwllsGf
O9kkKLCCHZwK1aw1hVjOIiCWWUOZrrTFXmYV74kZPtuz3+wSxaBwsIJD2K59HpRNLMPxEia2t4dd
BYqnMi6W6Kf3cRAHyNjrwcjTZ21QuFHUXpp+mJmLKYadDSeqpCNwxPF7/1LI7KUN01vXkIzeR4X1
h8flv2zYysQIRaa7sDlA2B9qpSLm9DgZAbGHg+OfZ5ILUBp8TyKS3fvWPPshMox0QjOQWBxkGvBi
RVJAEoYPYc6a4TJN1rBGV2x32V5ZA30CtIwMSyp97GAEuzNgGBwK9h8u3P39jVemZJWlPFa+8O9P
4n8852HWI1uhBiQ5Bpko6bT72Zh+dWHofs9z/e4b0ynLXHlN55lAtShjJl10t1YB4eX0YL0iocmp
v1izYvMSZPGa7rNAPajHNcNOAQUc7LOXfAqZVm17pnxLjDeWo4pZQ8NYy1JfRDIgr4fN4pxFxiTf
Q6Z+ssbqdq+sWs79l/yGY4qFUY32NrMBuwTMls9OLp5Gg1lIRipAgOh5M2Yxk0KWzENNB08Pk9oZ
776olqw1osbRYfH3Ud0L7vAjAbT5SuMGO5QtOi/XHr7+YRH53a6jCDnEHceCyktsf6gOzLqJ5t5n
C8v8g6LZ8wC3ot4iZ8NfpDIiPdp8ohHHSBCMHaSBWpLCFCGKSFUV7nX6h9Xd+m1LXdhfvDZYiFjb
nI/XU8cNg0s9zSc+3uEoiePypdyOpakfAFIj+wfeVZRrWaF7HM1qF80o1QvJ4C2OyubSxYSY/OEW
LevoP3Z5LglXkzA9jyTi31Y6f7bRZNM8BOUZC2SmsKLpVwQD84Y0smjP2MjrpGdOV/r909EDRJ+D
Fj4L8JJ/G0z/z83P+q3eX64FrbFliqV4dT+s+TnunAomxHS6RxZSI8Dnbut9zBhwNXR8aIEN9SVk
7rlpPcA8suPajKF6DAkuJ48ivzHXD/j/dM6m5rTLYTImbW2c3/9w06zfdiePgmI5lGBu4oDw8WgG
5ycevUoOJ0PD58AtaR7z0LygjiW5nbHjgQbswBLTBI9BoA6G2tclr7aK8+hixM9w0/L1IN23KNT6
qHv4Plr7+SWbhmu0GxH6Plf1SGK9sh8ITqheWCHyMxNLDEdDtbU7luEyJQV3clK9BVP9NSjan+aM
/BOwdgD4u83RWVUF2OMCQbibODQXF2F1VJNv0PsuykKv2QuU+k4j3aNbA43XE8HKrV035JKF5ZJb
xwU4APA7X+67JltUZLI40CyA/0eVupsJEtl0yTw98k6TZD4PJ3qjAfJG4ptKYinPo2AsfP9StVO7
66fS2d8PICA3AShjqLjMuCVxhxTe4zwhQSDipJP2mzVRzidp+Jbb1VfI2Ezu42xrOK11xMH5S5vo
QXox+2t6L9cwIjnI6zr1eF9EE5qGZ9PvX6a6+2qWM94IItZQWl1iy3hu7DbehyNaCumE17D6zMA/
wXOg1MnTE/wezpVxoH+NBQr2RPXcDXaCdTGH2LqzmD0uDw6N445/qDl+f/hdi5M+fmPlCvO3w25M
XGiFmqs5xangtKbX9xq6GrY+HuCdUTNAGKb//9vvWrz2jnQYUkjxsd5sQ9Nu+zHSJxjh7c4onWvW
9eqcGEV2BJwXb2ZfgIAnk3lRZeWYef7WK7id51/+/aWyPxxwHMp06dvshJjBXPO3d6rA+mHVGjBd
jXSwln5x4SViC3Zp2CL73WPfcI5eFFwNp4PCjV9jljyJsIjVpwQOfKQHRmX+cI3j4juFCI1j21hX
CB1HI6d2Uozy5+hJMP6DpB4veHe9c4lDKcfR/tNKD033nwurw9/iCc8T/C224Iy67E3/sbE7GZNK
B9H2KRrreOMv1Kc5d81T3iT0te//jWXROt2/g9KybqopPg4ymE9JixN6df/WD5A8rTI/z3aTMD6N
Yzqf7l9iqngk7iOFJ+zA+49co6R5SOsCrnQ7n+wxZaDQQixDCMcQBC57mmKgeOymo67Bv0+JJ06x
mxgELFXj/35rokwxQhrPOMfFKYngGLle8ytXk3GKy3lkf2/gRuYN/Mt8XGLWgh7ZUibyg+Omh8So
mGsnTnDKkGsHACXmfPQXDBbfTvpSMZA4FcuX+3eqiTlQmoXJV9zJFKvCfCrcFrOMTl7awMEtHdTh
gbNodhg9Z2/7xDeB/n6pSc+yWcVQzNWveZsjNCY/gZHVvJfRW5SH7l7W2NmYJaAXNzzwTjp6vTsz
/7ZfoRfEckcckDviBwJ3x3kvc+qbEX+zWlg3Iq8fZieiANfQgAQ2rZXZlOEhh1ALkyE92gw3nhOr
t14LOD8NWpbtGKSMCjIGrNbk6DNE8XifsUoT7kO+nyRwlt5zsKsca6GkCuji1c1J4H9UICp3GYTT
Q4tR7H6VzMCvBbN3YKuksJqycF/a1IaHl/I0cHxhMo9EiDR2o73Ax+guCeInDheQ03oCX9a6pdfU
Fv0tCGrzNQlNtQ/RDmtHBS94/tdpzTtkGrVgX2oqY0PawKL2c64gmbLHOkEwW6YosLzB8453uw7b
Fiz0gdGVoXvEFG2BvX3CLo9b68AzCI0WqM0BZ2uxj0bNeaHhOK3csCSb4y+8s4dWDNbr4BBrkNah
gQeUlvxUuvkFlcuidnIvboryLMRHsW8Rue5xblmkQXB+ApHE7DHwXhGM2dsEdc2+zPFDpoRXtH5s
MP8JP9EjesRqRRvKcg5+FllHO3cOIYd9NOqzvW0DfZqIOmH0kRa19aXI3U/kanzxmyUtpovwleKK
P9qd3hm9dA8itLDygUb3TCz+VbTkaPX2Z4Sz1M5FRgoNoQSHJtoO/NKk0+ONy1y1Hvb4vzuUZors
0NfPwIKJQ8W2eTemTossd6wVYFfyU+57jkvpdynG7rG0gE0XRkIY3YC8qs/izyhh633v8xjd3cUB
Ctub0zNhMmIvJpDrmxnO3l5BVtwPEfq+yczsdZFEJbZWjuu4DHheZ/tpRhnzOqARX6VxFiFO4j+z
urti5AHySY2IboTuguwGRC2RGG+xpuoXfdLs8thPDk1tXpRrFAfR43tOMsyLI4a/rWNMES7sQDyj
F+DXz/plsgmsMF1zC3MGs5e3AETZeYklZeRZHp3Jq14gM8Al1HXH8MTJ1mJmwlqQ13Tosd5uCMvL
TCynCAiygxOWCtFQuGy9U4jY1kQCqaMLzZKItAZWoYYcDPpLnbHTIm2IlUrMTc8A6+oR1TD4kvoJ
4DwMWSbUqhQo9HAWnIf9lP6sUqSiaPuA7sXxokzBcALZJbqQ/sJJpb3Q6s22NCDVupYJiMXSkYSc
leHR7wmtTr2wfqWuXZd+4TxRMWFZUc21aDvrQQF4xBPxjHEnX2GGYo0hQyTb9K2ioeKMw5m/Pzp5
hU3ymj/eEreYbiioIp6AGcCyrHeuE/k3I2ysx4qXqeY4uw4RY55ifPBLA3c49RA/E6Jkg5AhWWd+
KauRnlwxvKbkf7BTTtOmrcJHBMT+S5r+xcbAhLUR/qnNOfVwkiRtGNsmYl5n32Ky6IMeIdRNjVbz
Slve2pn1RH5MVGSnMQvP+Xia0lhiLWm/ZeRX74ksI76wSjtAVH1wLkv/uTFHl1v6LepCEtc94N0K
EdyE+H0XM9YmQMYKV67u87c8fesacGS4rc4xanJSxqsTU8bkbLhscVoRNxsVFbpG6VBWViwpz0Ya
7ioD/YdVqseyJVZz1KbeB2ny5BS0+kjERstdEU1CUHeN6GYejgSEkf025W9s+SxUaFS52yaNPtV0
GJLQt62piRUWpLHfZAyD92HnrUaIivdpalKhInL85lzhwQU6q/ZGXfE2m+6DSsSvNPQ2kyA9Fl0A
Lml3dLcxqqkiZN6NcLY8E9Y+l3Wwgcz3HsB5WkFDsHet71I3Z+kjqns+hqQiAgPSAxNgKNoEYYYZ
RgHcYvMDI0kabeasCHXK1S7CtrzFFZPvg7nGK6EswgbNq92Z4oFjC1o1+DSPgxY4+ZG1ok2yxdan
Z78fW70ppe1fENB129Itox3SLXPPfT30bTYRdZ+OR1fUeM6Xf5qhcLy2FloL0h2fl2N8GViFtpIl
1GcNeqntMFlD0BwRT9wcV7gvNUtlLpviNk9QF4e+haiqCZzUfYrFhzAT+P8m0ZBjnWwJK8BLOTWL
ZSS+kEKFKm8ek2+m+uSlD07cya8evI3GrTP8WoQnJ+PQv6BSW9+1v2VKGuQUud9y6aEqTLLoqIx2
WweGc80LZ9rqXt84Uv74H+7OrDduJMvCf2XQ7yyQwR2YHmBy3zO1WLL0Qki2zH1fguSvn490dclt
dGMwr4MCWMydTjGDEfee8x0Rljunc8e9pq4MplIsjPrvyDlwH6b1nW0Tu6PmmrkzWvuSxP5FUOO+
inp4GYzCWyV+chK16u5ElU68UKS2/hSG1PpS2zJFW7fhaO1qzBNkIqrgyAxWHQEZo9ZAmaGpO0D+
qrUnkkRb5aXxMLdl2kaP95ZSkfoTZa86uVG4P61Tk5VHYxJb9z66HdJY88io9iJuaSd7PkbrDiKf
64IU1/kULS3k0crybegH2snsrOPoJN/LJgI/jixIp8CzbcbqVvYk6yQ+DMTcG1sAfoROjsdscIsL
+jIkxUah7Ok8A3lRK3dN+JQaAmmgFARBYIjuc9cJzib2CQ2O+6msrJUz6kCrPfk2O8uhYy0caMPE
y9en0iHh0XQhyLhNs5ybIU0B85YMoVVZatqqR9q67kNqRDmF6DX9fDStJD7FUREQQa/dFVRHovab
am5KxAhG5RGriKZkEXhg2kwVw72RYb23CqzvcrIw4hDFJ1zpNOqCd6TF/a5o9BuK1mw1RBURRvAf
Dyzy0MljjV5qJDmcPOyZ21CYb6Gn62dzrCejUrQXavLV66WxoR9K2FeKecHG6wNhuTlWtvXgJsUS
gJpCFF1JiHbOCpSws4dMr9Vja/grmqjkNwxGRrG43mnYfgVT83tqe4/pINRjMqJXkV68T0Ji5hJs
q+vB1oMLcpKNHLE3AyghB71tMJ7ILjxQf9TWmDKSA2XBlAWzebOU8IlhvDpIikfXkYuxjrx1rzsB
A0gTX9rRdK+UTqwQAWVIRxCBJW0/qMuvVP+KOyjxE+DEj+3+Ns9DEU1vElcPTsz3dYZxJN1KOaX3
8ctfKdVIVL3toylsOTlHY2UYTbtH5FGvfN3p7hRX7lV8zWeitciq8iHvwvGLt1lgXyPVqLZKmmCa
gX+7glmAUKUO3+0uHve9bHGsuul9BRYxxGbwoPpELJD25DLcR4hPTIkZPPT2bl8W99kUfKsp1nTl
9HdewWf1Xfzc6fVDmfZPlia9e6pF6KGKWFw7TNaUhwDMDBGEvyh20l0dT9R+k4ALyDHHsFbHq2gB
D1SpVF4HPbniRIILa//wAkLF0Fa9sR5WVpVoTiGZW1FJhlrRxNoeGj/zG4NzI5lMVTjA6gLnUWfV
8qTjD91ZpfMOHUDgHDuWDV2y0RvSQ5yXxdowXR3jBnSnnyLgGjgB4lHaqZiLFlY5yAMcny8leZiB
W2R3qLHzfUgeBq2A9s7RU/tN8gNzR2xBbVJnpN4b6j2kODSflbUHPYv9uG8jDOredM1gqdWnwSEy
vlokH5KVXSNJLupCWzVI1g51UYb7IB1ufjnmRFyM3lcrQG3TE6iaR93N7wx+c1GtX+yRq3KF9HsI
A3HzdOPqmj0eEKknpwEvtRsSWOzoeByR953b0jgWcqjuzLqo77oORWRXwJ2e1g/zeUt4QrKUFQyX
ukX529p6f9/LSrtEre4+cfVx1+aAHh6jz2YoJi4v+thVZRNX68phPxJq8YUV9pPhSuOopCoGS1Vk
W/4yz32VmfToGG29SF0WLurQjAjDuwkpU1SI44e4NwA06f1D2gAtgC2/sxKM3ZQNnYfEefFGEwCK
5j5I8Cs/uSL8rKtlPYZc1qd2QSuwPXG2YV7MPdqIROQGNajxKIurBYUzNFdZv0/VhutkRfaJ0XU9
OIBuTfoMkTKlDuAiicetm0joBklunLjUDPAhBAKkIvtBKcNd01URy7pKCYMU/bBXNVwRXm/qmwiR
3lnP9Q1inviY0mzaN3ZzEmRiHXqaLI5Z3Xg7xL8RQSFDHBfbxkWqQfSmsoWL32xzT33I6AEcBwrS
c3lrrINvGSmnSxfn6yJtveiExZqhWViPtOAfAXVeKgVXl8EMbsjqCMejiVG0BtOYV3g9ta2SqPWy
mVhGdWSSoYoHp6yTeu1Nrias+vW1KLt6m/kuPivNOTKQdFv81c5GUPxahW39JppWB0nWjXQTUO4s
On8aw7JB+aIiX/ZNVgbWoK4SR1xolvUviYkFZdikSWIxte3Xlgcd2fDhTmPHqC+yaeKD1niHtEny
o0Pilt+UCmjhHkeHQRcs1+mHzYikBv3sGtlWsGhidxlSgrrAxNlkACrv9IiJJLF/70PgDky10WU5
IVkOXor3U9B3scidWQFIaY6d3+iHNDQpmOVme2A6HJ7M9Fh4o3+GZS03mADImaRVggQczIlFk9UM
+A4zVFRL6hbYzXq5b23YoaHXX3wEl7teiB92NZjnVHVOg4MvAhC7viuHSO4CZJkrVdFfDRTHa4sV
BYumjkAIvr+dXT1Jh6FB6FzWWynvZxAUcyOVH75LuorzEzOB1JyYGQICujKozorZPpaoFpd1U6Xr
wrE8Fuxhu+58LTlTQvZk3p+k2UMkRdZbgABrUdatUfzGULWs6mhH4qpJp75nfc7pORlk0/DSOVBJ
Y9e44ss95m3SI7o1/Bv1+1VH6sLa9skpamxklYMSlKeqLEiOr8qrVrTDM4HvMF8K1a+uNUJ0A9ea
3Y31xW7No98F/OXBQ2w8M3+VFU+crYemHEk7a7NrjFVopfmoL0tcFYvYaZ7KVn/ssCFjMxqAnZDV
EnlgwmAQLRn531MlwIOWiPIs+cw94TFPSu6+MldZlIaTbLHVMs2lqLFNqgwDTQK6vCbge1plViBt
5yJTUlj6PiNBuNZovY4m1y51qlq6XXIpRcCEt00ePP1DA8aFPbwcmFaZO7XMxbPjvUFRfPd7PDOG
Lb11IBL8kRrL/l7ozhqbpbby6sbf4Gzb+bhj4lGv10YHOyZwgzPOwe9Gy0TOpjCwsLTSJJcURxCC
adxq4jHWKYlpWmt9H+GFvyqj7p/zIGO142iPbmItat960Tuzu4ow2VeqnRyjMr33KxZehm7AffH6
OzkYCgoshYTJGDJqHRbOPmzEsW79YV1L3XzrNNJ3lMHcEymsX1mLnjjlc6vu9/SpxEoJ8RjPM7ic
0VUL6V6EqI75J7kI2oAw2h3R4/gFt6Nq/wg06lG4MjF6t8gC5MBvtUaxGtisX3PJsOPW+teac30R
+EOz18eux1lF7JarDmuGiXATNvIoBlqgnUYuOG1Nxk0EZMCfIN17mPUoQPrYKAxyNE0q797Audm1
6IyzHDtLTLEyjR5ca7JX1ggHUftundJQVujfiqWueA0zZ4JmbC864xqTC98bM9A7WITGsf+wLeB8
oxoRH5/2weQVnAb0+nsRhWR+Tu/KL/edQO+gxPHjAqBv5cGShFL0etCtZnwXVAHYST2yfV80xUEK
irWzaJJGcXywKF4uYhOgi+n3W8MmjNxjWedkRb01JNNuN2E5xSXI6tDzZhjLF00Xr4WfZ4euid/a
xgrPTOVJJLbIVHaYNxFW2NzJxiXPqgZFGw/qXDSlkjfdp1bDSUs1f0WWX7fxZfcijarZSKJsl3Fs
Ufu0idcmBJuFXj9ZVJopbzGo1d18xW8bSBI5SbUVq61SxxfGOYkNFahdn6Tyq1WLPSjpobPVCyZa
1eyLfTZFYgwAh4CuLIGb9jcknvbCruiUqpC/W6HvPQbZ1rHq46iqd6MTaxcCpfVVWyk4tqXkt8NC
1JkWO0njvVcSaoJTtZzNJZANx6xzENEyOhigv5ajY22TqZlIYFvCMoo8epETfeKr+r7AHkSOd4b+
acRYpXnlK49hfhHtuglD7VTL8iJkb+2VAQM4tfSbe8ivS4gtFtWiguoUTpd9FKv1qtYKZyWs+qFI
RH1PILmxT42GUqKS3qqLJU3jzoz9U+Xk31QngdzcGeXWQZxAocJpN1R8tceSS9WeVIs+r/JbYsJy
kyFuPo8LAgbzPZLm4Z701Z0VD86k3wjP0X1SOubRahNtxfBxs60BXIAs/SV0ZwLqgsE6MRPthis1
5JVewfCIoJ3eoVmlSVdaw8K0ZM2vMR6uOi43jMNFssAHqd8pDoOtIWpn5wGZWRJvB6SNJiGtiOnM
LaHCYPVtt8BPAXSZmU8jvDaWOZdcfNgyWKe9sDex1nJdUwTlatKMX+Tw3QlwZymFxxJT9MlFrdI3
z81eW5OiyZA81qkQX0Q34jZF/wjWozgKs/vOmp8EsQwPiY7698rVamVYIjvVgEo2Oq5tQh/wiyOj
vK9Mcz0ycD7kDEZD4BxMJk2boDfei3IIn9AbfHW0Yg3mt/owqXf68Rcnc/RT26rB2WBA1tCUnURL
+8Ch3LIjavdDhnmAtYH8dFTcxpPnvbAiekypGN3nfkzGVRBfmzZR6WSEw2YMAgymMox3TOhPMqOc
rhAD/VAV0LNdOPN4vEsy4j1pgryjJhVYfn2Hx+tJMAU668VJEaG61TLAuDDu45ZuUPkUm229Iue0
fHEmKwKRT/21LHP1TmrZV/x0xW3I6x9ZC41MyCjZxlKxn8cp6ZlxSbnkA96PmOyBjWDptatbN2IC
pdQXv79N2W/51k68lW5HiIIpsS0hkDBWWROowGzK+FShnib0kUSlZBDEV3gWfh5ksnuUnBS6XFKB
A5E9yKh/9nKl34DIr0+eJo/6VBqxhq5jts1iLs2r4YKObrgIhrKV0vdUddvhS9z6xq0beOOFwaGV
pWS2mzQ0oduyewiwbJLdpfLjmG4Ohdc+qO7esBL1muTBNrdz7YsfyLUt1PSloruyTcBUbKpca77Y
Zbpn4r/qLNzui7WHV5nzEUINqEjlTSuGFwn05ClwsYE7rrPuyKxJmviUjsjI3NTc2w30KVbxjtUc
86AFPsxn4wCJF1NLOsLvAL6utdbbe/77+LiRbbfA/85/XK/XaC23cKuO5kXcnMfk2fpONVgUi1ou
pI7BH5ILbaNVwwwiXIVLA4vO2mUUhg4w7MAbVyfpXEP5gI69gFVMxA10G2O1Xl/Wl5cLzrLFm7PQ
lt6iX/drsTEP5T68hbfuyfmq/wB7w6y3sAALUs5Z4hHlZnRfNuvWpPWxjtON897Trtqp++Q43ORN
PNYvFaJ1fCZ4omzYT0sK1169wgmmNJtWbqnl415FCYKDRL0EA3FUZhE8Bm2xqQGi4ZaiUdkWTkFW
etptvag1sOJX7jLSB2XvkPmI7S6/OG3wIvO054dqrelb6+8xE4EF01kFNGhs7/wsPyVxJ9/yAhhA
2yv5eUByd2ul+jT62aaWXfLMToQyKfeZY4bJM5XkpVkhQYjNoMRbbhjPemdRMYuYbkbZUcfwkXEQ
D8/V2lrgsRk2t0aucGQebjHgKu/hZt/hqywLaa3MKWhl3pQGcRAluM+fN+0peMIn1YvWCMEG9pSS
4U1BIPPNeS+uOTXaND1ptNMOdL5OSnBKqdxuyikPxJ0g/PPebzcruiO70exW0ZRRkac2JI/AL9lq
9Ms2feLcz4+MnmUuQ7OiQjzlC3iRfrJpEG7mB70pfaCcOP3TEUgplF/uLzICvw08OJ+Jq3MM679K
bwVrMw37XLMTXMva9Jl1xvXaG71yXM6HboYF60p6uqQUF9hw2uLg1X5O1FZS1WSZiXabg3cbTXIN
5k+s59gKSdrrb/dFJQAnrUrIHEuTL2NWBpvKFhiZ6iBsVlzQIEJN7HxWPtmhxtaZZNG4RccoGHpE
gEOIRvUcePC5me/z7SqhpJcf5+iDeUM/ltpp6BJWt+itHtyNgkRCVxn1OzOEslWRekO4ZHaQtPd/
agf/vwL50dGhgfj3PP7/Tt7e39J/yjX++ZJ/0PiNPxg2kVu5jkCuQuPpLxq/4/xh2BqWRQ3RBaaN
SRz/J41fN4k1tlHOO6puIG920Wn8SePX1T+EIJSYlGQUxqruav8nGv9vavMpCABJLIeB3oOsgN8F
+pFWCKPWDWXXEKC7wYFGV2R0j0oo813hk0deZDRQfZWmOCGqPXnuS3hH8f8m6flXh2G7+hQvoKuO
mBKef9WdjFpdDfCGlF0JUGwxJMIhZ7R9t2v1u4sp1S8jgY2zgIGD+JAxGUQqJA1998uf7vZTQPgf
WQsOJMya+u9/036zokzfhovqcvKhTFTy3+UviPyi2qWWtFMrBKJeYkwBMcQjw+TTO3svZf41trwb
BeqvyVABPsubZaGlkwEyIz4E2N9Fhvg9/5fDMozfpN0cmI0IE1UOKkxMTer0/f2iy+ljWkmaXXk7
G4zXIkXksjUiKgzwjU6pjSm+741+lQeBQhYmjlmb7IBVHwmIaGXdxguqyjBJLMOCPuUfuiJ3GZuT
6mTb27j3HNAf2bhDCHiTuaCk99cmKYiVCwDIrooBSU0mcwrRNBuvI5O9Q6gMz16ZFsfeA3im41E/
+wNpLVaufsBTsA5M/P370kStAugetH6TLZRRKuRYEcXoObTPaD/QV4vWNcZS8AtnT6PuZql6sETB
3+Dur7+DTVuYI/QM/tnZWY3GByentqoM3zwE3/jvuTI0FGEOXiebrWPDcIgB2PmQvKk3hEy+GivV
acmUXAW/u0OMdkUGR+zG7tZFcwTEJRmOmZCPng9mwGmZzdTuUQVSHAnm2YlqWBvNjXA12DvHcuQp
D+NoD19zZZGdwsISNI6wKdomeyfQdknEYcXpj6FU0z0DbrnAE/DRTH8QIClnQCqpaQ20NNt0Raws
E83IX+FLoKpcGwf01s0qbBw6kJq3ZdaOzJu83N621qlbQhIab7nr39AXLJErCQzn5V30QF7Wu7RT
Kr1dhic+d+mGtA3N84FgVqrHfeeuap+mpanjZbSr7uSnxrYGU0ohD8+EAqRXr8Rt9KqdndFphqH3
oKEUw2Mf7QnmpLEMRgctyQC8Sn4hxmCE8IUIQul9mId9+U7/Z+PZN220X317VDYF9oiFEnjPbh8m
E56bQjcqqaZvLnacfGjGYCwISaVhkY72stZR46uyC1AOv5BHHGopiLZsCGnFvPtdQSefiiktAjVI
KWCpPSzdWH70ecz8q4G3UVPHzVLEQFGRJBsbrFnqZf25HbR64/itfjPSbETzHXBWEMUIvZXA89T6
NvjEtiLXaZb5IH8kljCWsTZ4kFEUZpaQWFd1W6ZbLfGbjY5Pmy5pYZ4zr0LzgycoLMm+KDTkH0iz
D3lLdzGwjPagmGwMxabdN++Cf2kPn5u0CcxVGYXFYr5PMcv3IUzGdSr6hm8zuLIqMsEZkMk239X5
U1jQfHveNG32RXNF8stT5vvj6fXzKz5fO9/3eXPeq8x+3EYKq7F5QoKpGjhSbzz7XkAqynRfO4X0
zHsGfuO1MSTPAgsEiXLTNESGRl4fP5+osepCQ2zT7Z0enje5q0Fom3c5ZSg78pXCjQFnuJxf+PPO
n9v5WcxInMUodePniwh++/Od5kdHC4qUXMwv/eVIBlUFKDGQBFGrEFJLjXCO6YWfx+bM0Wg/P2e+
d5gPfn57ez6webecD5chBI0QIN1peUX/yP1odYPTazKLKD4BvTHIF2Hw4/HNZiAhqzySmuFsusi7
oQLfSqkCQGRuXfWVREXZPVIa+J62V1xd0ZNliVOWWswFMzAp5fhk6O2PppeHIskBSJgYCmA/NOtk
IE5CH0F18btQAXIGAUkcvnNJ6Id6+F4MwMRrM6Td19nRfaR70HL0qxfT7B/K5k74jrvtsvY1Sdw1
eX76wkLotwpcFOckrVpbaF6XIBu8U5a9aqpz7ln3rhqikalPsfTx3OKDIEz4EIilMlThSHbwZiC7
xAOtag9uBsg+74qLgpH3MAbJ3mD5+oiPd+sp9bfaHtZjaIh1lcl+mZp5zPBc3mUj/b/eq/tVEcD/
CXUq+QDfiMKwqYqFaOMQYVHAFNoeGSrLVKnWa6rCOMETPGVxT4kbPza+/lQw/I5XtDYfJb/fl7K9
WgEEgVDRCWv+HttwQKzQwrkERW0lgr4FkDpdtEhNbi1jXFeOv0EjwoJkkdNc2qATZTFBWR2ofv9l
sDQuZ5mocKfTJOACV/eBebNHfyfF4K2EYZqbsP1eyfTDGMf3Tq2+mEqV3aO+K3dCcXcuujg0h+AW
sgThrO7X9lJtiZswfjDfQ0QFHSBvIAd0wZAsy7h7q3t4B3bVakvdDvM1SJ6YdboglgKurKvSdOEX
VpkxeA8f/PxIytGYagtcuSXiChLaPcScyc1R84zgC5vs9yL4Eeakfpba0azK75oD5mog7LIoryhR
v4a4klbCjoK9XbaHlHgNW4b6s9W+ESoqjrgIyAokdnen5MqD1urVtjPSLSISa5Fp1rtIoc+gQYYs
UpYEdhgQE9ykWeXFUbP6c+Kg5USZcRkVoH+jSSqyQOgqWRAu1WiqInAGiFLf1La+1yJzN5jiFCfD
linGToVit+LEvloiGDaqz3zTsMgiEpADhTiWbdev/SGwJ9WAcsuZzey7/mO0Ob2Qk42byBs3fiNf
w1wFje9T+fODuyRMv/ET33cUMEP4oGu7ME8jMM3YxhXZoJMN8urRMi95d+8Y5trpm/vUayNUo+Kt
6oodtv90rRREnYVO8FUPi6WlOvFSxUS7dotrNFJ1LOmb6zQN095bxm7pLKGVJjTh/Zsa2Pz2xvvO
0u+HtPsKYdmhKtH3x8AD+dv5wHetGzO/fWyiphj7fKeEpO1Zfo/OwEg3VtlyyR31H65DOd8Xxz7X
O66WUPy6otg6AJUwLqOKdotvRhY3SLHLhn6og/wu5CoWhw/SFQhbu4568jazz5ZeXPsI2geXH4Az
xFZoPqXkfq+mzUGQq+PYJTQPME/4pSilxC8EvgJMtp+qmKHJpZ/aKYfS6QpGbSgxIToff4BVXdVr
U+sec6dDKRkGBsNkQhdZce9tz2F0CcgMDkDc97bJRbgaasAsYlfY3XOkwtB0KFFFOjKBLgADFpeb
JqOUU+ohoKr0YAPcY2m+IyWAjCjKSaainqig0GXo2mM14gkEAARi0KeJUbwWegwL3NCeoobiqzT0
R3ukCQp5I/SCM/yjxyGyPpxefRuAxSreFyWwDrEBnocpbRDlD76bojKMhgm69D2T6XNeADNUw517
HNq8A61oE4NMu/diI6EGCDT06QX0m76m/TtpzHhkvu/nw1piMZeyCLXPi8eSi8wu6cTX+VlekVbr
omVBPnD5vyhMYrYCBTX+Pgc0jKdRyYjT7DJm7kDP3KDGnVJKLEz8L0q6JjK1RNbppuNqJDwwrAp+
jQL6ok1k0kItgcVjvMEEp/4A0ZqXw0n3S3sdhNl9ZXj7tKjpzTfCPkuNmV4+av0G0cICCbsg65ZL
mqcW/VlTHkPb5l84HQk83imS1yOcxrL5+jpStV2yZWQ1ggSiucr39MNvxuza6zmbHr2g0XVvMqi6
pYjdhD/8UKxigsDPLTC1c8ffe+T/M91QNOnZLcSHcBHHKEoPC0xfESyxYInknaKmdxAq5Lc6DIlx
ymC1mQi1xNhenDQO10QL/EBATw9V7w84tq9S6DoXvUa/aH5HpytJzu8qISa8JN8D24JR07UHaVZn
Ej6m2rB6ZyZC3dPiT0/FkEJvomSs+Tb4nOmPWKTEVvkJqaGqyHPg/tqwdsrOQ0XU7YeK4M8UXS7M
bPRVJWgy2sJoiKgAkqWGBz++1FFQokwr38PcP+iG1xzdSMYHtx/vvVYOF6N3jING3c1P4x+BxTG6
8Vav8S04KWdWPJr5RZrxWeuGaQpuPpcZ475Ji0ojajNv7BfM+T2t6L5g7Td0F+gu+w4ZLdel4RA4
2TWJNY+2VFUt8T15EIOndqurrEsN9W1a5+URmtY+axx5SaaNK+QH7XFjk6qc6Nb4RFJQujB3kfRZ
DDXMXAwbXhyi6ubi6OG76/cSNYATU5/LYfuoxR7t73cn72+m+45Th9NCHuZNN+0puU2I+rxbt9qI
r3G6F5mmw0WKFR0ykWKqRs570RxW+3l7vpM+MV2ceff3MNt/eWdtQE7UxxyWC5zwZqpyWlPlc96b
I3//7c35KXP29Lz3+dr5ZZ83573Pt3IQctIjLJFQTB80vwHjt6k0zn6OHJ5ziOe9z82/vc+ZM7P/
1etKBv7QArroGSN26rlMO22gYpfUtP+6nZZpfZhv/nyvz49CjfuPZxrBkcg4Y080CsLl6Ofzf3n8
Z2zy/C6xY+Gy+Hz/+f3atn2tHAQLTJWoqOfTZ8ZzovS8m3T1nsTsLwmhhgvhRdeAmjgTT52OgZlu
m9zXrlJBXtfESKsESzwIhnC6s7jrFpk9Ae7ahMQ0UHqg9O/CnrCEauSsbpOWDlOaryojT88D6hTk
qmm9KR0vOTspDTQlIJ5svjmrREIFQIUSYJSThTTQ0OtPEemOW0QKMFPJDiDYTJrFyrLaXZhV2h4J
PdXnhJgFtXqwh4UkNm/XkiqGKDFMTgWxK0vgHptGCwBHAA7cO5V6jWw0pkyLsBYNHB7xKCLYQGuw
m5E0q+7whYX4eOqQ05/mPacSTBJylyvt9IA2baAjH2omD/u6DP98mj9q40m3hormI1L1TN+WBUcy
mi9hamUQQPOYxhVrgjpWS6is3goKNow/stcq3RKQPT3/1EwbjdpFHfnmPkL6ugikYa2Si6EoZ8FK
5eBnpX4U/i3hwsZ3xBuynOfyMqKvYTTtT6afPpbCtBmXeUblK/IUK2BvhtgX6zqBcaLYBB/ZTkKF
oQ+fbFEV59FxEuZulPtdI/sWABjagNBe1G6NCppwDnpS5hGe9c4rWeCNiYUMyo3SrdWHb17Z55sm
CknBsnBKOrl6UhNHPc1780Yn5RcfiDouBfgfiHdgMZlQ6fwJujEWOXx4XlQMbgagIU3ASLiYAdLM
Opq6tssqx14Nmv0NLp5xss2qOoBhXSvTLeQQbChsrHzD6rhS/eO+wKa00tfgzuR9kTHrpV1mnOYT
a94DROhvIlOAptbEwMSxISGztXZmOuqwZxt9G0fRMxhYAb0e0pqpYcbioflxC/3JyWl2JNww6YMd
Ts0WnzHWUdpzrCiHvDkqKux921Swa/MjOdEfVE7zHhlQDguwEIlJWpzD9GQ3Yb0LW1MpEUSgPEmS
8nlsxaGy5LgWpaRbHoM/tkA+nnS7eanwXxm9hhWRe31Y7ytLT6nwQGA72X89c376vLGdY2S1jxQ6
4w1uneagd2hlcMUg+p++9wDFAJRDvsNmOunnDdmUOYGtWsG1tWAhaGKLDuSfGyX0keTMt3/uKko0
TKt2XJ/K+DQ/ABE5OuZRi9fqlyfOu/O7zY/PN20VcgnRDdrPj/l84PNT5/s+b7oN1kQDwdDi877P
Dy30Oj0M7bMeOU2+qIKQvIS/Dr3wLZYA9Kt+Ob7PT/w8PJIXOfKko3Lm0QtYzo+gpjgh01S3n8+b
9347vN9uzk/57TA+v4KuCb8lbXmuIo9YJyOh06z7rAqK+AGK4smRGAXTCmG+kYbZjb4cFrNC/5on
hnKJMCoufSo/YAuxDsROYJ7dIKaFW48XL3ePutp/UyulWI4x7VfS89oVInjtgI5KnCg+3nwTFwKz
+mBoxqsfPde2ugXEr69Fhe2Hee4akBeQqoaVrpGj4yVgbGH41GMLFRkWa8vg1cm24ETshTPWDvKD
ntCAUBC0i1yjgpi1xQ2O23xQz8hFvkLhxJhmc6ZIvQ+X3BR7DqJZoN4PcQBEzkbRbv44+OfRy15T
FQZcF7wVTbBBhatd7ZCc+K7aKRWxlB3jLF7jdjmweEJy01XQHuOXQGkTVkWjPBklhSTZ6t9ao/42
xzhNlY51FyGxbSDBNkb3UnvODZuttZlYhUFcHyPtmXWaeUyGZD3yt1wznntrWDqUVB2JNtuRgCoD
98HDyLvMo4GRKHVoAPTlyhv8I/P+yY9YbEYPSVDpGu9m4TbLErdCxk/wHnalSQUdZE7jQ4xw1ZxI
ellfZ4pOljckEFPv0QD6bEcCmpaiVt8J93ptVIxVxsDCYjR0TFFfx8j0H9I63jqusDacJGdJZ3qR
G9GtA5y9sav+it7p0g0UdPgpGwcYiT1hLngfF21jVXcqqWZVjNin7fDoeSRvHMn1WMjwqjRWvY1U
75C7Bpm/zjCuchDvFKDb4tK8Rh52btkNxWPjhjgokEbnWHhRFXg1SVOI38AZR0utyK2r0bJcytPJ
rluPG8xa5j2xFZusIh29g5AkFamdPdXbRgUxY0mW9avECxwCw+SHyPxhy0ZfM88ewAPLdk3tDMeh
O45bLxWor7y2pnfqIxjtupw4LgXoqhzWKkLqZURQ7CYw8IFMEo+7YggurSPbvZWlVDlaK1uabSF2
+RD9wDQXX1UjdxcOZxSVNnJdQ4kX1283rkJ0wJTauG4T+c6qD1MRmYixY4o9QUz7WCNqYW48/b/t
1QIi+KWztnpr3v7jI8PDM1ze0o+//+2/q/gtq9/qX7PTpywgbr/Vzd//pjjuHzT9jMkTCb/vn5q1
rvGHpVmgpoQBf9GBMfbZrLX+MFVnasy5uo4JYmrx/qNZq/+halTKXGfqbToOfc3/+s9/QovUv93+
tT0ptN/hYJrG2zGombam4aijYffPfcAyLGnp4f3YmwnWTeDE7spPya4NzafEsMN9K4AtScv4Rh0U
Uoula9becqsXuy9VfmB1uKP08OBY6UvtJsRCjA4K1JxZvab4X2CjTuzREAFqi5pGD60DU9gVyuBW
JS01EinKDM81Fl1rP/tD1G9dJVoH4FsnH/ih8QlMNe3xzEI56jdKSgMl0QZzI4Qer3ErERCqvdP0
w9xQn1RAZ8vgf7g7k+W4lWzLfhHSHL1jCiB6BjuRYjOBSZQIR9+3X18LcbMyn9WgzGpagxtGirxk
MAJwP37O3mszyPF7VHl+AaDJbyr3OwP7/6Oj4zwZVmgMqcIZHR3zrofQMaBVrT3mRmQX24eCeEPe
lpk2nCN27qIerdIzTijR2qz4PLW1eq1hzaOeJzRsaEjuHFfrvpDV+pgm5OPQw8J39EQYFE50oiDQ
OBdof4gAO1ZwBrYZX1KlySP65yCZvDqoyBN6sKsHD9IiteaQos8t9MAASwYFIMK+OlR/S9v9G7lm
fmja6t1bDBKkprK8TOtlWVcbFAoiR5HDfL7XR6KkqwGZVUSbt+2uHUuEY6TmAcnvz6kwfhSaQ1RQ
od68FdPh3GfWfik0MOpm3+7X6TvK54e+jR7zNOMEJDJxsOBd+slYO0FbFMdsSKwLBZxvN8J7cD1i
GtauZjMyan+0dMRq9El6MuKCKIv2UZzs4SQ2iNHHPf4xXDUEAhyqyb7iad3LJsb0JM9jxWmm3orO
OaekZZ+ID3qGOlGUhMQxW0MMY3svtV3aZLC0GG0namsHQ9k6lZ+VyJ6rrsUoB7pWAqlrCo86QUNX
0/V0a1evTU5AKe+NuDlD2ibC1FF5uIrys9GOXlPHr11KWvoaGnH5hWomGNSMZcgvCcA6DkjdqOzn
T0VNGeQbo7qw2K0Fx0c8vdi3QWE68l1QhexznJ273tP/aE3yigWBocdLm8vq7OZA0kAF/QLI/gFo
GpvEwLvbACZwR3SQ0KvKMJKo9RJcqgCljWuxBXI5axRdRBpmdYQyOXPmwO2Zvc+N9SHq5O+KDTM0
GEj7Zm3tJ632eyvAAFKH6dqPfroAK5yK+NdocOzKokcNSD/l+fKemsbRKJzDYvTh1NiUDV1MK7UY
j6aGjFOJ5262v4hks3ARxce07P7QYp1C2unAQzyD8A7cQWo0dz8rSMn7cvPWIjJWm4cfUaHz2GZm
gKRb77wk1NymZCKRXkZrYrxOvHIYqa9M74g8tyTrBwPkxsC2kdopYfITuleP+XjdBq6ecdC2GZ4h
ZqLF9Vw503hw1tE5jEPyUw3k2jo4jGZuaGwBP2thfVC0BartL0DimL8wNBGA9OEJiWeA0Vc9QfHF
HddLeWcnBnG8buobNuL6W/rAvEG5IAAeDHSomtROJFM8WZCfrXgKGE6nR7KniRLFSWCQnOwrUXwZ
45T6S1E8NowLdkuevBA4Qbi7MV1jL618kqyMsGhAL+hjNsCzmb4ZKs2+ljcfNjJZDiTQ7NoUBIr1
2eXElVrQkKKPBveL8meax1Y6BCRW0B+YKRL03v6Gdy/JmZmjS/wsiXBnStFo5DDQi3H/IOSS+yJN
rV1CkhRTxSKoYkvtAFyhoRTjqYjys0Glspu9+D3blHHsAVzmFke4amxRwq3uBy6n53mmHOamnFB3
l37KhOGaAoTjr2m70OQCNcf5ivieeXftJQSRVuhJFP6AYoUa54wUS4aVwJxI5s+JOWAobBwHmvvb
Sq6t3f7J7AnHPNktq4tPqeryYt8qimvetdlb830xpA9024G+EHzB4AJ8Oixn7Sg3PQE+5BNBkGfF
reJPWUxk3Kwld/26BIT4RMcsZxqW/0G9Cg0EQnUVy0eD/pVPmIuAHmLgv85dQu0GQC+orS7DBP6v
rzQmG9pI28AIhB2OtXZdBIUiEJ48SKjuYxJqz25Rg/l3unwDtgcLDYoi6q5K0oxYhapDmbfJfjZT
7dAvy073UEPotdICXVVJkE8q3vdN8ZPwZMFmNtMm7JKdGRErM4+Ow1AmNcIKK/Gi2nxvUBD+mvXc
OM5lxRYrQL94ffkAxu6DrDq5Hezv56ZqdnM3v3NMEKd5eNd6MrxoWFRhRey9YqgEH09JxO+Y2pLs
oY1j68JiwKJMW4zsv4nUb/q2ncOKt+G75uyQLtgCxpYzdG7aPyWI7gZTKFhZctBTuyDCxSZkM40q
cAaLBAEx3KN3gLuHdTycHIbPRpz9Qi7ymlYtR2h5pDsqwwHZA8363WhOx5Jj1xEMpsVMxo65Zo5y
GWZsHc1DOZJNA5g6NrsG9wrjJaK748FJzpE0jzCOzGNWJ/SeJ9q+OhlNjnpNPLmPbewPjneAlGj6
sh7v2jThqQ6AVjo63FjAbHwxLLtuxK46YlZ3RgPNhcrH3dT85CS05a6CjKhXvrHGXxmMGZPRyDiX
2fIjK40Hp+c5aiwkGE4S7ZiM1N1a314dBmR5Fi1PS+F8ojPFioqFbU1072LHUzjTb/dbsQRRy41c
CdxT9aCuUQqTayn6u46MxV6gkwOoG05J84sZAXE+lzJyORTW1rdn4nHRgRMo1b2S5XiuGd2KnJnV
TEZUOCSeCAdNPRjrmF/1S1fG3Hw2iuRoNY96MjgnwsQDWfGCJoPHWDT66/VvRYrrq7UrBqlTRjQG
HmUsJycdOcpOc5dHG1YSF15GFqRD9i1mYjboSQNHz2IWYitf/R5xTTZA+TG44KZowHzCEZHMOtz2
YngftaojDK8+cFp2wvXdFf0nELTiTnBOrajeLnmxdHtOXDH5zN6nnjY10l5mDWyNL6mmEdG17dpD
HDUnCQ7lnG7Hpcga0QF0KO2L7p25sDgoq766+hZhEL8wBFd7Ufw1yAxkM7TRF3SnaMp/WRn9265m
J0WYBDoP4L2P9yElqGs9AeJ+MlD1BzbJ5EFiLW9LYjah2/UkcKKpYu7VaX4psFhyhzGf7I1Tummk
o0GPAo54GfIAfeP0zKd1spNd2sPDsKroJGG5B9VK8uO6Sd6pAgdCgU+zybueLUTXYbRX/ggcyRsT
6NF4bEOcLKB2VGaQCeYdB29zRpr16JMS+yvP1BRk0LvyVd6zL807tyKJInadniuSC5Su5BtQeWcd
Xkb0WsjOJ3HNXU6TqbsHLVIxyjbebRcvdolHXErYGreaC2BguEySlzrtuGqjc6eB4KkrX7fz4VhI
567G23CaHLZAItWhaSsqC/RrHMiZwpP9kYRiyKwwqndapB68ibmt2S88pUY8r3l9BED0DGkxDuxV
l+Q5r2HDm9B2/WnQzbdu6Bdm+DWxUXDVGbwBtdAnN9RGEsKmwRuPeQ/alH5u6PBmwt+C/rqYcX4C
UshB+T2ndjmMKdh/Y27Hq4uEjCji3wNomLAt49/JOuyMkfmlntLombOS3S2fGb/GGNI4cgSFMX7r
BJr5cUmch4tuzV8mWlJbJA1lm0W5SamJ//5jrCbzfvqezPrXopx9U5nXwkB5keQSAcBgvjeyPA5Z
b4XggpHl4JtmDAdWIJHnBppPb/hdi7mim2r3ZOgTQ2rMM+Gk1mcSZOkaFG26N90Krfz8ko31EM41
diG7JyqvnaEUZF3jBa2gR+K42XNHNBgD7PTH6o52mPbIQryeErww0l+JEA8lxcq2G8I8wNube1gS
HGYy5cn9I914Zwtk+7RNuE9apqiTAHU5Xqriz6rIRLfH2vUdKS+cXMXLMp2Qq/st5Id9UnUkT7mf
VHolGZMceixwRo4M7Uy4O8Kvul0PUMYxYt2vjDiCDVU1yMRtxzecZjeCB9hzWUcFo3/BsSV0k4Xs
Z3FKccFdh4jk5mmKvlZnqvYLe87gluaOQCgn6Ai67KUW6lFe+eY+U6O7Z5xbBItSFF95/2DhOica
B4iOTYcsq7RLxg14AgrzoJgoYxfp36RiSpON6WeBkcRNtfpqMhchaYR0DBy9I5q96ZKyMT6RZXXV
cLecZrfn8pDThxgwv5vtemxr8zs38x9jw1Lq6Fepco6IHiGT6Cd3eSZAfBO85PbAZztC92qOMS0W
1slwTiNTAzwDJy1DCCUb82fskjXSDFiJHNLacNi/rpzCfHe8ODAdYmoJRjxnsySTJW5FsqPXGca2
9oViSvQoLMputJjKFPWu4kLeW1EUEl99yBLtdzrpTM1tZ0srYIcjqQcgFYrF3eAq8mVEfLZ2BHxh
olFniSMfL2CDB0dxiRm6YnhDIUbGaxbKriE+vsxMTqvEQbKdfkvp3qvO3ae68g5VBoKJAcgH0q03
XUT9D8/VnkWJyCGtj7nlWUEav7ol71yWRNM+5sheLpxNmmer5jTvrbj1XCdysIeQ9izqX3pGIqOT
ZN7egfvJGZu0TmuwgrzKXjx3vPMSDxP+YL1onmIe1S57wnCtQbykqel3M8SDBuzAXunqIoYEWQ2Z
vIEnm58L1AtySkFcx4n9W+vs1zollbMz3j27QBuetux7lFGmHtqK7B0AHklIJ3DZN5kDnQyJR4ai
YehQ8ymo7mZGcNBYffQdUu8qESM+ss8Jfu2lYilISikPqTJ+INcJkAPXLyihRmEkuwSWIiXCo+gY
D40E3YZDFs52jwwi7kjYSb/KWL2lsrFBCObXVSPnjP1y1r89rf2MobvIXuytdsUQSeeFBPRpZxSm
EUT6wLDKWQLyeH2H+Rt7SKbD12aqi2iY6RRbVNw9ltnn1C9wfrBqMF4kRUxMf4by25iI3qnoPwNE
HIjEycbAnvA8zUTDASTEMA0tN1zJTCqdWd8VcQoWoLonGTR6ivBKK3duz9lmSW50HKuDvIoEr7qF
P6nQDO5QKZ/zCEE6isqgAK9OfwAm/bQM03EB+lPl/V1vQQRXAz2qTpXM+sSLMTXuSZrrG3Hc1S39
LWVxqSL9mhW9ceypeJxUT8MRh2fYxvT6W1nfR1tdEkecm8y8vOq2BvBLovhsZ/GzHr3X1uROc/qf
TiPXPWPMr6mK+QdwLovVYCCjchi6XtH7n3e2EV+LungZBUtUAthMjGQlxZijYVAAv1W0ZWDExT9y
5K+cxZZr39Aa6uuF2EBgzRvN5T0zRPesKwwRaTn9Wu0tSQL2j2m+O+YcXIHf/khW9bKacsu0ZwFL
rDroN0tSN/Be//Ph7fO0IKdKVict6dNjo627mjHL+fagO/LgcM8dbp8xHcczpZcI3K3o0aCtDPdW
nCJVeth+kFtHg3gYE4EAuhhOXWGhody8UfYikfbePpxyeejpvR3UBoJqs+F4O0yC+fD2G1gCDnw3
PqmpAUo8fQMGyk5qiwuODQVU2/g5dEQe1XIEpMfxTh/HZSO72F+T9ugoe/g95fWpyT0a6lhiLwyF
HSSPTkuLg8AXExUIzwzDo9ZAB2Pq8IViCJAUmkpCCVnRdHvHK13u9EJyajYy8AmcFJVHxheAHVdZ
Pg76RzNyr9qEKpvz7EBuVn0S/UATSE840omj2fXLc6RVcIE7tAZ5/4y27YulCMWc6VwJGT5nU/5J
Ast9xVA6rDRAIRs4y720ifU6mTI7rMkA4QlZT4Glq6hlgYvYWDHwfyY6S3sxjIIrREJ7kMZzju8H
9kP9wfZw0UV/btK0A7DAZIBQjLsInJuPlNM6tLXuhW4u77Pe+UDV9F4DEGpqYA0UiF/D7JFGVV2S
ClKX5ejDIW220eIIv9jMWVbWmix6J8y4aMXj4LVXfRlj361coCncQkapY4Zs8Pktwjzaeflj1XaU
ZE8j6RuHqu812qzje4GvwjWj2CeqMjtPDCFyUiGR1u3bUgWZC6odHtYagXDLLrQT7i3TIOpSg+c3
WjifPdhe88A0ULjw7oz/PJhlWTPR5Vtu/2YrJjCaOZeBXKMK3FMx7gypfdVFbpyRkj10XErop/gM
+8hrV8jfyUjXZIOuhGteDnj7uVmcm7sOuxCLTBdIXKZnnBfAss6Mtetz6SHJ3sDH5ty8m2iLztPq
MRqkhqxRMqxL2FmYL27PnPzv6ZCsnP1WV19phPBUe8Y5OYciJcGQmfgbss/KWp/alJJfbna620MB
i54X5T+f67xRInXU6fYUbw8LBm3g9NtTTo2jRTv9VHEy6s3U2xOc2m6ex9Tb3Hbj7Lj7NmqvcWfA
iUq2Zg6nzebUy7fbzWi6dLQMZovW9rfffiS67//907ffbWYJDdJYFsOl4ZfkWlmgoOAvtt2h3FZI
Xofb56Xy2r1rLM+2Ofz2RuMyKNonU8e7aw9gB1WTFOy1iM9neLGIXkw0XWSylhzG4ulsef0JG3d/
0DY/5e2Z3laR26fkeK0BXhdkI9tffXvqrZm/N+xWbDFDd/aMAU3gaEHXtfpjGVU76bL8qmGibDSG
J3ix1n4G40t/tCA4zZ83v4Hmob5oSu+ZSQVchwXvbF2NB2ow1oTC8+qjSlfaUtgpAVFoBxNZ+xQk
qbhAryA3sh04kc1Yob02m86ELhd+32JKKNYtFF7ZWXW+/R7UjJxlcgRmg44WwdXc7myT6kbiqXF0
NAvsH5aZpT5uFcZt/c2U0Z89yDz9cnsLka4j6qMa3TRpEUK+fzRpt09vVxyJnd+rmIvdAlx266zQ
YJaCOM7brfKfB8NZWDBr10XjgOtyqGUCc3Rb7D3+Z18iHA/rJAXIA2QkKDv48HCmKPQScsaqU700
ihOG/RcisHEucvuewaG3F8swnm8PJsK7nQ2Cz3fdfDybdSO55k1CulOvpW+EXZV+N6sN7OWko1Tn
cIVGPo/whaUEcbOxhXrPqed2M94e6u16vn2kEq099jGhkW2ZkYXgJUAwG8y9t4d1uzS+BkBBBZmy
lXmON17z4LyKMu1Pt/fB2Eym/7wjdHOkoX1po81R0El+NxMiV4566x3IINTjcdoeYrG+zqiKQjsp
HhZNmlexPTSJ2g+asYDrVT+FzZGOWfG/v6a32sFOHfSDc2XfkX40+qsmdrLmwIS/2LpzJJ2uHAXp
7RvwK3QXg0zQ29f0YrojYvx7snrWDPhLVjstB5GNvY+8eLT8GB3AAXdX67d1WdyPlnkcc687Akvd
62NbsUBFtro2Nj0Iex683YQG4m6uCOLOxx/0FujgthRJxvakRcuMq9bWEaObMK6QzNCeY4oMNGv9
7RFI3KTmcNe71mXsSoIwiuvgEdfF0l9eo+W7GmC/go2lh0TDDcHLkp2SNj3K2BH7tOf0PMG9werV
GfqVJZOQ5XZwSZFkoGBl+Z3KmvU4AC4MjDGH8YnlxJXaR4PlCdAZXc6quMiolIiV2qgJ0Zsyuu8Y
6s/FJzNtpLwQCIdmnXboRpBPTfILNt5jQeAS2SVjehgaamxxl8h63SknudNtABeYCXkxl9oOHcLP
OZ5gpgnQZIGONszi8t8HdzYc35QraUIImUbX2SvpPdG4FajQlya/FDqUyGHtqUHizbfNVof2JiRM
xjjLTjMohfjISg3wgAZ53CIvLrD4838eXEmT07Mpzgb377y4Ca7HYpd4VedXS2ycdctEsrJ91GwP
t4/++wXV1SQQRfBwMyamOMn4FqEsqr/aLsL/ft/tp9y+2dKTnx399X0jNOc8WoZzNqq0wxCyfei5
unZcLBUy7p/OrQhu//rfh3aq3H/+p5KIMB8UNeju0aREm91z2fcCIcy2k9AnP8eRkOdZAIqZCkE+
MzE6VIRLx8U5NVimxrb/TXPF4gfoWVBMB2+K1KVeuGO82tyxFfC+sDzGJH8LNs5TzaoKNQWfmQb/
uMknJ3DjbLro5Mla6TSHXUExqRObbIG3wcuVVXt7w4WZtv5lK8Ht3b0lPTG0AMgqp383K/z0poSv
UHUvScYZN5Pe25RJgvrM2ud1PNJuHe7LSP3JawvYg5urwJxqRm/tzuiIDd16mGczyz/16ZouE30M
Ommj08oQ/8XXLLComLxkuPK/PJeZt+yBMJovqfdOxGYcJraVBr21vLJlG+g6eoNgWDpdFZJObEK+
dFI6JxBM+8IlK9w6NCp5UQJ7Ps0MGyWO3BFR/5aTGxeZJENAdGaTZcWzFYmMXc2rYNNuK9NH2alz
lKttwqZexuIzKUbJuvYAHaKC61M8VIYmSNONsKRsNzvhtJiQWQfrk17OdIcaioVVBXqKO4vsz/pe
0tbWW4e7PhrP0sj7y9aW3ap+EwW8qwFWN1zAjumjuVg2jh+20jXvf7MzTHtpPOTafGaO/zhX82FK
1XuzMGPz8peewSkXFneMQyZO+dK6kfKjJIMrVHEFsFIePG8meSWeG6Ke04eVHzbSXURPzmsEAQIA
JB1jLBztTnTWxWVRjG18QHaJKXW5h13AYP8FVkQbjibeUxZA7uAIGCs3sNHg6hSruDYQZ3qdNmUC
Nh2ayRYJWxfJr3rD1hZqX5XNfV4xzdEeNQP+AnMSx8ufoBZDpdEh+Jf3jg4yLnFPavb+jC58PJB4
vhqTXwg3dps3rDZHdrSnSOLnyTpz51UlzhXdvGgeuHLYQIWqoDugMqZnIMeDTsuvSjXf8lDWW8Yd
jUBUflJcARYdhony0xQ7phB3tM9JCrnPvzVjPCYd76rdfs31epVlDpEmvnRG/LN19B+6cxe59p/W
vM8KpOH0/37ME801BsinZvbgHWrOHNqOietjNPULd7t+uX10exhMDEGLZC0tVPpZrzqsSJfiMrNW
dMVG8WbYEVnRqCPp9CvFZF356PtJ4irjhnt8EAfZpU9Dc/Qk1du8eO1ZlNz2TutNW3HG511HZn1S
UXVPRg+MfR7mIKXDOExWwxmOlXeCB/ShqD2A7APK4TgXmts5k14Fb2ZPt/Tcbg+GmmhLAejl7uza
Ha7a+wFHf0JYILTYqj3rHufYxAEKP21l4e2BwM+nrljbfd3TOvaTrZhbpFmDyJh/O6tIg7zgEONu
Jw4EXkcZuctB1dEmJ0BFaUXU37cvzg9pV+RnOq417goeNvx/jkhgJCWIVnNQNCnSE5AYacq9UpI8
5jfWFtVbcg9nejufNYdQSbgvykflgNaM0D2WYC8Yscob9MFIAJlmUTLRdSbcGzyQkcIr+mlu9Xa/
aj9kyV9SatuWd/umtmBgoNCCKQOoSrf5EDis4S6/fTindXSa252e5dGuk/GbMfX8OQURC5Rd2188
/1M9MgyyBlQZWu6awwW8FpXnUNCK3ypUJOwNu0bFeea/n5c6YWJT3B+8fmLa+99ff8O5MNhj0s3a
IrgAisySgdOAifNu7oHt324f3R40Ijgrbn3qI28+U6q4x9lVuyhfP0wLox6j9J82XL0LewFxajlN
pqp0GdJVuFfLYXgXHXYZc9yGhZS/ziAwUG8PsWuu/pLYDIFg5Z5vD/HKDRtr86GkNwwHlAdbuTsZ
aemxv/2FHTk/YU7JQycgNZA5ksWLHBCUXm2+5hrL4m7eonuxSrZh3QrW6WHUuACotTl7cdxInHhH
IBy+69s/5p3Tn6fe+/H/tcbORcb2f9PYBVVZ/v1CLzz0/1Nm98//9m+Znav/y5We0IkJNh3ToL3/
HyaKa/7LpYAXwnSBbYADIXnu30wUy/gXBzvd3LIeqRtMC+3bv2V2lvgXCjvHlqaNMs6Q/29MFLkJ
9v5nvJgladV5EFGQ9Lk2tfb/kcBmGwtKQIQ6xxZ7nuLwBDK9ubMS4CcK811g9/17r31nrfksBUlV
dbX2u5IeTpClZD+XMreQBnW4P2X5VlfWg+jlixxlhnGiji5j8z0P+R3RGGAuNece5TJt2gTlGg5Z
N2X0twwW9IPY49MxYgxHxUHSEnlODlOOcmVuji910dd7XSEo9bQkYMKHhTh7dZH75Do6EBFPV0tj
J3Yfxc6OJmZr2zC6cWc/Jsse6sIGR6Jc0X+leonEHqeQmF8jSWCxkZAIsTxzlHlpJzvUVnb/VX2r
1rl37PT3MHkPnaOuUxvdzT2bDElwmc5BhcqQCMiB03M9tu+rql9UVD2PUfPR5e1hEfOuY0NDFOJi
fFePg5t9o01AXmXX73mVfFdxT+hwxcvsOsaTU9uXFsuDUfI6EVXQ+bCM3q1qh6V0bxbGIYq6HWEg
96QH7wCn0HCz7kcvZZxIA0tnIc7WToRx+cdEPde2MD6xYPsIolPf5H9JI9ynoxeRzVaQ05BnO5wz
VyPTZt9xeFet7IjQwc9gqQei4TnkYCjo/eRHYn82wdCm9sFOLeTJmp3PyO2/CBtllDjit8pTLSAP
6ZKQ1RKoyIDycbtStA6N3/qpOyuTkLZmAEZLMZvjk9M4MJkz62l1KStrJF/bDwbxgU9je7ejTvtj
1cgueR3q3CQtYJZv6cDe1KUzodJV/tQhmbObmfNjGiSb7C+rS1LSQFJO4+x3FubgpJvuh3JrI9Fp
BUaKLqh2eOPX+DXr0DxFLknQVD/fHRSgXZ6WxyqBbuhy6fAfbffOZpjX6UFfuW9tL8eLl8dfW3Io
jRbvJXUBryfklYCJ7rD8uvR7/E6QOaBoie4tdFwsuMujNupfRvulM956NhAE6Lmn/HggSMJUYeM5
UWATIL6KbN+6Lk7b+TxJKJlmx3OdbPc0RhRzqMBuN0tEGRoINe7WRreCVXxjJBahvphP1NYJs1bv
pZnjt2TN77OE95cGfyHspzEBrGbo8VMDSnufgcLF3oDyoCn5M+t9nFoqWKJ6Pm0HiM3VWTNXdErj
GedW68fPYqLvTC4YoQvFFEikBkNOMn2PobZ4rgmugGF4wBD8zUAMHCXqCB9F1ylXyD8K275HHPY9
ewzjoCFJny3vzQaKzGwtsjLuBPGm00jhGp1hviListo7a+IScUemlUXBexWXLeqoKX7XKzKG+grr
EWIHhstd+z6lDoAA4v0kJ0oYoIHGTcf5Aj9YcRehA8P88wIFEn5EnR1jfT2v2W/CjfYIOSm9ea0H
noXQ42+r1cNh2ltr8pKs817P9EdaA3VANg2Tr7HGJI0/OquKU2PNEJGKiManm+1yxdcdmf5GSNlt
5nLJcTN6L1u1HAfeQtdyX4zW1ALJ6JmvlD6aNM9PmhkNisN6aqKqwQzBOMImXsNzu3c34/c6Lmpl
1tqD6pY7yeqZOS66yfqxrLfOSSf1fVMwlq+z4jcoSUaWfYO3mYVls8oHlQqAlNq7OiY3FSAWHhJk
AG2uP0MXITovblBM0PQKjJrR+wSVKvCM7Z4dauYiiXs/pyyWVdv+MirvG4pnFmhdzoCrmcOoAeqA
+PNQWdqFlsMMapU0B7Vi8iTSxGz4gzz1s+tYjiA7b2dM8y6ZGKZgPoVv2dG99HprjwCqZDPIriYv
BIWlvMboShOm4V5i/tAslIA9RhG5Wr61SS5Fmn2bZJMFuCarPTXo/aTxDo6WDYY+dpCtlKXrq0W+
isE+VlLn+Ig29yqKzecNlcInAL4LPfQofDTZvos3P0aDdpgiJKpzNu5GvSSYKJOcgizvUTeNvWU+
aAVvhRaVd0YdfWWGCwRPz0JVpwwg8x/mxLuV2e9TP0HLdLN1X8FwhmhU/64zwd/c2UzhcK84Js0j
K5e0pgx0JxaXy7aW0CJ/WtosJc2jf+bA/0O0wx/OHK+tw1BE0uSgvxE/utmf21U+e8c+oyAnrh61
wmGy8IwXHWTw2q0ecLrtma+y3JakkjQmFe1tw2JQAc8MZPbW+Y2CEYou/meTCaCd/DZH8AhL/4u+
+rdi4JuuwwdBCA2qmfwPXRuGQ2bvBbFRHArLIDqH3kjUiTEgw56EDKEuDXRwWqg03GcbPXi9X6Lh
pMXJQgvcIbYUqz3Ud0ZyrMDRaASNishksXcURyz4q/grmGrKFa2kypen1SygOZXNRzKsrl/HbEYa
MEnfnPUt7JR7eR3Bw9AvuMcqy99VMqNy0+IXMrG3thZnHeJuMrNPwo+ohfhLRlMayGj+7CO4EJmV
x6To/rIsC1xpfWdPH6qvoMO3wDsiYjMQx2HdnRwWGy9zTh5QKATOfbnXaUfidRdhOzH2yWMWqVgH
slmz+Eyu9tKNK0uFxB4QDcbTOLRBM8zznkPqgncTGTIDQ466pgAUPl6aOSLaiZlrNPJHTAMZN6lC
wrZYLnaCe9Plfc03ZIu7ZeFu2yE3j7kpYd/zrfraoEqzph/GZPNixtrLuvTvJBBm5xmlQYCRE4yK
9STQtya6UHtvYKdU5tXukfdkKWUDxrcfmFW7QHlXs9OByFe5CFUjYO7qO6KJMfBQuiS1cXU7OrsA
a+6XVbzfrhzPhAUgaRtIQpBVqTk7F3inP7DFId10MvROFu1irXuYxugtSQuEFXbjx/eea2ZcSHBU
7Nntw1kx5l0nZB0pfjMlMI8iSd1VKITapPwrJ70hBhGHVyOiX/1g27txVMxXIoSSftW4PwvCgXeZ
RpnlZHtibRgW9inZMyDOet165iUvj4YD1bU35n8/NJtntJ1G2u1Li14JTChCtLOpdwfZI52nAv9Q
jcMuQc+/62gnUhzTn2w9Yj6r/C0Xc6i0bvtpzxzHfsUuQG9Z15ggMCzr57jj4Z/PxZYnRsorgqKa
qA9V5Q9IoGfEpuKH3FoQ9WJ2Z31rQVQu3eg43SWDPgLwaIezvR0Lb1OR26e3Bwbrw5nEjbgbzo71
e/rPXAeRZxU4y0RnNzHUJSvkg+XgSsm285wnGYK0qe4wruwuntEi9er3MN6M4+omKHSte71Q+kEk
KO5UFqkQeRJh6Gk2eIeC2A6GEyhRyu3UWPI6nmfonXbr5fvm9oUm45KjwaVRecf9ee31GFvoLgET
wfsZx9xJ0XpKcLbLgcR6Vd7TWBW70oiZuOAovEMdeIfolOhKAiUp2rv4jl7KnVbhbjSV6aD4YSzq
WSYtdWtmdtX7bVliC/zrzGX0o1tBZoE0/KoqmG/KFePd+pQr575uwHSYubTP/JZXR33WzAnOZmST
QDDmp5z2wq5puWAkoWgMIiNNJ1SLD/8Xd+ex3TiybdsvQg1406WXKEM5pulgKI3gTcAHvv7NgOqW
lKqqPO/c5m2IgwRJgCJhIvZea67MMxniuEiH1CPgIIgrem9eGXP6gMBrvExVgWS5hx/TKb2IKEKv
PqZV0u/AYn/B3kshjZ11jbMQaanb7irTsC4JWLEuIf/RLXp7bE5ItN0y/lGoghISFMqvr3dtrCHS
w/eCksyD0UMB3ljAzHkcHIuxTTYMcygiTf5M4qJ5JapBO4Imp0PlUH1Vj8yRyFymWVRdJiA2m8HP
teNy06qnXx+O9RntQrhz4WlsmahQFC2A8aPxMACyw5rQPXc4UjxibogCcJOVyXjlhrG3skzHXskm
ull862928uVeaDfexu40CwMMFvPlJb0gYxTStOFiBliWWMqD7pbY1b0GbVbf6tcwvK/DMR2onmvH
etKbL1kTliSn6O7NGCISGIJ+OI5idK+lRsIe0afebI8PCdKmm65wjuVIgVpYY34UXm88ai15y2bl
RvvlIXaSG6uIa2BQjM3qUTcfkQiAg58nqCVDDucEJugO2UO06RJrpNYY0TrzsrvMMTO0FNOXoveK
c90HzjYHE0BDEZo78SRrq+fbJvPg8V194Z+gnR9irdVs3XaR0rguOwtGuw8B3HmgmbNdNT0I07bc
m6p+DPkKKuPGKv1H9GNMHHSmJeQ4r+yEq9f/Zvu24eum6+seXfJfPXn40UwZdHV/aL3pyZnFTeMx
mGQiaCXZgrtu6ZL1LnV/Y/4Pib0Ki/ouB/31X/cwJpo2Ek5osb9umsG/Zidz2R9y8qW5pvsXbR88
Trk0VhFxXrOtH/S4jdb/p0tW2DUo8PwG4dsk1AKf35erXt/yZ7nK0IM/dJsCguN7Ng1HVXgafy6G
UfTRf2AxdPXXspPuUsn6H4SvB8LXZ4fUffC6vyJ8jT+oevnMDS1UTbgF/xtTqOFaH8pV/O7QYUnE
9k3coTYZ77/uBYVgFDJl7njFDEZdW1QrX91MjHoujcQkVRmc2Jo4SiYzS+VW4bqXku6C615umB5/
Kjuu7eSQE10kx3i4DANQJMs9R7ULivgV7NirmvwCWVxulur8suyVprgs1Ljy7QMzvtCnFEpSJR/j
aojmdaBEaXppRM1n3ZyvTAYQr3juhd293BiMqbA3KW1MMQfchTv3aYFQLvTGBdYYe0oRQgWYW0eA
E4nA9G5sJUBYbugeqfAypYux3+6aefCdaKp2G7VKr7A8PQy49F9fmRalpKNH9tQmZZSqvJhorZdv
zJe5OGR2tE0Xus2y7PXpURQYN2iw0l5FBOVIivGdS1fh7WGeq/5CqcXppWCcjRqLinVGxPdyNxpn
SszL3eVGC4yOkruwmRmUPbmNFZfKSulh3m6wevOPRziYM/CzSqk4cyXixOxtekCrl7EirHtDWqN0
AI9FjyByjRIxDYuXF7y9Cvz/2eFcv50Bxu6kEPdSNXssNfJa7i1jsOVeAgRQR3D/y9Nck0MccVZa
7LTJeAzV2I2UDMTHywuXx+agvsh3T72t/d06S0uBg2QnxCqXhbH5sPX69Wm19eUjLet43dJy9+1z
Lm8s6j3MLoqTWqa4Nr7xeo/ZMzJsJy8sZBXcXZ5ebggX/wrIO2TMzDveboq/HjpCk4eyYvKuFr0t
f3ut00J2r+p9oRm0ZEql5Wkj1aN5vb8sfrvx1L7y+vyy8B8fv1vVcjcRI9m8jvX49pbl3ut6Pq7i
3Xb/djcNfljFWF183MK7NeVKnWQMTO3fvfvd87/58O/e8O7u24d+99Z/fH555ceP9vGViUvxws6t
nUc3cG36HP5vu/dy71+XvR4XH59OcotZ0a/r0YgXfz2ipJf3TCPUEfZ2U7dVo2+1eeZntpsJnhGn
tLf3vL3ww2qXJ9yZcL/auVh0kovGd7lnKH3Y28MPy6qll4nbuLr8293lpctTy73lZlnRssq3h442
cAZcHhfL6pa7ztJW/P3WlxcuN8tmKCI8av2Y75ZFZoYF4/Nyd0jjgSBtpnx7nTyPRZjIBLK+lItK
M+1zOpJKrbjc+LkKf399annVspRkXQdLwSxgKIl0VAPmdDguT82IMOeH5a4Obaq6fbca08UnNtUU
o17Vm6/r0uidp8emScJdlsA7kblxjQqfCpE7fUsam/REXKKFQYclLsz11PTfshxdSNNhHhvyH5Ja
TYGVDwF8i1+lRu0z+skRdG+9zSfloGWYV1xaXgR9YRh2JZcgnK5GgX8QzuK7T/n6b0jbjykpNvG2
V8Bi4CDcLOjlhV/8b8vav559fdurUpL3/uvDAEoYV9FfV/3/sRrLd/q98nwvaw6Wi+3yKV/vLkuX
1VBawyn5p2bzXz5JoSeXMYDh/ftP0wLtqpGo1suVbNF1BkQbXy73OvWB35Z9fM3b02+veVtWCxdh
1Nvjf1otOluun8u731bx321mWe3bVt5WsyyDX/ClyJA4ygDw3iKiMNV1dbm3LFsecgU/Gakud2/L
h7hFdrG85PXu8lS6XFeX93xY4/KwWK6Qy9Ovr1zeRFDRn9t+ff7t8es6Y1LgpOYgMTc6TJqVdoMu
z0HL/jWetOIYz8VVNeo4Tgp0MFOP7KfVR6ZUjEihzLWbys903CQWmYe2W6/TuP6WDbS3fEn5jutz
t3Vj1fvAKLpXTcc2CCoyu419UFMrzTL/q2VjTqqTy6z96mo+Rta6uMDOCNcoxD5ke/dYyHBu6lqM
eFF8T2fl32WEsU2sG9+NIEiJELHR5F9mFPJXeSIedQ+TSFy1n8mr/I58LdlLA/llNTs30aj7gP1n
rPaf2qAkAyCBLuWM3trJYkBRSv1KVN+QlwOmEvIABfSDsCI+dnTxF2gdvakR6km2K+oJk8GUj7vS
sw91Jk6hlrxk5QgYYq505DbuFVMEVFMjrog2y55ljtnOof56pJdSbXwXSZqpfyqsbLopkvpKly2J
BaLbIDJ+IJcqvXDELoiJa8IvHhAAoE1bu8PJP4zJvWvM2sZFqb96HsoKPGmP61dqOoCmKklpLMwQ
upJnkIL0ovC9tQ99VJ8EAb6ROOAzICHTU+c5J97PjQVNS1IvyRKK0Y5PHYFKIp0AVT64g6p2EC4K
O9OkZ2Z1FQR3v/pajegnfJQVnBZD2C+xdWdaP/IhIEg0jIenHKiHn8XyvujcqzKBn+CEVPhw9fTy
Lioi1PLUherppS4MtN+iCVdOTaSAM9bdzkAhTsy0pA5cxslFJ3k2k8014CVUGJxUhW6VOxtjQNED
7/ALBOeAbr+nZGKszJaoeGkVm8BFgO8EJNXFnvlliGETNwVMYuhKwkYdWNfd3gDbbkcI1601+ijG
/tgkd33Cv+XO48U0+l+QAKW3Q1/Pd/1n/0Gf+mGP4XEEtar91KDPi5KKSKyfq2Cu9sj70cSh8KP2
dsK7gWIC2Rs6KeSU+EedSSkteyrs8byyy6ZcA1YVqxKcVlzm7YUgDX6VpAl9UJ8SUSwG0iYTbxOG
gH2cQhysoPsSZf1LDVlxY4muXxXZ7aB3KM1l69w6xhGt2pCRY15bHfSbKFzLAKXlVP/Q3CjcjRQn
80K5FSsCEbveuAza+qUU9snpQ2MHNnyPPrdBr07Pr94H2UmkZGg4BBCs3RZTJSaRAvRQHdDIT5JN
W3GJdnNmNraL7d6PBg6e2bivgV3Sn3JZD5Hlq3T80s3TndvhKGqTmUulib5HvUOio9rEurwuK/xs
YVSDrc0PiTEfO8/DCat/whcJfZg85zZFo8Zof1W3uX90DSAnoY8TVO+LU2DaOHSlcTTTFKU85ggw
IMb3CYbFFkpJvnYiWZ+m0lXhlxJpB+b72gfhMOX9Xc1RRX24GLja0yJ0jKQ4EciAGdHC9VjQOpvH
gWt4Q8pm3RM77lmRsReO/Wj2k7gSaffQWLF/mGfmrAkQMtnUcm1UaNV7htAii9prZLhFHDv7ycpP
08j0j26/3FaV8wQsrtw1szyQilxdTPaMqVj12CNMTDW62Dkdnu2masEGlNEKAdRMvwpfJOEZ2Oaa
raOF+57czJ2prNHsqE9YMCi+dpZ9FYohXQfyq8VgxLXakvNpna81v+Ls1rCCZGicbYSjsLXFzvCP
uIjFBTroVU8Ol3Q4JTgNPqi4zz9VoBCsESRhzSfbWHZ7jUgfe9PQCWI5kBITXQ3AxZg+d91QrB1C
fsly5mgc4p+EBv0Eh3GNOOLgptNDWAryEmqHxkKAiUV4u9qAPUlBFAB51T0ig2WnCKtmpWt5vO8s
6wHFo72Zk4AAbB9upTbJ04iSjzKbth+AH6ziOM92lDiphFU076k67+hs9buqmDE0oZgQ001ouZ/J
HDDWuCcAA6liczV/2Uj6+sKrzxx98GmaHkhSQM0w5xEB1LtqtJmPZkgCozk6pqYgP6Q1V7osh/VU
RE8Jh+m+t56NCmj22CGIRWiDIjSZH6YwyDbeAMpDdsDn086DteVeZZHxaPQMy7pguNKdr0Eelvva
jA80gFV0SY5QoikerBBFDV69aK2VGQ5sGBRu0DkPgLCGwcfTc+sKoR1HDjCONGtPpIhc+YG3ps3a
r9oiOJqSpDbH8/1t5N4NMyk0Sc0xOYYtQiVBttHknPy+u6Hv3myEx7434kgk7im7yLpP8KAQ7pFd
EHK6I5P6KxMESsB0iIIuCHYVZJsVTSj4/BkBAR2d6y0jaXJ3QTqYsj3B29jK1E7vssgBCqJ6lFLa
2NzicMOBh9XIo6UIw4PovxQT9x4lVbDuwSGgw7cJ2AzPsyurtT0FZ2nqM/Rd3PR5n687GT43ZCgP
ZklmNogIYMDuT3IqtY03SRqHZQRNkJnAKqrNB6JXicULk2abe/g7Yh33TghOeAqMXReLbJsaCY5h
1/wifCIYAlLXcT+wqKGoepCoqJnCV1+oqBUX88CICK7JDjv80zTInWsUT4QAEGcDO4CcGA+QJIqu
OJivhG93zNbbx5L+1Kq3ZtShVnxDI33cDtLJcNcm4br1SxV8EqF5SG+be52O3A3ehZ2X0lGil7ej
zzGCTQXw1w3PsJS2ESyDTUIUleXlEZcbgCh2pl8KYiegn5mXY5aQn4iGYw/S8hwWKXrXVCN02v5m
DwRUGnN0qfux2jMwMpk6ODHp3lSNlu8pKK8qV16F6puujeEGlSaTpZoz39hBU+zGbenTRLX85Edt
JOla2gwUWqIiVh3oQoKHavT1WqDhI6n3fVo++hSIes7HKDaDXdwi0S9TKFihQ9asjX6rj3V3G1k1
ggi9emgZOQjhNpuu606BJdDaDBY6e7O+dVzzbDb6sQr3k9vTIbOAEXlp3W5wbBYie+gz44oX8bNZ
d5Nj5Ou5iK4Sc/hWw2y0dUBLpQ6f3HO8ywZZ2pVhxvf2hPVIpoROpvGPbDq7INilOb3kIFPWwtPM
VRkZF61KMrHszIO7VJCVifFsPb1YkhOILhDtmJ795Aexp2L0bsLBx3zuI4oSHi7ZskwJ9S1R4SRZ
GV4IhtB6U10BpyuJurLbQzWscw9jjcrY7mOQ1T3AdLZIh6xBykUk1sYWln6BeG83V9ghOMdtCyMI
r90yJawC/yiaOTsz6HeRctnFebJLCdth5INLMHZdbJbuUdSHMpfJRWAhimuJmRgN2ljEPLe6WOfp
tKrRvq0D4g32TB9AQX0dK2HdtoY6deZlRq9+2uB+/V7qcIZp6PCNw4yP/EdmbDXTun3V1nsJA5mJ
S3E/2ci3tbJGDKbfm2OBHUUvH5y+/xG1A7EZtY40I6ZnD9Tan2LzSrPFVk/M/hAXE1ou3G9VnGL8
95ybjDL0NGsrNKOfmyQOIMEId5tm9RXXQYZbrs/XXafrvgqQEDFQqG00HYSL4dQAt2E4LRhpoTh0
+tehk181CHeR1XeY6qv7IvCTfd4VAAad6NAr46huqpiSEJlFn6TzVh/M29RtTlCTu11saRd95qXX
dTrcOMmPxjdvGpgQn6zSW+fJJQ4uC8MGte45/Slnq8LuTaYo5ON4S+gx+yjcYs2zqZggE2WIpuG6
DGPIgAZ9UYTxFQnng5ZkjEzuDBMsG2yrG61WuaRdQ6UbusYqhQy4InNo2xk5lYYRe0qvZ8ek6+nG
NSTwRvI6bGJ9V0b5p7inR1c2M51a5j8AvOunjiQa04YIJtjBAqN3kEpT7pigUrRZ/NzL5FGPKhev
1fhikt/pBYNxgeX4xY2eKMfjJWrly4jP50zUaE9uRq0GlpO1HQ16wWnV9tfuJjXM4BDZ4VGja113
w7wNej3a+9p1EYw42trsmsrRLnEsYg6m9pqIErHG/HERURU+UKN/diqQPWM3O6sBtEkcznsv6H+S
roqJiWh5Pfk+mBmIApsg9TJICCnB0hzn3Q8lp9/BYzn6ko42INqN4XJRqL3guwtaACY0LePg2vFI
F28IOya5BohrdOc32bnCloL558luhwA3qcS45MlHPG/8qv2TQbQ9PWfAJ56e3QyQLDlLJ2tEBpd+
k25zszpXtvkcVyNNem8lK7KZJUKYOkvmm0oDMZKBgj8Mpm3um4CfTDPuGhVjo6dOeKpBFp1EeARi
52loTVk0TsNFg84MNa9aZngREHikpRdv74pMhAlFM8EnVmtankBz89zN3rQR3YCqcn5oxUOb2+Np
NMZ95zUmjVmAdeOcIapw05QPEj1p9RBpKI/my1T0HooSKEoTin2bo4oSwc1gTNFdp25kHt5hvfXL
ojp60eiclhvKkfM6legEzcr7c1lJLjcQ4ZhD/q9l/YzACdacuRe+tqp8J7wt1E3PzlgTOsNBYXLK
h3I5FSbOIHVDaRZTh/TQQKmHAB2sU9p4CWTH9nXR2/LWtT8lDH8vl0W+JsxTXk/zBl1AtV2WLTeW
GZoXxOJFXK94ybsnIJFZDF/elgBpRz0rq/Ji2fDyRBiPK0ZjFuSVpt4si5YnE+RtuBzkw7LIASNw
43naZozi9I5aYUVExqkzjORuFNPLlIjwYoS8qss0v5omxz4tN/7McVV1rrN7W5bLodyHLTrFjARM
bYVyxrqytP4yczLnhCPGeX1vn7i0c4BQyrhDAlj6MT9qDhNjdmofJL963FSz2DUgvNf18jiuHZOR
0XRKW/8WCue8HWaAGIno7VMQZNqtkxwRR9oni+nN6w1Tqy8AWudLaeesMY/mlohDi4vDX69DOxgc
SHUQryvyiFk5IhU7geDob+A7bF73KDIK4dvjXgryor2tGH2BcfSjOzOtHuowmo7Ly5YbV1QmBtey
PiwPl9caPhmhjhj17fKuZZkpzXyjVdl1jtYMjmIUkFZgBScc2vOlZfVfo7AJTstyE5TmrYvcM0x9
nf9DvSwkxrn2zPh6eQWzwJOe4AcDH4DGUybdQYsC9yTqyjvVZSy2Ruxjdppm77Q8YXRpe6HXKv1P
vW55Isp0+4aMHpiameIxBHG3awtgfgNRmtDPnKu318ZCkEeWtUR5mwINlSQiknjw+A5Ft7+ZbIlY
3QsxqXmdCHdWQPUN6k+CgYsb/NLdBTWlchVPk/5/O7/X1B2bpvy/d/+vn9v2+Xvctz+7rn2vAfjz
nX+KANzgDwDmvuHTzXcZQtKD/1MDgGUFbY0L9tmzOGnzir80AFhWiP/wPEJBXQfhgMVT/2NZMf4w
Ue8EuodwJTAICP5vRADEAf+qA8GoouQEjuHgWdGDDxKYwJIwRmqtPugNYBNb34SNvfLi2tox0aca
6VPQfPcl/YPq5p+2aOq6bSFvspBnfdhiXtqlzWSyPozbFqHVavbrJ9O9Gm2qP/iH+1fJyS8o7Pfo
64/5tz7/IBtiaGp7Ji0HJYF4l38bdVo4N3VWH4x8Z+fUHwEdnus5e3YJUfz9f/YPm/ItwprRdLj8
dyZqj/ebIhfACMBfwn5os5csz15UUTextlBMv/1+Sx90G/BZDbbkKKMT+8DffrXOjWcyGKb6AHAp
2IK1Erj9XE7uE+XJ329KWao+7iE+NlcUQ0QJ+4bxQSMS1XphVzH/lZVRwsWeevYFvjffPU6g/1au
oMJfUXtn7MD5Tey8wbuxsIbOZnn9+4+Cg+vvnwQkIxHLluHa/ofv1xsKX+sCzNtBoO104ubdXt7L
aDobmjxP9XTf2hC0uR78frPLf/iLVopv20Uk5nq+SV6E8+Eb0AwYC55RsQtp2UWqdxegahipjvfo
Q+6bXoPBFl2l5XyG1gWTSkueGxuzqVTVfBs5/eS7j6mbPf5vPpZtOQROe7brfjx03abqTfzgMBZt
bAZR7hxcj6111khryu9+9Pp13yCj69IwR0bX4bzJ7yQm4VXdDw++I1dy7ncjwu3ff7B//Jkcz+T0
5Ok6p5dfD4O5T5kEVEV90LAJHeqBgJympyIoSfEZbY4Ijxxhs/tSm5X4D+cWAwL/33eRd9tWz787
2n0/sAfAuPVhcqzbEfvQqsdZvIombWU203nSA76KdDqMrvstSZ7KJuz+w97yTycB990n+HB6o56E
XKnkE5AlmDG5pywwpc8z43fQT9nL779qZFp//7YJifd99kso7Kbpfdg5q5AZfVHVxaHS650nvCPB
XS+jzpRN6gMNHRKIRYlpNnnqOzS6MqYNlfvjvdNYByqIzOx0efR5DwkVxyBk37G04BLK7K5ugaQh
yQ+y4SbS+3sSZ++rFPRO9WniBBck6TPkDWh7wwQHZReUFCaife8WBcoj1qNe37vgWynCMBndV9J6
kBI7FBEjFK6uonI+ClfpPDNe5HRUYixQDTMAPs8x2Fcc2njUC9UBNQ3jvW1DTzTdNUy/Q06ZHek9
NVQ9KK89jFOIcoxqI+Tz2E6nRNgI+K3LsJouqoDPWAJtm7Py1Hk0nnTE9RihelxGcXZRiOggQ+JE
0/ncCf1A6G7Wp8+5px8zK2KMFeyoC3SregRFFaQvhZO/VGb6ovYnM2AXNpRWNSnvLKf97qtTsfpm
9Aw7QGy2uxovPgSS7xp+TJBx8YsbA8/1vOu2pU018n8Zk3tgqvaYdzSwnHbT8H0uJ4/OJeKzoUSO
RllbT7J4RiB9thu+IJMz3hjQ2BqlvId1zo/dP48qathHI22m3aofOtqHHvvBiOJ4TXkZY7LHz1JN
5VYW6FBCTmDq6w+d9GXM4M5X2qND1CVRTMULevFd0MQvnRddmzgnVtAuNFq0+pEJ7HcGoCsM3nyy
kVOPM+vnIRluiDyefLwljj+e45HrBC4EBqucF+vgUsTGbV1h6qP+mDEMn+8my2eHnc+BP9wHwXwo
kBjHhDhAA2qD7V0G4RTTQfQcOHwFJeCYMvkhhulo6/mz2kQ5j/fxqHY09OFqe4kUX1ugZIGWP1uz
fnTUN6V8dlPt3niZftZGBvY29tsqezawtwwqZNuazkJQoyZAEvD1nVVhz5SNcZ9SD7N1ODACsvo6
jPo7SsWs3FISjoD90ya9cptXZK0Bkgn8+Eizkwwdhhczn2hdMkgXdaIxvE6f0wyOJ1dH0rmHn77q
AJoWP1bjBnIvspvqZ2FsjZPjdeG6K91Ljqur5dN7Gf/fZAz36rqbChJ5kmezpuQrxPNYcIxIMp06
L1+DDadBY1o0PvWz2pVHdXG2kHZrPbqUOSwOuEDYT7nW7W0BljscztbCo6U9dIFy8ckgle7Knvhs
fR5TSURayAkL3/DiFCHWo7JMWHjp7bI7Cid6SdWBOxfsB5R/P1tmdOd1aFuwggJQVacSZGwvozud
g5xjpSIKjWihdjxb9KXpZXAuFqGg1DdLdJ7YT9wgfu4GxhG0WDg4g2wvJUYExoTLaWtQl/q4RzxD
NR0bEwazKaei1ckz/LxqA/1e/w6Ke0i8O32esFV6/f26z+IXr8J8hUmaa2ATbb0atzOJL5qwDyLp
vjoJEhqOgYHdxYBj7muoeXR9AmLNJSsYGQJPvgG6RmjWfnlB0O8jMXKQecPZV/9op/GxJpePDjqF
tbCVkOsQJFbrpvUFXkV5xBF2BUG7oszVeHDQ52Y66k2ibei4XuugkVbBrPX7UT84wbCdGs/cEKBN
VyjnvK0FZGw4zXSNsqbayMk8u7k6ulyQ7OqMCahcrh2V1LQEMTVGF9JsM4JtAhqqElhUw+vZiRzC
9Phiat8ftiRH+JU9XtYmvT09Ji3TEhdex1m0rdVlssJOpels1tVJbpUi2aeutsMa4K/Njg6e1NqV
H5cFoHz7IYa8RWJpjfW3Tp+maIBrUdrFNsj54nIDOZfGcZXHfFfuKM/ER/hU+dghl8GL26cv6nKg
F/kLgtMD6XNHnVMcHjG8k53+Q4T6Q0pnfNCNuzFU+bnpLh8HAiZcv1u//kSy+wQwbE9X7XLZ+Xsk
ihv/0upJk9ESdqgyLZ/xGYLpzwFZtDJDtDpimmK3Jm692lay/9njHds6lfsAS05ejGQkkt1T7hJM
FWhLoYVOfdjurKh5Ej3fSNRiDxTFVRdo3qYRxje3b51NOGc60dsZVqfOFGs3FeZGH9nnrUjbQzkD
uo0SYO2YGmw7zK5JTXenVn62xgKqNnL4OBrHIcGumyHCrNancwWWu96Ycj6kMxnjut7KjTB8oiDL
4CIp4a/FHSYSIoXXHMjmunGr67Km1k6umMnu91P43Y3Zc96SXDOxyP109aLcFqq2TVyFcobHaDOm
emc5bGzgZA41THAID1snU7h79dtVOccQtNqX0j63TU8uL7tLVyA3AIvwjGLD32Tw62jjiw2WKDLf
c352zzOeeeONaSOnKb3xYNsUC5cxEYyb7wS5M0kK0gANCoSQzOrWdU6fv3JiMppj5hfxSGJe0Wlr
CCX5OlT+wf7npBcTOjpUEvxTqV3dI0I/lxOHQBz2D3M53pnqXO7gl9SdZO20HKLRaH32wFytllOQ
0xcJZiownTXKEs9ck3/zvW6dM0mHP/OJw9by9Sdv9JAplbSqrLkmgTQJaLqM3ONXyTedP10Jpgc7
uy4umWh2tLcjAALRuOv6nhRJ09l0UfnYuXWy9UAzbdyUsGab6+KGzll1mKOrFh8gRzgDg55jeVOK
ybnqS3IFywcTp/wD8Tic2yEVmbP/XRbjneH547c0oneRuZcRVsav0bbXvV3baeNjWtlXw0DJk8l3
sknH5LPfDvqR3jWFZd+BKQujz6rSo0nrWYR1ch2JiaAMwHxAyiP45Yhn1lZcfU8CKbjUpNm+1Giw
GOcg4iQtk2CNffkp4VK60Qlqm2ZxIQktIpo93+tiFlt2aBVRV0JyIjVpJRrIVG4i5Eaa6BawgGJr
vtZbuqujiwP16zInt9ntx5Jgnd4DKYSgJCqmBo4XAiDMzI1jnpwJSIBRVbeZCyTK0fxDTQQHVoNy
S9430DXpnw1KrRddVm/oaKLUKvqTbgy82BOgkdroaBcC/GUvdr1rQFLv5LAtsSTh3u9+gIeFcQBO
dDK7Hc7fYD/VxZFEL8FBkd0rLYxTnP2ROPBaDRmIR2b0qrfYnUIyMOLK3ZJ1628MhnmO972buHzo
/UijmM446OrbxjKANWHUBH8I6T7d6D7jrWGyPxOQCqom4kyuRfTSgBuTlWN1HPoux78M7MOAHhCB
Q7z3kJKROuAEsLCcns4gl4ABMQnBdz7kIY/9Um6dAEIDgj1/70lsrXrSK3AvoRFdNTLncwq8i7pD
FHpD3qIUV7GBXZKwOK5IE/3idtjjRL3NRvpt5EXITQnM2ugyb9t69EX0geTBhCNtRtwC3QL8j+Xj
yvQTEgHN8uD5ABk8L24O45CC7sgAtI71OkDRvh+Vk1wLQ/AK1UTHEaycW+tEydP0TCJGfpjxvg1t
xu7El7q21dbdrtt3jki2jhu/WI13yTFIIktDCmFpVUwyyY8k8s8gzyKyL2YaVvuIOgGns2AfluW9
KeiZzLhQErzEpCtYSN40fz+RxRBNqlSL1R247RNOyWKHRuFbLjTlCC1ojpjAXfMu2CpIqVvSWjEH
pV5kUNQl0d7WaAF07iN+imTH7M3dhclw7cr2KfCV3qEgmSuGBr7xELDpJmODufcP/kTiI81d2oi9
tcbTwpRJDSl9wxz2Qx+QjTHiVA+Mc2lmpJZLhukaw2QH3xyqp/xZXTBfq0sk0UbVOksY/6QVuw/H
Orxj+9PgmJcSAj9DaH6nzJvRYc7asdIE13eTcRYJHysoMys83pwEaY3ul2FrRnxmVEs+WfsJFhdX
WGYz6dDVu6YYT1PgtmvdC/aaMfFJLX6gUVtljPHWy3cyW/5jVVYnzkmfKj+CKcph0qVMM32TjlCb
pGfTZ/CGDfjeoJNg/uwk/3eji+eg3quRMsrNcwnZxDZrTOWlDsNVp3eZaF+A6zAGZdI0hVG5nS3n
oP5w3pJd36Qvc9OHDOLTchvl4S3SH3jpJYvqsfIJMup3KqKmKRloFKS9G8JPDtrG8pvmKva3NhPT
XZ00a5zE8XoALDFbjC78nvldEWokaQC/oLGOb15sc42fMVWTrV7VWnr1LcQIG4hl8Z7CNv2GhPPs
kBWyjqzs2bT5/kfIwEXBPI0AIuXlobWr9EKgrHICIvlyq/zkDdPN7DkPxG7cAOZ5qW3YKWm3HXxx
U4XqEHPms8N1GhUiIe2IF6D9iAdHTUPGKXusifQ4wMgGIOqTs+G21dEayisaxsUuEv60DZPyi7QR
6TK/9JyVkYXM9ZiuRD5TU0t9s1rGzeuQqivvIACs6pLJlxS6RDgXwifjgqqmpW4XfDVpZUD6axMb
7Z7aQ6O+JfUmmI9pQfZfDX6oKfit1ccmM6xeVVB/B4PZAnjtg2npdE4sEnh8pi9uIoFqIF0lqYKw
H67URjHcW3R7wdIZh8ga761RHpOGwXHv8cUzsmeCtiuS5AX0LxGD/XCfCcY9RR7BTavIEOqZmbbD
cTbN8/IbINILt1Y5H2J6HSAeOa+iK2NuoebHeiw/Ye5+7gulUmsSCREsMFYeQNHVMku28hkqmXaj
qyQkV6dYjXHq2cAftFk+hNlWm0BNbUu3uFaDKb4nTk9qslqn87F3njy4ubBQJXZv4msFx0TryDuh
lVeeJ4951t2alCFgM10u8apZySvUqlX9w4mGb2P1RLcaEaHMN5jJbkpASAElPQsmadX7X+sBHmtt
EKs9M9gFRPoMqxU2eMSQLPy0lN+WD2+oa06tNKxmQaEi5SKF1e+lc1FDVbxTy9D24gW+oPKs5rug
Ylp2+Cxxb8KCWopBb7ww7iYjcSnBTNdWyhVTcwhrLYiUrJ7UCaMv4TJhU9M523iTQRCV1fw/7s5j
S24ky7a/UqvnyAcY9FrdNXDtHjqCDIoJVlAEtNb4+t5mTtJJZlbWq2lPEAbpcA/AxLVz9+Eh5edR
Yl0va6/paNAJZqzXe/Ss6icVTa5DnqPG/qh5DsEzwfASpeOVbJdFF666pfjaDLzTclA/lHTZe4PZ
Crf0ry3EyZ3TResugP1ehx4uNaa/7RgJ8wRzRmjGeBXsDR19mHxrFxkdq/XsS9Vha6aeec+sr6rz
i7bzplPRtx/TiQGIrGird7hOfmnq4VFWJfK/Gi39wSntlymLXhLjc1LgPgZlaJ1lBdWMdjeb4kb3
mahcYr62DEEMLW9POE2Ptvsm7aPPtbFbCqIqDW4ptOpHSKQawh1+kyF4mJbpvfyajiZjylSKVefc
2h7BTAn+UoHLvhWMJoVsSN4K3o7aIVAxWla6BYwdbdTcgNkxHRh0E98iMOu1ZizPtda+TlX2WPvl
bgG66ke8/nDIGdxHxRF/MQ3Ga/qaGKj20SqeEp2g11C8nx3A41bGuEMGfOwweoUzi9R55K6jVjsy
1bM36CS68tFWi7iRwalVnJf9qtbjFtljdHAy53aaeATbmgkmJiy2zjjdu042b1VgIXqT2XMF58Rr
1/XIgxfGDMA7P2/XFQ+4NMUSJEXKnkDfGwY9M+LsKVGPPGvOEQ9AAC9F09+CwN8NxE4cW46teSrF
lO9bzdnDsmK0rsJnyT724RlEXnAzIl2aW2p1nx8nEXxNvuLUjJ8IHkI0GLdZL8XtBi1abuTvuwHf
X/k+dAGmWg661zJmQAVceuPkzheoloyF6plPTrtdOOHZ4r3DYuLgoapfMUHA69e6b0zoLRs11A7Q
DCLwhWCZvA4lY7Z5yrI1/EFygIAIsbEOEdFQcYMf3/YyscLx0mMz9o/YJOznCnCURvAfupsVriNA
TZXsUdtEYdVIK5ShsmyiZijI+Oy63Nt4sn1kwmWlYqS5RqsbE3Qr7GuFAUoiagMSolI8Ey1k5+jB
u4h/iJ3xSNaLoCIlcpdHeC3E1YHhqYZdBDhTmtB93UOlaZB6ruo5fmqd2t/jI2Xi5tGkCC0NBsi6
WT5E8DRWRTegMsC4E5tuu6Z6HZK3XYhombwgKLF29qVoBuNWjT2LxdnGiQffuOUn6tz8bdPN12Mi
vSeCXkP6ga8qE64vrpHTY7gNTevWmvJXFaVRTtdNFm/qyqHvr+PNYsf62o5o2gpCk6qxo6uYIvjl
sbUZGmM95W/hi6y02f3iRnBxfBmSy6WmPEq8r56kBTS5RksZmeSkUGNVFdHoxuS3Ix2asBN9ZCRG
uJ9hXSKrklnOBVQ+c0j4y7wDAPfaowAFU4h1IVEE8NOvSXWfzzQhyUJEaSnft0t3V2kMvfFdZRCV
2VSoNG9mOCPrMeMrNWZGP0HIWbZtqUM3unOdr3UrWZkEqxcZmhJSk12YKW5G5R1RhhWT1VhDtD2G
Kf4OGJV0yExos/r8pYFK4c34YHv9jXqX4WAzRq2WO9WbU1+Urte8qUDnMUgFpT0xxJT/dBPGr2Oh
rA5F/BAa9WPrVZ98Jhj3WY35hP4hgOOJZBBzkTD76MYVuIXIDAg5GOeYgGPRu0ZLDko3W8unfkof
6xRRguZlvJVg1tpi/qAF9FUqN75d/IcRbBD/gKAjw49xaOcIktpuWtpSqtJGHGDpnTAdBUk8HXWv
YlDQzF8C032nWSRgMDzf2yH5mRas9HXt5++ruoM5n+8yTLqky9VsF5hUItmO6s/QMyCI23fBgPmK
Xn1AxgiCH2u5fdC1IOcxFilSV8M0Elshe86uRhGLmwm3mKdZz9/mqKY0rPqwrSRep/m7xZ4eKx/f
b5fw3TrWEQz3UM1RJGrNM5bjy2SfgO1j0b6Y6E7NLLkLSgvuBxroCY26PtS3ZGRKR4sBTJUYvJ0D
kQxOWW+v6zrDNsug25D0010bmzpQRNQdQ7TssMcgqAT7+RAm45umN51jHrfrke42w6OXYjTxdfPe
2uQr2Tk8qLbSPkI6kjHSEEveyvO3lZ6+Q8tp7cfeTq8Bd4u9ZRf3xeiFQF9s/dGpSQ1XeJtcQnMU
Ocde7PqYQLkIBcxxtQgMSjCyisE4KTbNeWED3u4SgEI0+LDOw8LEzm6uHrIaGya1cCTDhiwdejlh
iSCr6k5YmNxB5Q+384CXOiyATWTAaWoi4sVORE2jeDqjTm0XpD7GcqXe7tos+9zqoN77XP9QVEwo
ZEmMuVFURKtylKnZchGnwQe/mf2tMGv7NHnRzwu1LanoeaAK/xSXcJSzcj7ya1qnLh+tkyr9tmpi
HLcP7eYUl3VxZWGqsXV8SDFakeiny6Ia4RYbfoVtbh0QwqmnuJWeqHQMoAlrQ38wYaXz9tdABVb4
4uK8SaKA+ZTjUbIbffg55jRt9QivG4nDUQuEdeapaeV7RcB/e9mRBHxQlhLRMDTTAI7DgnC/OJf6
NDXBssmN7ihjk9BQeVvj+t7HEodWQH9sUwMX3joB91TITKTAOUaA5K5TEb81nQYgKgI9Bo5xftAy
XMj4Lz2WXbjOJ7160p3mmt0T7O0e9EuaJUc/GyCpxwW8T8/HGqZApG2DbXiII2jKThLFW+w/ik2H
XHeHJZdNpYMTNJO/XscDJVcJtNf3I5+h1kiiMbZE+JHW+YW373tuJxzn6nEhO+lxtiyX0DhxCrVN
Iiw7v3fuLe1uSvXyAVALQbF5h83jB0uHP4UtKUNDB5wTpnTLapGEIcWxbnvNIfwtf3IbFBHyR5hE
bmsyBIBbpEqDghddtulQjYbQeu+NsNrJTek3o3A/aLrb7WA+1leW5CLlNjlh8XSCczadVGkaoicC
Z8sKdDq9rxbCUghqKWGifavA02qTWijKsipVEtPkZhXAJuxvjoJ5BkFMEiDyR27wIR14ykXZVbT4
1u384HcBxmty4c3zZ5ojMnjgYj/NYl+OzZMNQSpoyvngwZQSEYQpkt6dU0eG6b63kutaIqjyLtji
LIwYehqubcmpyiWxivdJ33YTaQawrGyZ7GA2kNBiCboiQ4Z+YrOdOxBYjXzFW4nFcrrKkp5GxtGK
HxRneUhhqqxzQeqDQi6XQbmPJW7LVOStUEK4SJRxQBUC5somcYvd/JapRHEgL6tyUw+obQt7D6hX
4yDhTeWlHFJzdwnsrx6Dz6s0I4VKpmASBdd0OhHF57pO+tO8tyRabLCaHsMVNoQipY+hinBeSJKS
IDJCEdMaOqV1chfdOqmSWgB1+rYa25XYISyn5eyPs1tBAi3q4QSjiw+RaBVVUtvs8O0YAgEjeozc
OJgIj0cxpL62AoctApwKhAZIqjXaj7PBzxq7NNHzcF9F8fssqtu1OTVAF5v5YITdW5G6/OeBcs4z
1po8zAQeRphh2FeKHnMypwuq68qXmC8nPFoMeQrc4zdxpX8KPGufuFdtAtatnD76dfW82N27dKLH
aMzmYaRfyshXJKRH0IUPZ/MtKV7Mz8UyrQcbW70ghtFqGnEP6yMSeuIEQ/ulplPeNVm/J0ul2r6a
FQb1eLhtxtGzj9EsnK3hIiMjWZ902GpTpuRPStonjsWfWsf7xMBkZUuGqN2Hn6Y6eJktUi/c9rHA
XWElM3qJmu4w8T7KL6BjjEy/zOOVmCJzv6T09ZKZzm1PfgC9ZPdNR9IgQZY1UuddTIXcJEDrApkl
YLq3GVbPaeN8RGz8oVm4iGRJeRPN3IhHWRxJ21c7fxdKI1878t4IP/xkupgpFAZxr4c4BfWahfTg
sCgSZJ9AYtXS6wUhck36pC6Y73XyZmcvIL30uRPXeRm/pxa6SfWoOWqAHDO3rvai7+8FqNa1N/Xz
AbeGVd5o1taUHqhjTAO34AHJXNywah6mwh639Gab68UhAs5U1GsiBiSvMspjaf2mKPUrhW+WA4Es
eTO4UKERJNKjztR8XeDjd5GUhzxoHgwMx3uX4ZOK6CV++CpDQZMaUOlEWLychFURnMBH5OvEHp8b
8uRWtl5hS0QYogsYQJprm4GO0Bi3WAlJRK3b3Kf1uDWd9CX29SeTziKxQ8bMXt6tY7dYeQNxAfBL
hJCQEvSEhbI4exFSHH6wav/093obS0rMfpGC+TqjAmRNPrOCZA3+pi9qlyW0YKlhxlTah0IalFaQ
ILfG0pDlRReuyj/R0yMbGSsZAn7EJ2SoieTeTQ/K0I8Se9vS6yZAQVZZLkcG6qcMCTNaHubb4xE6
NAnjTSHDwi3MWByFepVUGTDermwUI/OrA+GWOUH6hLp7AEhBziHRnjJxjF1bf3A88SL9sdYacFxm
7HYL1TVd/oQUHO3aQcby9z+K8SeMmvxR0JAarmVL/ePvurxQhDP8m+zQ5MZzj5yoSRmyyluCoXdj
uFfLeAj9hrS9/t8h1MRffLahO4IPxdkBUazknP0k+Gqtwc4J9WeHSs545wHjLz7IiJ5twgyasG9L
IBEOapF5Mp49Vxz9cTzJURjToo+BH8LEtDBdRdcy990Nqb0k0RLy+ftfyPmTKMzXDd21AW3pvmky
afjrXRbNVKSWk/LYeNxl1DFA9Np2XFENM5icZXitwEKncnp/FfroqpCM1WP6KsUcMTL/VV4wO9Jn
3q5kRIzW4MWUYzkvQ/3pQihLmvwlI1TIM7GzBJ2yMIk+An2ic3uvJIihLsftMhzY1UjJ3yczGfZT
yKBQ6TQYJrwyEexgMyiTbhnIixQTbziTp3CZrvCf5sPMSKxb+Ay0xdnNlFiHcbazdW4Pj3MefY2L
8e6D72SPcsBGnOfFacZHXHOGtTW9EzLIGDukB5O3hsiDDIJh35jzUzZFh7//raEW/vkdNWxDmLbj
gvX7k2C1muJSAw2dHmIntdHvW1s0qox+pd6kkTWZ1UpVVF4didEMJLNgvp5gZ39rDNbOmfSS5oCI
sufG9Iyzqr0qgMkc2kHbZ7LlnkfiOUueufkpwoaVgPfwaOHbvquM8npp/Xw36MtrvmgYCqNK2Tn1
vFPB5jAiYmGGZL9FL6F0i60M4tU4Xb3ICcUiJkiWjNT9DWMUHY3KyszpdQkComYiDpVL9I0wAwBp
Ym40odukux8jJqZSA/vXvMzeuwsjYua0X3KBhbf0I6lmap4mcD9mnUuvUO7Hqpg4P1H/qte+Zglk
Y2IOmoFbXVJ0n3PptbQ857mgp2BuszHeQ3N+6QXTkTm2616Ep7EGAKIIB7wsTVdOjcSg3wr9LR09
4lVEfCxCc6loSMsj2dNi/L22/e5Rxdorrby1XOxBK+1rKXh8ClIkN2VgfzAGunsBJJ8uSRlg6ejK
2rBdN0z3Anwe9xpm26ta2sUzXYK9Gbap1Yswk/k0Iptap5n9bLOTGYJTWI6fgDiDYSt2gdXfmBhu
V1Ik4MS0E40PjKPRPoY577m81foYltFXbZwe+7Qc7mZHZlCDT5PW6s9wTRFr1BVzXF1zwi3o7b95
XP+iRcGuzDF0MgEwMpc5AD9XYGGPxsTS2vRgyq8sWwMY2pBXK/+L1l0VEModaVmNIgcb8lJO3skJ
s1Iq6Swpo8Ls6N/od/+s+PZNn0bCptLCZgOI/K+3hE/h6FSxER8yO/xQ5ck93eejDH1nI6TtZj4G
UnFWjsOzlF7lXvYS6PU707P/zW/zF5W7idE9v47pWkgif5ee93E/BE5Rxocumkij7nmrelLb8CtG
2dKtUYp/bhiqDYv92WmYfwmRnLcyvuFI/Rh6inULGgnYhPdG7+M3wormLZGwYB2DDvn7/6P/J5m8
b+nUOSjkfcMwrd91uHSwLabBx+gwpUmw0ZhFR1mx0YdWgrKFnMxmWL9kjru1+bddFfpVJCAgu7rV
bAUnEqC+hhMwgvHGNxb9hLsWMhoV40vqmVa8Ic4KZL1FmFf2/jM5hwge9DFnGFmU2qoa/PY4ptPb
fE7gui+oYkVO4meQWhug4v6zz1hIkE7bPGlpBp5ZxsRDckXpaywHkZobIn3+dhgJrGXvKnyoD1ld
9NuqxzKD12Ldoax86+Ri5+T+rQNd5cYfFvLamLfQzHETWpVzShpeG7OuirUwjGUX+9q7Bt7GJka+
yxOsv59xYSZV+SBjjkoqWhBTA3r+JmICV6eNiER0PzhUyAsoYl8aAYSwyzc5mbO+bt8XffhqAx/Z
O+YBVyYcwFsMC+dySna10wBuWCBq+FX1mM3SPTeltsrnbjo0cfy1G+Nyo/7p/++X5JL2n//N+mdk
Bk0ckvX26+o/91/L25f8a/vf8qwfR/3z11VO+nbRzUv38svKltajmx/6r8yFfG37rFPXD7+W8sj/
353/+Kqu8mauvv7Pf718yWOgtG3XxJ+7n/OSyEqhY/KvE5rWZVY2L1/KP5/zg2eKkw65SLyTpsN0
jkf39zvPVKJOHR2KrWcLUhLISvrOM7WMP3SD9AnO1OmgCZ1X51suk+n84fuG8Bmf2TYiKd3/T3KZ
uI1fm37dg0ZBLxAjPl5FHK5/q7kY11d6oCFzyKQ0hIq0Po0ttDiiu99K523VhAAwQRiTrUZVVkf9
ad8UkNXczIigftovr6dW1aI0cB4THmqvcPTvO6DdyxYA1wOBIAKf0qQ0VQw11N7TGrsBnHjkxph6
6byoUB4wy6kOQp2QEl2Q+9RR2a+H/nS5yzGXK6kS4C3oIf34YUAkx+v5/WN++9QRO3ZS/n/sVqXf
jjnfWau5EBJ8UpcvxzAyeacnCCW1rCPXsRn2bVA0oElxaNPp5wLmSKVvm9qqFq7T/rKelsQ81Z4F
ooah2eFRna02ZQOxVuONKl8OVKtqcTnyfLj82J8+4K92/7YtLEpv16bOjWTP9FiyHS9XUiVybm5c
vSbQL92UJzPFZ1IV1QKjALiOPxZiCtht4T933tgju14tfuue/5WX/+Jv/1S1Wqj/vxeKRaK7KuYu
KmdZN5bEHcpHLZGsv3ICKZ9E0k9aPaRk10R0jdAgqgPVNlU6n6ceaWFrJiws41Y9p7PapnbnhnFV
m1G6V2uYcHrwizqsGtVnXo4To3XvILbYqR3nl0PekVo9X1SuMk01GdqtQumTl03QSxXVIh4NggLZ
i6Lco26Tjmg/5gEu0wKWi4h31gAexIbZntwyixowThQ7hEhlWIdHI8qJ73oF9hsS76sWfTvRHeC/
T1Z9HyM6m1W8/2w5rY4gSQx5TaPvlZN2ICG2Zzvty7rZlPRzneKDmED+qoWiSKqSwj9i3f5tB4CH
d8tcedAY+PcQ0GMar7DINZIvU6BhDEGUOhr2fuMeiBrmZyhjqIjDinF4Lprxw8TEEArkqd7gEOHJ
qcQgP9GHp4jSHN9CzJiOdn4P98TeERu9UV+nUFBjVUQGTgQqyzEQKv0gWRfCFfmd5pLXmyTOIbGI
um4vt+/i+rkRyB3ObsyVNGJWHuGIPr/bpf8okSJ247VMHChb5g7qE16ABLUh1svfKM8h0yxz+6B+
BUXjVCX1aXoP6XayMImWMH9AfhD9F9BTUTFDQSAm8M05PIylibhNP2NTwXlfZbjAnMhcdxE3Eeeb
kxb1pro5y5B81CjhCS0FfCJ1U+p/YmnNGjW2QC8PvlX9wy7/q2C3VNiPZ6A5ZSIDXHkMK3fnVShA
9Yl+EtILptKwmRIIbQLoEfKRw0zz2Z8wNBqt5ZiA+9+jym9Pap8qWYbYCivLSL6EzajpQBJVyZ8k
u1iThOwaL4utYfZfvE5aI3YRpoxmijaLaSiKar3A9sDw0mpnD1gLaIOJB7sqKk9wVfLaPOZhCq8v
HNa0C8FTXzCtIdQxFPVYOtp++B7QIexluVCly6q34DeKo+er2tT34QdvmJxtVPY8EsrE3Mty0sHD
5ab/4X8RhZ3Yx0iUp9R7V1kZ9f2PL+sVFgkil/UJmvNKTFq1uXzD89c0pRelIw0kyUcQRz2/Vlbn
l2+pVtX3RfFWnywAqJPXBPs4w5dZt5iIvhBoXQWfZcbrO4IWWx1wXUTwlfN5P7nU5yIhmenyvKqn
o0xbH9cfwkMm6FC61OoNlgu/1/Z5ZBqYwMmXWi4sK7+tI948ATIcQ0qa+MsixPMbhQEuueq/Unr1
iI5ouE+kregozTRxJCqYbmY10csItq9ct1FlEHNGDnvGmCoGqlroXl7x2NTDLotbprgG02eaoqs2
rnzmnYlRQu4CKU7yYVw3VTGd1LagmD9KY5ad6G203HLhZOmy6krd2IxRbm1MgvDoVWgdp7BsTqrk
QtmDKJ4207Fxn4xx9jAn9Zw1Rso4p+Q5ySG0ey0e8iwGdDqIurGiD3WD9jsVOIyqB/y8DiAd4YSP
Sj9iFO9UDa+a+vc38h+pFsvssRGxtLcSyvV+cZlAIYEWeq9EFXcEE5gmwTe4K2NaPH4+9XCr0mW1
axxjW2KctvUQFLnzwuSjXISh8c4m90yyzkG+KkS8XLgx9ellm1otyZQgCCL3qAPV7suq2mYmYbTH
xPFKrVm00FJ/waXPRbX1p+ucix7u5E5Hvecw5bxr2po59vwbq1W0Ey6p7UMpnGHTQybbYLxlbgYt
DNclI3AU7zlO7BXPWSa7kpgO0zEyCmoNS248F9V+KpU7oG7JSs8ah5gIjNtRNjKNwuuqotqoFpXc
rUoavWY6mJL9ezlHrQ4PZk/u0+VMtVWtAgzjm6cC1XDVOhVdE7key4tcrhQFCHZEbBfEI+SLp3aX
qj+jigwS6eTKcwC7FCe1mirg72X9L3fn8oU5H6lOylTv+HJNdfpl9bz7t09LLufYflLuu74634E6
76e7PB94voYrSaJh4BGES2n0y0k2eu1Io6fWA2ENG5T5MKXlNrXof5TU6uLRFKmDVelyrlrtlzo6
ZTbMA46yQpeGVRV121nIiZWX0izZ3KrieevlOpePokXU1yHuAGu1V33e5eNV6XLwT1e8XOu3W/zt
lMtxU0xNgVSaqEp19jxWxscXC+TfVs0ZqzysipEXy3dcyLatlr2Ny8KyyX8J7PmL2kRghubdl12z
yyG/raod/3JbWUZMQ/YoytRxpuov/Hat86f85f5+sIM1El/r2x3/+KLq3tW3aFUlpYrnbyWPUbvh
YFJ9Xb7q5RjbCO3jgCt2NTIBCp5K/YJqoX485kT5l7vGiPtB6jzhEYneLSNPvlSdvHwYbqIQxVg7
MKyAK4srg+ryqfXL4ryxKQx0hjXg498PYsYM1ru6pLqIWlennzeqdX3OJkwnATh6CJfAz43Sv0dj
INv4py7D/UbXbFBuDfPKXpOARyV7fNnWleuCSsOyblDNHvjR8Qkc14aEkvYwQM3b9EaD0E92oJW5
Rq/6kso9Q0QR3x/5fYxgUS+3Qe9bJ1/OiqtSVOf2uWTFg7tnqH+4GEyfDaeTAmg0pj7NesY5Tl9r
V4ag6s9Vjw9daY2JGiIhpMfUq6FcqI2ORvrMIFoL7azxKCK/2aFBmYj3Rt5Jn7qZBAwPYY9c9GSf
HMmgXCnZQSKHLqqUD8hvEvoMjV7op04uRjdYTi0JPti82Z8uYgClCFALtc2hh7AxDajUIz4CKw1S
0rZsTe0kyHNdIy2zAYAm75cG7GaummNPtsRq0S72cCzLdzpVMFWE7Enasl+lfhhVUgu1I5OWLZhv
kWokrbXOC3ARh3ZB5aDqRuW2kiwy/KCMWM5FtVUv4lvgjP5OKQ588CCMNWK+b4hY4PeDDVlbX/xc
VIn59crkn1E2WJZcFvmvq2qH2hbXBmg7f7I3hVQ7KPsYvKwK/r/RyCQB2y47VGmSP5U/Qe1LZW9e
/X9V6bIY5DOg/udqm1rtDBn0uayfS0v/EC1zv8NS7ftetUOdrM6TTvOdY6HYlk3uxU7msqqpJjJS
g71Wtr5kZ9LwXg6NYmKSgT772H3J1lQdlJnxPo7xRRsYqjJPHLSHae6HEzPaw8kXrkfnyMAqNXVi
EFkVhi4jevcN6X39tVr09QjKiZwiV59aGgWD4Yha9LkEwVtMKw96TzKgrLPqYaZxudRhOXL4bQUW
FMikN58yE8NfsyQTmBr8ZMjFZbVfLOYhLuuqpI5RR6vVKmAW+P90jNXHIfvvYqzf47L/KF//Qby1
zz/FTM+cw7fHL//zX+fzv9udEx7VfUcCPpTbuSDe+Z0d5f5hkOXpu7r5nQL1Pd5qegRVLR/BsHmG
ThGK/R5v9f6QM9CCnY7tCsFE9fdw8/1Z5nAObxN+/rb+M1pJfvwvagjm/W2iuoYtmPh3TPnNf567
mo0iNSLSiQ+aL5A9r3Ki86S6hOFOh65swCfQrYRcFW8TGF/tNgIV8tRDtdeXLwLD8hbLnJgRRpgn
hxG8IBCq+K6r3xsW09Tx/U8/81/drCI9/azdkHdLGBoVCT+PkOZZv9xtaTsOee8hdzvpJ6hr9OLy
6h6OE6B46/3sV9fQRbfhQljCPWi5/ujyklbL7ewNh1rrPglEsIOFvWOub8MxBSgc3MTEEUeEs0gG
VyNuteCJeZUw471zza9tNa/SCU5JcMdlahr4lLTHsAClz+VmB3sPuY0j0gaf5Lr8LI/BK3fFDCfJ
OaBPbP8w+sFaX5A+8VFdiHDavPagwMtN8hB5yboyMDm1Vl41okEiv9Omc+r1W736jPb9x03VmI/L
e5I3qG6YkWup2ygS87W88ZjLhTgRB6OzCSqOZV4pIGcJ/fJalmvK7Rissfblo9NdG6ZbAGF38pgo
d7YNVrURp7LbgrQeEsep5aEh2xLyGeDQeN2dlWKM3UPhB/RdN/1Wnm3F/kHPg49OW6NF5BrIZzd1
VBFYCVc15+I9gGxsz9TSZsz9G3k5kVz1Q3uwzGEnj2DqjFwqhtjS5EB+7Njpr8KDAUzqrWnd2e2V
VdKbag9pwQX4DHVffHht0Mv69lXl52G/vHJ9Y9/RoSyGg9xlmTSc/J0Otv6pJd1JYDagvgDXseBl
oyjZy59Hfnf54fI7WFqyrYt0J8vyJwxkmX0tPEifbM30jc6tzWbxbOnETpqoXYmM6UwR6vvcJI5B
wAB1NLrScDWU94l4Ezj5Rof6rHckwAYr0n3Iyg6YmOemYQIwGXaYdcU9X9WQ9q1k2PXo+fu+uJLb
AaGthiHYJMvHmM+Q123TYRejx0q5nLyEoAxPBFtpqMDclSMM0MrnU8ngXNdkQqQjjqoQU5m3BjvD
7ycvu60svhlXS624Q6bXPengZXNOl3cgT8Pox/E/GPiFpU5wGKQqguDpKhnKlxzlv++Ya8txQQMD
166uBeNjHUv3l2EimaJPHycteOOHSEyBeX5MW8grZJX5s3kf5NnzWDnJBhrsqvBsmAxIEWf3pm6M
9UKeLYIC7OTFTU9rTopyb5DPuB874hlY7b1Ji/dCZj5ocVBj4ouX9KyPnwsrZMK1INs95IXRjOg+
M8wt/Waes35rjt0DfVr0Ou22L5noTM07KrH/426JnmcyH/ivpxc3X7OX8aX5+nNzdz7ne3NnM7uI
PspACYFbqy49Eb83d/YfrucSeD8TD2VL9N0t0f/DQ6QAbdy0bFpDqWa4tHbIwgzJWLShkcmJx/+g
tbPc38mFzDAjJ0LJhs+qx+391tylCdnFxuLXhyFFKuUxvF2Mod7BcCSGEgV0sm0MAi2cw9EYyZC0
Njhbhn7FwRjIs8NtsQN/UyeIUvMQEWZLmJt6DXozRJfUra9sgumrne5G3bZqu/BqKKKt7uG3UKVk
iY2l6K7aHCRCGl33VEc7LfzoOTDMO7tz1q3j9FfktyNx13A4N+rohb6Ft29d7F3tOT/GYNJjxwIA
AZ05IuPeXrwQZkL5NZU+B1YrLZf5imvIq9uhaN9bE/K5iq9lkLDWZx+Jt9OSW/1+mqTRzMzEEdzy
59nUw20aBbcespotwbJ02wjd3UKRrtZLgPSqsPdgyuynMsmu9LAhVaUnU3EIouXKmQFML9aeRJ76
pjHsYDt7WBrnBB16faFT29U7q03vqQ8+OkFmPHkxCbqpdx1A0cAxYzbW+vymL0k21qR4rYuQHppM
JFD7MTqdaqkwDvUPiw6spsCnexH20ziiJya2kz4FofsBzxYEbWbjVMexa6NtYxlfFygloBSqWyOj
CvPps9Mrb2mTSVNu2vhjX27jUBOAxMk5LHNjWs9xh1/RiNMO2dyM3PSV0+14hl5TkmrXZoWyusHr
Q5mvOwb/+50uumfE79gnTSg5bewh4K2vBy/8Ymsp7I8gj1ZGJB6aQTzYad+ugelGm7GPBqw3ytXu
Lkrhh6fjuNFD8G30tDL3tAw61bpR5jfwx1e55bwJcMEhIcCp120zX2FDvOz8pP6CwwiZhPXsblL6
RVhu5PcRH+SYcF8h9N10ENwJpYuHgiZxNt3rYOhvjMCXaNjiaYg7RM0BfkiM6NbTiCIrI2EZggUs
KYnf9XA6mPNrmsumyu+rGg91AoHE1mALJwn/lHQOP/pOcJxJjEVvuJTpMTPNBxLoPtY2qmm3LAGe
51vXK7LndAjWE6SpblpXJp4vQao3oG60A2rTYR3jrlEFd8zx301msA1cvMHTgG8+kCNHI0nvpaff
xLznLodGSKx9kdBzmoYZRWaoVdt8IuLXl1hjkHeILpckp2qYDuU4ogis3UNfNT52nuN0HDA5IskZ
yM5kFnvmbKo1QUMg3fp8jJPwjWN4EwmNJM1HOnJq79EnaaAdvXpb+sZdYGmnLgy0Vd+4zs3sPfVN
O945TX6d687eXaonR5u7Ry0Apwc4ojCa6NkkPWMa41dDbII8L47ZaB/Ap3lMYXT1Xev4h2SGq2e2
WMkZ3dZKcS6ObtwMt5wsDdblBHOjyyr64n5Vrts8wWMajgdoAnymcuTsLqB7aAGy+aaqScn8O1af
mgyAuH1rZhFW5yb+D1Q6u0rWbVpMz7MMwoRO/bt5xIct1MmKjuFUC0arg6QG9LOgE3tqUTEbboMD
D5gq+kMj7iFO/VATbro2lyleoRbs6C/N4TYyi2ZbxJW1B7JWkOVL7TRkj14N+SQnuIP5QrsLUtJb
3b5bdlak36E/8ndYcYw1zltBHD2VUb1sIWI+wdIG0NDlr1kS0I9bwmI3R8ZnNz5pOZMG41PQJodB
yqnogBgaklvj3q2NDJTMeDvMD8gKrzrpSGOakbOu4Pt7gf4Z5wlUWMJ+hmz6FIcMmgfBRCfeR86V
Q1rOVTKBugdaTuJEHu7CitnpbCr7K1Id893IDZh111zFvWiuxMgcVactX4ZU5hDMO3OenhMDAxrH
SMj/tr29GXbdYe7jBxcN/d43SkKDgUe74TbOlRAoJqo+3GCY3ciKXxgT7BZjAhKeMYjIdb07IPW/
sphFW6dB4q95WtJrm5RiI5yjY+YN+zId7X3vYU8xeNSjTNYuG78sGjJUyA/IzfZVuIzjqgBBDXEm
7SrOWrpXg7jXChs78AFgUKrBUowyrGxxnyDhP+HjNMdNDsW43HYJ1rGQbm7MadavmNi2N/wU4Mxx
BI9qH6uKwnzn90tCho4L1GvAaAJp4k0JmmaVFHOCm5TFYKDDGELdRSNvRZXq5TVyE/ekVrBVnw48
aOe7LKIUyXIPIagNeZexdx/mmkTXc7GOnaPXPZMzuJAhZb4pdVNstD46zIYjkDoIuIQErhDkXTKz
VEmlbFna3MIzsXXCtAMoSKaJofoxC5K8HzK2Bk5GliuppI2woO7M1n1YkI8/+8uNygILmfQ6GuQG
MBU07UdtuQG9ZJ7l5v9XZWkyjYKx+L/uOD6VfRf9Y/OCifEvsZJvJ37rPfrOHwSzDPqIvmnbliOV
tD/EaRbiNAuZJKwmV0Dh/tF9tOw/fMtiCsz3BKBo10Sf+637CIMbXDTQEejRhqMbnPUfdB/J+ZH9
w58CEIjfiJToOop0w4cRbsj+5U+5Cr7eFl0Q8B4lDDY2pCtX+OF4/f9yd17LkSJduH0i/sAkJNyW
L5W8774h1A7vE/v0Z4HmtHo0CnWc23MxDEW1qgpI0uz97fWtWxOoDkhV6ldDtNlN84yjAanv0T+L
h+Z5yrRrXNqRVFTYaMU9y+XOkTuzm5gfHOC5j6ko1kjQroOWKQAPsU/Sxa/dFsgFtSQgT6BegoUp
QvpZI4Z75AH/bT1itEV22zjtszU1+wAlDdO8/JLxfV9V7rVhwWDSKZM6WqykfKf11wCuv+jkjTFi
fIinCdHP8N0tkXekot212Uh14njm+sPBS/JzOzFwmAvlRcIyjQqmhBrP6JsVT8F6OuQlqLdKb24T
m6JFs4okUtNQ4HJXrOs4xQ0DBpoxZx8xisMlFHMyLf+FG/ZeFwMuULu87LZT0163Q8qSGfs7CrUZ
aIpffcg/jtIIKZUQD20vmDIljyhjWB1anLPtS5awzc1UMNQnLWg1LzC/T4agwBCKQFKZt1WanBFA
u1M9S2CrZDCPW2/jIhpXdndfVvkLXL5OZWix4QPGdb02rVnEV0xbbagfKFhR8P42aiJXbbe4qDlR
v24D50KTLAGM4RHx3EVXVFiJ9NmFnXG6AJoIPJSMfHl3TYl5sS5NgvdlFB4S/ejE5a3Kh4M7me7a
wONniu1h7fY+EgwzeqlG5oTaiP3S5CY/QAnhmXWF5vEOTdoOKTcK3pb6DzJtNdWk+sa0mK8FXYBX
OjV3fsKiP7KHb3WWnGshgTkYQtHOmyilui2d7/rgXFBh058pLsJYFsPtOORMOgiWed/cJDrhMEPh
b+vf28N0jUoZtmhU7PsIBZOOzZI7VPJo4DG01pJ4WxtMOaG1PbRWT06nVhdJiZljKbv7whUNILf2
YEx2skNAydVrqM3mZpJhgoM1xsZTBsJigx0dXBA3OXeoMt4ZQHHEcNOQ7jkQZby0OqPEecUHFQy2
JHPL5yRMMFPSHyk9eIIFDyi9oyTTlMYjtnffx+5ipgjPIS03YQpTicnEFE22oBJ3pSruit65nTL3
WITwjsayJwmkbxonI7AU+NeODboiv5RaEG2MyL6dZDHgunmwJ+QGtkWISwfSZRXJCSCcsQbqlly8
bRonEpsi5xQzN/CYgyUwRBDaP3tUCK0MY0sd5882sWbhWw4gIa0iImnZA5SJnWeywFSs+IxJfKks
r2P5AzA5l2G+KdN8lXfWTao6cQh0qlEi3YKfW8ebfOw2sH2Pvq3AcczJKysyp9cM1rL3dkyrDJY3
q0XCuGxa0Kxny14z782dMSsp9/mfN2chHKEnpGlU/P7e16bSpviM4sHX9/74uBmHIEpdoXihwHXA
n/NAw3x9lYCSwIA0iseNRRky8iKG11WVUbqU25i9CQy/ztw2+k4ZEGmMVq/qQxNMO3Mkz5Xl4Rpx
h3cI4wLQn1eQuyu9Aq7DRFHvstdb5fU4JoAGfx9ajse1eRkNEcaCv/89Fb///OXIWLKZ7CyjoJWc
tTln8kvs57JJYssTmSixlmP6/MbyT5ZNHvj2kaDb25G3fxVJpk1Eaceczs3AXY2/fP0ktXzecqCL
4tvA6+qdi+4ToRh2Z62NH3Ueifs+007juC/7JH6hQFKmZkN341pfQEb5EwEvr4rcfVXI6tpofNTM
agAg0XX7tlLxCYzqPRjp+qI1Q/PgGPnlosBpFcacyI2iY4wTDFaAZhhML0PY3UbJxjMnqHH4Ruws
ePIUlsWXE0yU82Hs7rNIK7Z5h9cU+GkWBVPqngGzrQ5mUDw0c3JZgqHQyrIFz1TKbRrFWxWqUzs9
DwbrS3ds/DN/eq4tFqC29gWmnE6VcD0Rd4jVJUquY2LqxVk5NS9VYxCrz63mkI3FNzFYYCftKjyE
Tec+ECNdZ45MDirSnG2pudkRa5gvFZjXHFuPW0f3i2uzw3kNGq7UVHs/EfdENpRft1RTI71SxZMz
JNtsDG+zOMScvWFVVYYOTEOpP0PYnvYJaLWzxGPAbXDhCn+05VBfmuFNTevaEasGC0Q2/MxgNotX
ZAsgmqq7jQQvs6YnWXW42R7FUIV7x8S86bdyLERGlB+W125HoVVHYWLv6tlh0ZEumynyr7oOfS6z
iYw8p062Uammn7augG1ezroG0TQ8hVKyMEljdGNeNq0X/eiE08/GHsjrLlLYNz3se33sWOrmHubY
PhxmbvubSpZY1hwCo4XWZ4u8byDB42hafixn9dei6qt/7y3H3l6y1H3U8gGqqOQzFiXYmDO6Ayfq
txFzBew6JPYJmkHJ3Jy5FGWBnx3Q7HWmIgsFpNGA68GTbtFyLhvbIO6zXnZfpXyW/eQ4nbsd5zyw
zazAFB2z7ypQFFWziWa559tLPGHJyASyW0PgQyQ3zLLP191wzqour7VedLN93HcRTLOuUYtXMYJk
WiSXASdOdDkpTlOHfnKBJZGhL2bpmxd3NjXPdJhTNneO4bxrl5kDDdjDloQEehhPG64w5kSzVurt
Li8SwTfL9eWNdEx+2jgebhcT8Tc+ydIQ3l4ue5hBjWtVQjVc7rs2i9mWTcTPftVRl5lk9uLXTrDL
nOphaQuvqttl11gUOoHWPJOusrcUXZZHPfq2wFZ83RebBDk9mNj5ss6XbNkoaSXbNvdDntz/e2y5
3kHcGHt7UK/q2UU4u2zepKTvjk3Ol6qIFYu231LapbktVxd73znW47rrpb29bd7a4FtDlKk4Uizf
7LtFzxOk7lWSE753Jx8LtnmzKDr/UJf2UVnSP1U/F13n6717fUbfhJ0RfDkKqDCk+n3j5Kvh/SwC
WO7X2z20Wo8ZvGwJLVHj0C3P7OuT+7pvx+V3GZvNeyH7cseWG/h222QOiHi2V2SxicBqUbe/yrkX
BdTyennH1EKfrJr++KaOVnUz65ZmYU4TzzI0RDbZkWkfRgazZmZ5ZJZHKZyFM8ve2zEDB2PZmGK/
6Epx8WEeDUdbEqfAo7M+E7Nsdnnv9R/Mx4oALFRnt3KzSEsXHfKiNF323h3Tasy3cfgjkei60zw2
KjjDaYSNfDjVJwIV+1cJ6SwvW/ZQoRpbzMe+vkml3+5oJigWwxmBO1xGuXNoYlROiz533hRNGJLR
DXB3WdmJu8VmMTjUi3jjtZ+99Poqfr2TWJ5YON9hE708kkTNWIM10HOWW+ws4sblj0rLuMkJUWMA
zI0G4OxQap1hd7lsfJcxf1VXPo23TViBzE+lR0UTfMRl9+114zoaRGadiWcOpO9Vv7/c5kXEry8H
s05p+wQt8CLQX/roRfW8vFz2ls3yxnLML2zc0Svv8NZdvkrjl57zdZfP/5J7WM+tk0bsvHmQyeaT
QURdZAd3OQWwQvOJLe+ZAdZvy78YIF1kh2V3eWsR2b69DMgOjGvT0b51JQ7e33yVZPtgFqphzFac
LXtvm4+O5ZpGL/r2b4JsvjQffcTAWmWbIXxfPiZd/s4P8IawEd788Wcf/e27Y9i/OZsJD71VNP/W
5V09hTTXg9FYXhWDWoNdLTdGrX4Y/Twc5bOoV8zlZ8ummytm3o6h2+dhM3XsjGpT7oc+PWVam+0t
Z9YhLX8RjLNgafmT5Y8/+pjljT/+xhupMo0BZ88nT7XpE2kEd7v8q9ePe/233VLrgyLiZFhdsl/e
XzbO/Htf3+0maMLkZEG9/tallhQzU6cNbOqINphwZ0vQ8NDNdQOOJpuzWUgXoTfav6lEh2VwLxe1
pCqM5Gy6K+a5gRaH1Vm1zBJCB1l+4GfPtS7srT8/AWOo/B2ihvNqFkH6JQiNOov8/HzUQL3Qyfyj
O1skZ8tLd+l5l9exlxl0FzGFa/NT/rpZuu1lt1QWTcgd1Y1wdSx8KdbIREkt7jzb0OcNaCPm98vk
Y6k3iPMHV4K+GlngbcTc83Q65LiO2epyLsuh5YSWTQBGaN9l6V55Nk5diypvUepF89DoetibA8z6
R6ylMTCw1JvLK3RsgtbtkI/r0I3o+8J5ljLOg+iy1ygw1i0Nca7ysFP9i91PYttWcz3dvFn2DLvb
iKhpD2pR/8//dNmrHVCVhj8dqFWDOTZ37YCmaYLG3GMvr/G7J6hk6muhbL04RLO4Ts5FEUS+Bb2k
D/hy6kERzIrdRcn5uqfbwVmIIW1mTcY2nmdD7lwJs+zh3uDt4qm9iCs7pHjmwg9MHqDfUjWnDcnM
+zZJmgC8U5brnLc+TygK1vL6GuX7tHKhb27ihmVcH2oA+ISzn9I+0LeLrnXUguvKLqi6XrrOuQYA
VA79qTfv+spEyyN8ioOD6bho9nTiWeP6Tb6Xm/q4z9v4YM2zsUXjuOxxjxgX3g5i4aNt2posbjKf
xNsmc2O5nxq5eztkzy0IumBA9bRPiATZ7G7QtJvl0xbN7LL3tgnmlqqormwpFd0uH5QuY9ey6wwZ
F14gZ7Dqzj4oOJsddjwBvscI9xbt57Kp5nlnaIcbK06Hw6tadHlDK1Dtuqp68edbs7Q218vIOS+v
8etgN1Q4Qmql9WJ25inPgpHJwNz4lk1EjBDCVh78IthXbSnA1yk8AiA65VV0RJ0znHlBP5zpukhY
7P9+nQVVf0gAPfrkK8/iWPVnBalmNGIV1k1MPTkaRRE/zs6/vwk9A3/8R/f5n2Nxvda8Hqh2f46P
e3GFGKe/bGfzwsbE30MnUNRFsDoFdWBZP9PhtbvOneKzSPflLjTJtALczPcyBwpd4mGzG/Up2ta6
O10b2e2o5/IgvHKTltVdiWaW5E5xPwnfPzQRrq/Kcr6Yxhie9xWFmMWkX8OiLajTOpS+e8F0O75o
R906DQa4xFjyQAThtjdGtY0M2HCudU0OVn90cZY6Jt2sterkbTxUcxQGVlanyzNKaEG0xJ1/IOtx
k/hjdKgaqU5l36H8RELTA0jSit6GRaUPm8nRLlrJ8mNs4gonuDCA/2PpK29orKNo0svcN7St5jX5
Xoy0aKdy2iMOFQeMZbBwqWz7MpDTeRxRDhXo41OPCR9a035ckwqf3XpI9Jk2tDVl9ldEtqpTjT3I
adlrk+pnY2Xdzq6a8twKl0luBg5VG8INbKN2PZXUclVt3a1zuzLO8kDaazwAxNpORXSZphmBT1bj
uyxeTymewbolikMMUwvPoPpy6uQV3Vl/bwFH2GHPmpFW9GJUZnq/D9I+u0pG6nOp1iIMEjQbO9ax
g8byfLSC9tx0cx16LdJ6S5iUbBZwADTXvSDjmGNAhT9NSGxGxOuUUOGNXWr3qWepPfyXraEIpGZW
+92OgKl7Zr8l1LrH6LtZiZaNr8IM71ZvK/zuR2HAEyeP5k497hO+dW/n2XAB9iE+CHt8GHQz3FZA
VgBZIC0vw8mFWt5+LcRQI8nDcr4msj7G+jenIYibdz8A7kI1nfQ5f3QgXTqtLae9yBuB2y2s111t
6USC0xgbL6PeWxWGU35jlQTHBv2mEQyWfY66QM/NTTY2CFUYKdZJNazIcpur1LMx6i1wz61GGzMN
cys0s91IG5foQh+tHXZX03mAJ8QKy4+WDGXWH8vJHME0Bqupj3506QG3ppXFFPZ80uKfuhGgfmSe
t9aNXCJQxzpdgmK3LC0m1MQXl7aFS+5ohJdUCo4zj4WMoAWfX7UkMyK3+qnseb5phYqSeH6Iy1Db
Jg2DvQnhdVA61A8gzpFFbjSAnObbHmV9RUpuHFynVVHkN9BA1zlWxL6enTzNSc5xvjnoaZkdk6T6
Vg4kSwrDUv9/syAMg7zmZ0m3HSyI6Me/8m3//M0/+TZX/x9qK9fRIWbaCLB+Z9tc+T/Uyg5X3jAh
OljyD7EWKAgdfoTrmDrcROHgZvhPts0U/7OhzcyILDJupgPb4f8h22aStvsz1yaQC2LfKwzm8ewC
svl3ro1BSMdYtmgPdpKqTZXV0ZUW43nTlNWVIk+/cdIw3EcZjD1kLKgUzYpmUSUb0MuinEIKKttL
TSWohkrcyqVdk9BCSQLXjXlbmzdHZXQXjV25B6Ll1R6I+t/YZu+cHW3dFC6IDXRrruQCv8fwVFUw
IXEY1F7nViFhiXYJEKSV5jNKYyFAzWNlksUDSw1Q+rU1/wts8qe023iXq3z9cs+1IXqQVdWdd2Jp
6po6g3y92tdViCqs2FepBUR3DMnMwR9q/eCqdBD44rmw9i3s7v5oax+otT/8fm6bx4KaNiZmcMmf
udIJu8ISjTL8Fre5tkSPY0dPmWWTO7gYBhRuJ8cqQvmEZnmeNER/IbYZ79rPcv4WZy9o3rBE3mOZ
hk61IKW4+LaNqUBcd7dBjY7KGm0DUTveIpalUF+40fe6w+aK+LlAbbV39W2OcGJllVC6Pr8kH/+i
mSzEw2X8x4VWDSEEf8wKSCEghzDiIdzmhqjOP/8Wg4fzzweHEydHbVBY4grHtNBc/vvCN6QNGiDD
iPwmrL1Gt4i39eDEj6Xfr7FdCs5Y8/iXU0PG2eyMQ9tr/bWs62ENftI8Ly0RQlZ1nFMcAfz+/LfN
be6P/Pny06hoALNkmDRJMV+hP/LndtWZVmiodt9UP6RPPtfRwu/C8laUnN5HQtfXjh+Xf2kJ/73s
tmkykbXRFggyt+9En36YxL1rFe0eTYqNMgbGWal7xfbzU/voqmMBTl2G1D2KKeb3/zg13W3M2EgS
Ti0Y3M3kchp14TSInY3qL+3oo6v451e9u8GO0OFp2FBVXYy8YApS0drGP0pi2uRMBZpUVNdROP7F
u9l6J55dbh54HgdCpOPRgN91yCNOZS5yOkXgTm9Xoabyg5fpJxXJbDeR/IOSeRXGY3tRlv29kiLe
jlV3oGvwSDPJZIO8xtr2sbbHDMQEni59fjf+DgT4N24LX2ocGOmZ+ay6FvvEGfFYB+TlNJ/l5jgw
8ayDX43hTIcxua7dYiRibMcIzczo3IW8qm6MVvsqKjs6fH5rl67qXbO1MB/XZ2kK4pP3zdZtAofs
JQ9uaqpkZwzRjaVmu76As9LC7kbNGvoeWLnsvPsmFZCJxHjd552EmGl3Wye/Sxs0CLqGIU0rmRK6
Rb+xQGRsgghRQ0djMbtOXzU1stfULi5dOR2I+K+qCh3wZFrnFPDEF0PzHYMKTIncXj/42HkAyDbj
9lwz46fPT9l470o8321LZ+yaOyub/949qrGXOslkp2pfVBIKajudCKH+HApKSZv+YYqLBKMTV1tT
bD68clQ1+xfI7kudQG85xdp5UPzIE/6v619MGBSbujS+hD6xhciCYOvZxs5p0YpYytkFVirvvdY/
ePq3WHPDh2yA60iUfaZxYCVk0pupLhvXwtepRlUZRgUNZITZs1PE2c3QuTdeUT6o9txI5lUFwCfX
khemYrmT2wAsT4hWvLUVSnMV9eCf2u4mKPsHtzsl2Iisi6yNNoW4owDpwbXTuzq27YPnaKApQKip
zkWGiaQsISVdC03uJllaG7wJGUdF9Bita5eUrqsGSK3BgxVH163srtAjU3OJEtYd+++4e5SsyvNx
awQVZmEoC2VC8vlaUpqfaQeWN/f40mP/oqmroI9OhGyz3VA+IKzBV06k1qro0jOhY+S4mEqMds0S
oNNujULO/h/fw9r+XoDbtcW9UzT2Kqvsr6bh3ItJPMsMxAPVmccM6T5ZXctZKRd2aN21Dw5ZwE1s
IzIFSgSq0sA5I6/VFR6Cf2lV/+24XJu6AKSNgumdlO96kKEJ7NambmPfwp8ps2HvdjjlGdFw7w8I
04NQX/sp8L/P2/KH32oz6tr6XDHnvftWr6Z1eFPCsIuvrtXftEX6q62xsJm0h1okT4nnPH/+jR/M
fVzKGVwJSdDzHLFgEf8YDBrS/LmWtsy9BMurnEjKOMR3taaabf1iy27aevpJVxo+rvZ0/fmX/3fS
SYTfnKfnwHQpLXz34OIZ0cUIAjhdWTyXtbmLR1M7iinRUMKYZ6hKpYZPosz+cpnfQyfpMfhiAXaS
Sg0LjuK765zBbUPGyXUWrSTh0nZbK8sw2gzG4YjI4SVjzbC2O6w703C6bOg8V6ivXxwglDYKh8+v
wgfTP36NS7EHhSWGZEr07/E4ibTJwDivQXLALEifu42gRO+E3ys6nZEns2+MS0QA3SoQ+FH6/gZR
S4xhRH9f4D6yJzK7+fw3mR/dGubDiIAN2zIM8W4mUlWFmEjTNXsTMh82U9q2nAuSoZ88lsH4q2t6
Z7V4KiFkDRj30qfMKm5H6evnTWp8SQYjWB0IHpxR4E9hYjtbZzkIwbivG6UH90ZsXigykvjwGB25
CKIbfnZRkTsJhT9gAotd0+en9B7Vu9x0D9ElK0I0lvasy/xz2hPgeqn5odXspZi8PYCvoL00JCz4
nBp8bIOh3nQx7ITOIppBMDM5TA3Foak9P/gYj2wa3XlBilKuHApWyFNt+rJUG2c2EJ8ya4NBRbrT
7VwnR+1bx1YAAjULxO9OSLZdjLNd3bk3SHUgdIw3lzgGFsPqANwp4BoVERTBz095IYT/ezbgzitj
qlDRmtKdUTL15yn7Ru1lo9uThE4acihIVSTInRB6zFQZ552q1sDpxTHsMQlqc3hnBXZAmETbIRP+
rhXagek5JWn+QA6gAtTOtUH3143YYsfFczagKoznxawKnZ1Kv2lu/1CHSHBSqH3btp/nP461ycra
wu0HiLRtlhbQIRSPQR9sS7+ZsHMaX6YGk4k0gZifElTaAOS96wvnx+dXY5n1fXY13j1nvUp7ERQj
6lOwU5RjjEgpJwNfE5nB2k8godIvlOsefYJjIKT0zAbGhbQfulhdff5b7I96eibgDNL0QoZ83/W5
YycgWrfN3stkt++Fi5zVTJ5a3wMgbYznkY1UCGuYmQYRzFQL4yobiuRKeuXRE+lh4oef+wX1Thj5
KJaq40l6EEzriexFNrPi47xaU3b0zTb5kKgqXpTRdkcPdioReAf+ey/u+dh7pLvxZpJYHYcdPjJQ
wshhutGvNFcj7urmlaI6A1Me5zkr7RqfUDXiTewP+4QsKOVYx9Cki3ItN9vYkNsxDmmpAtafLOG/
GLJ4cNqYsR2vbqmqp1ZhBEEY/jyqqMCsgx+uEad/4eb/d3lDnEg3qMZDew0M9N1tpjpPzjUIzd4V
yQsAHQKwE3XgaIutvyykPugkHSaflBEi9GYxNd/kP8fONHHyujCafRnkv+KyWmdYRNB1XrsgsVYh
Sbc8E+Fa5OL+8+bzwZSXczRdz0RP7kj9/cK58oO2lL5N95zbW0S/DcYRgzgmqvluWpLqJdffSLNV
UKkTZ2UHOn6EIyt5n3k9+GqsmKT7Q9httJ+wAsfxvo63RbTzHSP8S7f7QUMHxoqw3SLgTRTu3TVS
sPdMP9abfR6iOO2rU9HEL52eXg+avZ4dJxtJSPbzy7NMWt496UT8QL0a4JxtCjL/fWO8TmuGKOLp
Mrr2Urd0yoE0LIIjEhcSl2z44qaD7ZfmQQdWwS32JUd86TsMehD+WoW4HqxabcJQdbvaZ6I5ReN9
ZPQnimj+MgWaB53//lKGTsl9Aer8bpyNWtXZYUef1LsFOu5S4kGXSLRteoL/cxj/+vzKfNhiWSLh
5ku4jUjfvy8MfrAYWrRDQzEZFoTmhRB8q5lj9thh9pjSfjHkGNKN9rcG+98VuQsMgcm0mG+IcMW/
vxgdVlAYomyQrqqnfhQ3hmR16IcyWWMLfcVyZQ3DqNsmQzgT56HgxHazwUGLdbiPf6MLynNt6R1G
YuTzJ4oIP78wH4Si+IGSxSPZHuna73uNfmztKWwSnihNvNCrUF4o0LgkZXPBuvFnGDE77gR2Zybr
NTnelRRtQ5Avt7KG6UAv9ssauYSf/yrx0f1ihsydYnXrivcNWQWdb1q5Xu/HNkBwgzb0SDnUMW2m
eEORqLxslIfIi6TcDkZ+sGHieATnF1II72bXY7bPTTu6s4bhZxuH/V1rBDeh3zSXQU62wppOlRte
TvQ05KorzOJ9O8evUuqXOeOCFxsXyqUwLfJC72IqGSbyjilcpI/AHB2ve2qqCyojJrgaRHiOjVIv
6WA/T22KWZ0Vy0ezCn5MGGknnRHu+zwcLlJjVsDWU3mOcKWpmAN8fsE+uF6u5zjY+Oog3P8DcQ81
PKDt3KnwA7TX1oTYF0Zyt+1z3L3w2LqPwvbG0epfGAL9pc8x5rnUuyeZmhtKx3RpYNvyPogdxQbh
/lpWe4cikUOst+IQkXXc47ObrN3CMY59XZ91pI6RbhLftCwMryhg+EuH8sEVYC1lY4wzZyP+MzKU
eTmp0hXVPonGq1pk3apKdH0b9XkBmMB4GRD2X45Ffh4Ls/lLc/1oMcmXE81lESOJ5b97ys2JSs2i
5cvVbNzeznhDt/iGTx3OW0FlbiMNR7VgAnWKq1EZks7+/PZ/0Mt4OiE/4RiOQf3Vu+6NmVKuvNCu
9mk7YTvsHS1/Hc+lDVGcmZta/+sZsxSyPrjvJKvggEMCt+jH/92zuYko2mAy+M4u874VJiYKfamc
64GgzS5S9V2ad+nGGCrvXrNdnWbo/7BkGJ4kJOd9MPjeday9YMGHri8bA4yTotmLzQquW1OdNwas
uKDAbFTJMKLiytIeXB932rHGP01vKKJJBvnYEGKCcFPemWH61IzduJZNHb+owSOV2qQ3TQofx8JH
iBFQZ9mbD9ED1hbIn8ssOOBiZj0lQnzrnNDe9uaQ86S37kVgzB8kDP8Fj8l93K0NKs5uieZo98Jn
GokY7THyErxWZetf+FEKEaUQ2rWtd/XNZFIw1PaY5w2qelC/yLy2K+D8zpNrPbaTEf/siOvXvbmq
sUuQrCBu0BdoF33td5TB5qy53dD3bmPpYSgUjKewja4navAfm9yIgMpY3jOltdRFS9T/CtOeq9xL
H5nJtEewcdPlYKK8K1vjTOEfziIouSiNIT5H4qmvGCHzx2GM7/WaOjaULt7OM9T4ZXa/mCH+L6Kw
U/oOM6GwSotWiZ7263Fsi7s4kt/NsJy+6wmiSzf9oihBwHVSRBejbCPAH+pHOTb9Omz7FCERdsTb
jDp41ntAtkDNsAJT6VRvoqQeV7GRQcaN8MGSKcqrqSiZ1bfpk9Lidm/Mr5ZDkvw9dANB/l/HhJSR
PbpUBfUlI2GS5ZDhlvaZck0M3KL+PJ43BTjb173lmE/xb9PNqNvB3cWJZaPYq5zzZe9t02dBty17
YnIukvHdSHU+lcdFdOH3Y3QRiIFYZ4AaJ/CT4hQOuobZhKaKUyXrr4NTsHqZfMTuQd/OaFVE2tlc
cJaa+gqh63SlFfV0heGWWfjV1XKEzN94FaU4/LhTcihq51whzrp+22AMsY6Yq1zKrAkRHiXDHqlh
cmiQqDLHLcXDQAr/oGS278nsr1TvCzyaWVKdUdb+OHIHdqGUAQwX278TbrEzxtx40sKiODU4rlka
02S9LLVbVRra7VBUN10Kk6CIc+3aqIkde5HaU6Jh4dFs+/dBmCB4appgvbzMmOJfjLM/ajMccdPJ
APfIpL9mmlD3Y6pRwBu11w1VGDrgXFh4NxViiJn7kx67ssKzrnKKXaw78Y0ouviGAFO3HSiv22CO
SPjd6cKTpUdor6YyXitLeo/pGKd7vC/lVuWm/+jEMAZzoTLmVu6+cYbpcRQITeKgmy5yzZ8eAe2A
+jS8m0yv68fsazofpKApPQ5tzsNQyn3F8uUhAIV356h8VUujeqjGuto06O2JkVvxFo97UnQsia+c
JrKulj2mrljTUwQEXnBn9Io5Ujxa9bmsJonaJfmK2sw+k65yzrIQG9UJALbANP0S0A620Yaq97YR
bjLO5WGOUYIEciVq6aDbxbll3OlZjuyou4aW0Gy9idP2Ot976MLc2eiDK/dWwhfDzEux4erLC200
cYErKeMzT0bdJwCFW/9GdV37NRjEc9f2JwOzjyunN63LoqGdFKY7YKCSqYtmNpN2yvBH6GQj1RsB
6I5Cr3ZFYGfIWalNR06T3U1ZezO6g/Mli90cSE85HLWBcgV7eLRtCuStCAO8UiNwnMcdJJLK/dKG
ZxWY36/kf4fdgF/fodGC5Nl2SLTPxx2LWW5awiDvBrpVy8X4B09jVMu1OR6wWVyV9RQ/UoDylY4k
/ZrDnUjL5C42i/raNRLnMYyhaUfZ49D27Y3lRhfh+FiKyrh3a6+4AnDyELS1/wBHOrmMlfZ9eYUY
KkLgQ+le5hcQX3KNu0Hs9YZBBvK/499582ZUAupIOIlTSgp0U8ZmfbDyVm0mgkuHEmHag+c7YoNO
2SLfVowPqbCTbSr1b0MPT4l6iuauHULjwhPRbd10zZ2aN8asoh4K8LdBkKh10dmEnXOvP+tzkxzV
/DJuVXwX5eXG6fWvXob1Q+UO8tA73vNg5QnrNYdn0aTsUxMSX8mEQpGf3Oj+0Gk93jW9K659R7Ie
tzc1OAGc7GfzKwjjexcrI8T1dbWlw3PObc3F21ZF4WaIgvEqcKvxatnrQiYyxWyfjOhoN2LOcF1T
PX09YIpw5aSPXgWALutsPDGtwDzpnWWAYCBiIys5bRzNMc+cmU3nVd508MZMnizia0kZXspRFqfA
SMqTKIG8NU3s7fsxXreJne9I0TY3ZgT/w4Jvf6pMtzxljqCVyim8Wga7QvBuGPcs9H19ulw2NnkD
I8ECVW8AuQuv2uKNbB5REr5MkTo5ocq2cfWz0Lrvjo91eUqcjRM4eSBGseWtd6yovU0hh20kQAIZ
Oo6odm7EaM2yM3OcDjXLiJUtoq3W4XRqlT+iJLlNEooy2nSktDH6qY31vi6HlU3x0hb5GL+CeV83
NNtCuocJVDruofF5EzZPCl2rb9Y/4u5cMI6zgFkPSnzpIudW18Z0Q/jrhun8Jh+QpMjEZMzv7GBT
MYfUMnHuturJHNX11M9Z5fIqlcE86pJZ8gVKEglZL3lyTf8gsGwyzXAvmmg/mGd+59Gtab9ASuB4
5v6Y1ABFBT8IjbJJcp4u4HPAEoOuyjWpUMAhQUHJXjuhAgWAymIoPjMK/B9H57pyumljpOUxqaej
NaY3XY5Yby4JL/vjAFP0/3B3JsttY9GW/Zea4wX6ZlATggTYU5Rly/YEYTslXPTABXDRfH0t0q8i
36uIGtS0IiMYkpwpK0USuGefvdfe5LMREYqP+0zbLcokwkcUrmTl6C0fTJz3FgTmdvGkHVatjQL5
aEKre46sDv9bbc1ZWS9OalDT2W2/4ilToZs7r7mNKX7saRM0FE5ly0GvTSpywpn/xzcogs8ygD40
ct7rIHl1l7XbavNC+WfOyeRRqYbI6IUQiHh7+rcyH/0d/ZADfPXqMPRwbS2XqGyt3bJ5/pWtbuQ0
q7HV5cL/kGX8rFv9ilRCnZIf17q59VZmz6Bf/xHUfrL8Mw/QYA1c3SxVOg1/tZQSL6XWXcwCUC+O
kAaOoPWiS83a9E6Zh8rAEml+N0f/uvQYf5TDS7WoynZnFnlPoKi7Tp5WkzkxZMSqSkHBU9BxGvPq
aMwRtSSi3CsTsIfLJcH2PrRBUdPqW58kNvXQdxqCQ2twLdR61/uACRl+wiZx3Z1tEoAv6iHd0yOT
QVGhUiYV5FFVpo27xWNp4a4XTygiw4Kar9VKY/oLz6aRfQWrPGyc2jmiBH4+KrJTWIT9WH34ef5p
9Q20W9zKm5GTxcYjT1tUPMe26r8B3v/ZGS0GAyk3zqt9yzSW0WmguNaB75ox528yk+pRv9UxMDha
2ObDKaCTsehb8v5jeVFJGq2m+wsXBx7hjhS7dHELd6Pitmu4WyMnDNgtw9nK7XKb6/N3aqy12Jum
m2yVtc3YfOKJnk5jw32pVd6hMjMZEyvcWPAZDn03/qm5Aebtkt2HRd4UHlly/cLb1l0L9WRa5tPz
oz7TtzINxgNppAtyDhXta0rMfraaU+Yx5qIzOkbbnkrf1rCCiFNQdw1EBk/ugiyot7RsVRs/r7eq
SuXJH1OJy6AHKtw4SPDPL44PA3A7pGeLaGrM7qY7GZpEUWz1bqs/LMIm8w1Y0Kk1Y9qRL97jL+zs
pT15rsfV04CNX0gferxEGG9sP3z+7KKa68jycjKWEGzydM5OLrM7FYnUhilwWFyuCOCXetGfHNCC
2Psetg85rzuV+QSEC6LGoMj6pPqt0rbeeWnRbSpiKmSM+SUUOcsF2IMOWxRtPAmHvGaDB1awbIcE
NR1I4qPlcM/cPCvYfemCAnJ7besH454SVjp9J/z8lmf2p+cDe8GIQFywl5qzm2ntOMjBwdrdVWUd
loL9fyf9+pQ5FKJpyRT1j8+eX2IEP2e0/O1WWYG1oAR+hTt48uf1p+9wWLJGjGUIUe1udN0O7tJK
30f++C13PY13RrvWJ368+rAmvOeHyjrkPjd+oZenIZUl1Z18ZEwiXh0xgL4cv/sKnzWfJcfnQ7NS
VGXXxre6TKFLSsfbPL+elwGXyueHk5PvkOm8fVcv6WkpCnF6fhSIda9lLlMQmKzeNqZ91qrYk53d
8Gx076Lt5+jvp5oIyhMvqTG06ZfEScGUR8yi1LL89HxYNCc7zc172aTV3y/7g+1vajcHWUEYqo4G
28LZ3ROZq8ZRO8qu+E24JdmxzPABFquS67i6WkUwH4XXX7ospieeaiM84mw8ua/RBA0fZbC0vcEz
Dg8sI2XMBLczJzBOa6ltgZn6lxLF6lLO9G/mgd5GndaavMnpbGh6T0ap+Fh9Izkh8j34WqA/ZH3I
KRiNnMRhuLZ8khLBSgGWT/cluwetY1YtC/3PNJJ8p0UjB6gZ/LOY9Ln7Yt4VScaraahDGRiCDoBH
qAneCcmV54drZjf96Rkp/JsuhIFJlOXfrOkzeIinPt9ZCVKFthCD1HWxf37dErXBm+IRRNXd0Yee
9fzy8+H57Z8f6ZNlh3kAd/b56d+/5+/j8z9tNKMO6Q6W4d8vPv+t9vnjPj/8+7n0wJw+imj+/dnm
5w///OO/PwmtR++OuXp/f6R//0UBj3U3z/Z7Yyps7s+/tdCcfQ9RBEscmaBnWdTzI8gw//XT5x88
v/Z//HtYOcoI9OnX59efD1P6aKD691t5aU+70ixuzy9RqrDuZNX87oeaUdlPIMEFFHY8P/33Yc0Z
pCmw5dl+fsg1fTzaD3S5X1pH+uDkXnQ9bHLal7ey6c5K1+wLHkp3265OHxHTrOK5MiAAzZ6/0R+7
wDlf6LK3h885N8DppYYTQmz/w40IiBQX57gA1wGWat1Sw2W90LDdU2VUzxcXfBD5wBLi4CNQ2oOt
tVvIphMGK7OYPkp91uNVVKxP/RX9nlAt295M/+0zutwEUgdz9pfK+8GJTWwlF3L4GqsHJs6iZ8Tm
2kNr8Uc/D1fpmHcMK9g+56zcJiJ5b1DsN5q7El5cvZ+B9+IYetTM3e9kTstjsoDI9UyD6T8ZvpZU
pWsj5MdcuRmIt+wg5OrG1Gx/qQfMRfVKhlqaLyu5gyxQy6aHFAgi34wtYziXsqQ/HNZfGOD2I/sC
ps6GzDOxBM6aYCsV0DICzDKsyu539mVSFKrbCUxqGsWJsL5Yzfxi5s3nQLKwqgAacv/8UMpIYjEw
ePikAVRv01TVMVXkbBFmHBYMdohFaCwoYlBTjIGhVFM7Cmn9c2W1P+bxNur1a1J0UyxTINeIkcGL
p5rfqs4FCe6OBMf4pg3dshv1qQ2zej5RzAzuNtIq6fHMPmyJo72F/St3VTfGdDkHJ2K0jDycjYx6
gnBofrhEd/ZCfRXYt15Tg+NMmyVnDX/KyVgOC6SN6wxRIwgo8S2CHDDj2FA92tGYRnTf4PZ8zdt/
Gjuddz0jcGQ4abopnKYM1wyIrtIfBQuphBoHErBc0iY0epBmvSyQtYziqmky3ffJ+oHHsbh6oBhI
ePsARCD4LY6a7hbGs6xq359tyZ49zuw6iCgaIK0vgJj2lDvpB8pNQWdX3zR+hJOD9AHSTbEGTPx5
t9qlHTVeTrrKbH8x3aotO5wmTj1T3Wi81keOfLXGWr4dhzSsZ09uFetNDOkdG8XKYyBsmN2RwKqd
RB3gD7I3BpolzlgTbXL2siTl7viYAk4mnA2wGpxc6X5VJhxw4ECLRgUGALd8rLTDiqE+zObaPlRu
3Z7BEnInqlrOwQWSbWL1mxUlEVeU+AFrkjv8amWE7aQ8D+hDIE7I7lY+VCInxZ0++XBN2vLo/y6a
Ud66JM4TSc7JMa9jisLQz1q2L/Tmqhu4P5RjcOkXYg4hLFWR6/RBjPc12IrC/jmVugp7SosfZYT6
FZA3rTscf43s3Zoxl2b16GzzhsFJNBxSZVqXIQnjSNPKHvUjo1MKpiUyVr3ETTu+OCZVsIJvQgA9
P4wjsSa9n3jVlFAzgDrQOG5eS5O1cEGib5sC2g2Thgtzqf96eMBaTXIY4bfDXIeiX66fNatkrcl+
aE37OU6zfRyNVQOImbpx5WLXAsIXpU5Q8Tbivw8I6+ygK/8RWRLNRMN2HLmbrcgC7yImIfA/Zx0U
buycjmQnje53xufkb1sM29w6SffZcl72smnWOB8A0yTm9E8GSufOFRAjjBrHjezm8ZgVORG/SQFL
WCv3AGRtY+D4PhENv6Vu15wMxQHM0s1vtkYRWkWu5QCY1+EIpAX7RSWnbsypuQ1y8WWYrX8S59K0
1z5nj6Mpx3oowfnL2hjBhYbxsFodzmaSDq7nu2iyiEp3s3HzUskQF6iKHaUXu9aCLZOD8qV7PACc
FTbSXD14x8EL7Fjr5LkP2uLy98Hk2jhYwWfSCQ5YLCF2ekCrOvMmWmrsdeLc1NhUnCwPPdaBHitA
xEGgq85UjKce4/yJgXLemj77iypNZIODjvRlxZXqcZo0Y0emh0CirJhZhR9Bq4F4ptOu9jyqrWqq
rbLuMCSj3Mz1L9vIDWCsbcaaXJjbb72q3Qj0JGvhOQlH4YuIjHGKzZWrtQb8Bolo2tv6+GupV3Hw
EsX3qggBBjTlBVTq8dWdT/kfICczDf0+yELdG8pT9sDQ1SKL3Czt/0yV+mPqc5jBj4XoRXWQnMFi
Qd2kT9w6LK4VL8XiooX6m1lq7RmXc6w4wb4YZgrvNCVrh3VzY44W7hq5fs/M1I7yrH5fh/wiEpYa
6VTlMbscjZcbQY9qbPYpqleE80outJJylYWK6kA8T38gNhJkFAHeHZO2+Hk12eYE8lQX9PaZcT2Y
D3Qy78yA72lRJn8jBLlZxI1j6hSBrEo3pKHysCoeEPr8K5I34aMgGmvrFqx+gLPWK5HUszL02uk6
pU3PiSHwd1P1mLH8cjkGpRZ62ji/iP5EBXsIJRquCSfAtNTkXVrtn6yADBbYqrjMRf+96PIsXhBf
omYksYlqtuOcnILcxxgnabeMusK4CJsppEmzcGqm4uSxTN+VXLS3aWqv0STVUYnZ3C0o9aGD+/nW
B9xcLPVqrOQv57yDLfiIxCh6xHfLDyId1atigQT1vrZDr67rsEHyihobA5s/ROcZj/gBIt0/k5G2
IYhwsANBwYKntH6XZWDG9iS5xqJ17Q25JrvBm9INC7UDusxycEZZnHrpwe9tkwOQV5D0/vyb3mvr
BOIqONMTQ/kjnkrcWCbLtjloNh6+vytSgH4uyg6qXpK/dDYzbLKYNyNoZh9MdZO/3Gk2XKlCc8x9
6oAA52qrrxvHnc09yS35YiWvSlrVl7ZMtyUthC94FOoveOOhyQEC3hrjDzkm7ZuT5+NlFtkP3m7d
2+CPHOsdUVMM/mmqvPpO2Xl30lttDvXHpzjjqu3gmsXRUs18ECUaQ+fRSglD7lPLypPfDjsZzFvV
Od538p1kMlkNpsJjVqUR+wbtWhJvGJgJkJKcJM/3ptlNW8+Y1pvFr3nj5DbMF4j44cI3igOtjJZO
/HRmBSzKV/fWFemVnel1mNvqLQPMhwRlYEcrPyGOq9AaZRrZFYjr4QattT53028Eif5SUM3ERg1r
paiDY16N5HxHC1p2Nh90ox95d+nEN7RRnXKWWbBw07jC1MNui2Pn0hEqD9TEkoThBXBatrdal0s7
xxSHF+5RN/9ktFs4i4LgW6bGzs4SBtxk+EmW9OqaVXN1DOTCBF70wenXw5TX0ZwRViImHGnwu15U
7hCDpriDpe1eDdOrYzvDdcklCFfTUFHbLCa9JNxdE8c74N0TsaXrwbnsOMNO9XdpCsoSEC9xVQb7
qjV/e4NuHYLcuswWMoI1W8DARxnrjzKfkn0TvZOCId63z8RnP4jWIYh63rQr8tXdlfUUl3rjHgZK
gqK0HEhMj+5Ig7XNDTdZSvSE2d5bTeRBTYfWMOU3xVXXyAznnmWOs9GTyttUbW5HZo0iorECw2iy
7NzMhr05gYJYZZkcsPIcVkFctvRLbFVcKSbpRhZS1dZp4DrJwiGWmyzfRGc4J4vEwqYysTKLuQqi
2pclnNKs/WKU1Q70B+ZU3C1x61bgJJMgA6Rccd1CHofo2S9bj8WbofcHrkgz1g9XIXwo8eoDzdGx
VfdO8GGQnD4oC2W4t5zNsACOTKe8hRrnc3uxYbOnPrdRvbK1nWlDIC+0JarGjmA74/JpfUDFczNh
SeBkP00k1oPtBz/TKVEX6ewMkYuXdCYsUo5Ub7NorzhceCgqLdMdE63c65i1rbmrz9NyxDjN4Jf3
ENOEQ6I6y2JMmDjO3fmQFJL0Z+8t0QRWYjsVL3neeVcJPxTzyfxV78Mkl9q7MbOV8eQ9Xzp4cdb8
Z+GseK4bBk/EtbOfJ+uObqkm5okh2m+/g+JJdpC7tJ/u9E/i1e67kf9pF7AEcEOWs+0r/yDpZjOx
MHNTL8RF1CRgDLv+WtVzf4GeY7yq6a0FisfhbNQuIveLazVwJUHKjwsMJ/dKjMhDZeZeVHl1oN7e
oWdiEa1ScJFVP9wTTjCfSym9q5YtKNgO5lUX2Enma7x+W+QFcHJy41UraaLHQ2+nQyS91dtwbAyu
gX5n7XWGj79PZVPs5bq+tWLIz6wolldpAwxZIb6qZxuIY3/vYCrcnw/Idvu8MD/axmJ5B1AHE6qX
hZzdCQOly9ua5POF+4F6tZVO15n4OSETo1orNjQAYqivDfrLCh2EuUCTW9xA/Fqt+t5YD+SoN05I
wyM79rW0aGTC+wxRxn9wultUuUS+0Lw9OlGAd3Fn19ay81y9jkYBKN0S/W4o/PVUIxTvMlO3NtCa
uUprinWOw7oZnklsLMl0L/CNTCwpu3z2z2RHHyAMzNtZO31k3dSxM4LS8gRiOAysTUablxIdsdqK
5tRRmGlk+MiKxqko0/ZL7WRhh1uK0NJ5Kcl/WLWIpNMmj7pNzu+JCMJBS9Jz5tcvhbCyvWDBgAK6
hK4F7hS1JUrtOovmPK+2bjYsN6tZhpD9CH2xZTLuIJ3IUCwsgwznN15U7eCIFjKwQR/oQ/B9Pmhy
CsJ25hcDNKG6g1jc0c9hvCne8cdc9SMpAl0dl8z/USfph0Z48wWIP1bJuj1gpmo2S2JNHBnrdrcW
VbVdJmvcNhK+WdC56aEa0jmUVZfG3jp2e6edMuR/lLtlmdFexWPHn7F7dqIhT/p4mDgdQrL8vvbg
tCle2azWJE90o7csRervBGMHXhJBthOa8Xuxdc6/oFSPAzNxnBt+t83d6m6uo7wCB5lvSdLAi4Cr
v1SWEwFL9eJ6KvStcumMgEzyvvSawUWy7HdUaogw8XOOQvnkbVoUCQC7vwLzs/MUDPNmwtfnlj8a
jXzobM/5D3T1Nkx4iU22e2Cwdrl6E/ibQLVgGbBkJKrprQIefKFMAJ5oFo/u4G58rqMHIjCoAwC9
VLYnY/9WC9Fuk8B8Ajk4ewy+S+fMMB7yAnbPADztCvy98j780cS82SVQFZzlzXYr+zAO48bXe8wK
Jibkqq55RgcQI/BXUAMxvGG1GRxIi27Kunb9x7Vx4TYsx5ke24Z7HGU5jTZQPKwwvhMGGdKmjeCp
SQILHpZ1pqJiKDDlYMJD1wKdi15BBwco6W2RGb+6ZNdTzBiS9NjbQxvEJWAxeqWafWsvDUYDMYYt
PtMY6the1W27nVtM70W7nfyU7Wcbu3Zjf076gfzIpkDpd5LMetEMg57ATts3erkrSoQr6GbgPpPx
Iivtx1zNf1ITLaQa6Xmo1wX4xGobh0ZbbuBEgkurFfJsNIO/xU1VsdBkidrREFFbZrbjfv9469Yh
5VwysubveWNyTPGO3VBxvbe7rXS7jls9rbd2kEOt5ziVLVQ5TlCaB4uEvJuYWC6RZDhL4K9rp3Bo
2OZWTe5vilx870YNpRaNnyEVP0+7MMrN/rWU63Js9SIG+OKdUicyjB7vuNbXW69G/DKdYKBuLTPp
ea6tOJEJVD3uUcfGeSDHqLr3oWBsCEpPu4klW1k0v1iTufGSWshaGtEaTkG71BTWJnP1U+UU9Wa2
xuS1Q1xaZva1I+mFkwbclDFveO0KAWWgSLFDjJr9Zah/eZSfQzVi3zdUi/Go6XL242OuB64GWiSz
9gvx3lDLSC04SOFkbnNk9I6TY+W9Cy3wkRdbGOO6mLdduxaYHWaYPAzhPFkzuQbJbKJ31k3VxpH4
HV2Xtj5xlsUkLomRbQhC2aEQvXW2ceUcqql6CbyhOdcQ9xBBIcZ4HmdOd5jPXITXzZwUwa3M0EEy
tLUs75zN3A9vnKAkL1YLs4zoD5Zv5lubLD/Lz3SXDjKIVx2MHaccv2u8rVZ18jp66xuM2u6hSHlH
AxLN1h6bhZmaX9zULoz/rpYgeRpvXbGCsiIwby9uQehm+jVOphHmObXzvYW8J6DGBGJngt7BTmj8
FuVQsuWo/+kZ2uO5rZNQaz7qohdnLHZ+5Dn5P5PzkLoojdnnRO4df2q2NN2BEPWT36ZZ35L8qdsi
ZC/wm9CRCP+OvKqhWLkHoxZOCPt9Daum7MN0aOl1cHIOskQLqcqqba6z1Qd7XoasiuNLsubctxVi
ka/lCAvtDLj6JxoGJRRZ8e5Nh2WQ3rEwBiM0nJxnx+/YiooKNJSv0+Zq/ZJerkeZLuh/aV1YMY2x
MzM1Hro6HxnQuZRwjrzXyafhyeau286CG8KnCqTN89hNeWd6wbxBcwwYqDGoBsRGUmDYmCSDQ1FO
P4ZSZqd0WO5t7YWp7NpzSbIgzN2GDeHKPOxDTIsnusHShvNAViIGLYX9JzGQaOxi4FmenH3jTWrj
OjPVoCqwwFprv0uCxDqZ1gjJkfuBWvzTbPG/Z8/Upds1DUgAj+U2ZeV4CxaxtzwsXSi06dYG/hN7
LFsK4R7Tym8202I0B1+jHCJH9ouU/UNfNP/UzVCsjWzKDp59bRBZLI0rDoCw1HBgSpjwizWz541c
ynd45tORYF8TQwSir53102y7LPStrsVF0nLdt4fg9HygIuafFm0N7S/rIsSL7ACb9CXxW/sspPWb
M6X+p5T23Ul0cRVL50eGyC6eotmty5SxQxJSEQVEvJ9Hmye4T0pmTZd+xjJ7z4Pmuk7jvCkRwfL2
sR4b0rcBOysHJijDZl0duqIvjyldT4d6du5WTdkFjH9zsxYd672QW4ZI1abE5/Fn4Lg2Sv89KSWH
88kq4rmwi7AKtJlzgPU19+p9Nfa/zKYv3lokoZh1GQ4PZXVXmOJvHKqWw6xTorjSFFRzRgIbaB1U
IIcNQXDqgArGtFb0XJEmO1QFguniE7DvkgXamSmOUucuOs4Js2HnEDDvC0aBlRSGkebHDqDBGctc
9DCy7+o59e+9aFSoza0eLUvw08O4FupuSnB8JntAdGsMy2bYd2YD/2tJnU3ALDbkyG8FWASEhsmI
pMVMszb6JVgN7oNeG1fAKDdLAU8Yacy7uEER903AqEO+nOc4eb2WSelGeTACaup4l/etiUIj6uRS
6VDeZjs4lpylD4pWcLLjPX4ns7wKVWr7OY34OZjLtfx1aTx4eGoR14DIoMjJT5ipUcYVe0pWUHN/
WFubUVm75E1vhfR/5lsqtdvDUA9T5BPx2vq0ShAHUUia7veS98pLZSySo4I41DioblWrXatFqsPo
Fv01SFPQB60oLxPvS2HNxtGpqMTq5gQQAl44UVzFYI9hXzrZuYCXFS5qMGNZl1ytaj0Pnxd+XzFN
ehoszGYwzQP3jmu2cFTUu/alSfMbhPjlvtLPXmq5OvFkUiXI63KXtq2+b4vxgioPFKyT7heqLNyt
kOaXpuaMkkyYj1TBZkhlxu86b+uXzOt31DPYP3yElpAoED8S+Y5d3VXWN13tB/UxtIP91ln68OLn
w1vd459iHqaGEqrkN6cUH43rqo+mQd9zFvh4Ej+sozEKZ+tyVpprHXpzLi6+acdrMLc/uA3WeBDN
fFe4DYBHC1h+MC7eVRR4SpK0qcJZjdvU6MqDxio9ycy3PgteRbXyItKZzpfGosZLkRDEyWldB8n9
I8kH56baVYUCEEGDlHfrHg+LXtGB0Mv5xZ4nE31At7+uuMY3YvpGTi54zLhgNabyZWmted/P7WfV
Fl0I4rBzGfoxFNnL/DIFRnqVul6xbnitEyZfpBvv5KBzbn3CDMj30LxMnRo7LYX8y2jtHLpeZoQA
yLatLed+iZc2n8icDkjOHOAZ6sxJI8ebFj8Nx7iRTtZiYpsiMiUmNy73Pz36ITiRN8Mha6Z0O2Sy
2K1m4ZKgEhSCknX6UlTrZ8vrO/NV/WYHo7XvmKM3Be/lVVf6bZq5/OQeTXj6CkXQyormUsmHscX2
R1ara3KqZMuWZc3OBBqLq2mcU3pJePFZFQaS4D6UaXOb3EYeC7oktiSG+pPvJvpF2XV/pVLyoHfN
F8sBfaZI5hx8KTnQDE5oepy4jCC1vs5L8IrYPxyVL7Y2EYHN0qTJFzzC3+zJp7Cr6IpTR+vd3ex5
wzdWkG09i1q3BTXvEuQN4p9JQHcWZnVmR8uM1ap9FRhLNOaDeW/mZyjY2XZj6Z5nN+2vo65fDK4Z
235szF35uItoJdKtm2Y47/A2TSywnHJt0AXH4TXVGv0eiGPvxoStyj8F8lToznr/0quXZijLc0m4
gMGzML5jTCTADfmWLNg6vTMvqgn6ne3/sPKhYfvDTdFA/uF06LFdorUCzXL8Vc851kW3tY+V0f9k
ItBPpuSeEGTWjoq2qzctDcUZhcWzwsWpKJV4mWZ6m3zOejb1w+fng8+CCuTGeM+5f78Qg7gbdAHQ
jOUc7bzHRZQb2UktgRcOHXmj3pko2EsnXrU8pAPztrZO074cx1ipwjh0gZO/JhjjXL3beVwXaVlV
1BUiYOwXN52QZKrjpBELbAMr/SYzZNe06pMzz3pNgrFDgLaL+mdJ9RlLVS+7V/Voxj3b0W/strHp
3VH2XLu4mRWGu4pKCt9rv1XjY3qGLiDVXiM2dLFT/WvCQvOzsTpugZ7z4o4ofarX+a6Jb13ZCt2L
icOQPyTLboEStW3G6tqsKuP8xIjeFK1+0dH6H024XwYMyvxe6+xddMg7nU9ebFpkZBuLxURrhA6H
UFWp9tIWJR17uDLZQwVchHMK4WTl/vJTt4mFq76YWnqTAsPtWNRznLg9Q1vCXyPt8u4svn9iT9+w
CZ5ydJIy2dcl4B9lL+o+kS6ZyB18dyXCZ1Fkd4O0IYsS093wniTlkRxI/0Vub7r/jOQU3GRXNGhT
z4ecZqWrndr6BRrTFk44+6Dvpd3Jk1vygjeKWv8+SCqSVSX8kzVh7xuh78alpqoLNEa8244zfhW8
uBF7i2+YqfIY+ZCRak29Q9unFGZMQft7YUW0ZIZ+pkIkgboTOEfTWimUbejhtXpW9VZl/fGxCn3t
kXA4DThd6Hl0DuvtREvO4jYnbUg+ZuSg1yzJ16itMSoET72qxmNat8Jid4N85cJjP/vLp+dp87y1
LJydQGUoi7GNMe6GR+ogy62vzjoJWhCUdewTZX3tDP0/P3Vb7nfQ4haqLNW41xts4WU9V4dlWggL
VOnPZbSyr2X7GlBq8k2ZSfo6WROeizy/B5PQboAPYiqp3lB1lnNvBQJ7XuDdCxD+cOMfu4hxhnhM
J1FA7vNNlOsZsLGHnFIsb0WD0kbI7CRLTBiMOdZp8ohEpYHsvq8JKyzCBZQ4rPjDpERzCHCzARYY
A5qJGKEdTNj1w16+OnKO+2ryyZeU9dVZyEHWACY3C1bznQIsGLHdxVHp9M3VbKpPpAaaTQCKx9A5
rQMnct4SHDY2M21UCNkalxlOuqE+zGtE5RWqvuEsF5cDPyTQSXG+04x9YNjDTa2MvC2k3W8Lu4dh
9MdXfrDPRcpgu2IPAQwvpn2NDW0jhyI5Y/sedmw1WbDSnUCVwBr7RTioMTmplANv1Y+fPJ0IhGnf
80Iaraim7oZbsWG9MOnaL4yVI5EfB+i3M++GuaFU/H1xquKtSzX5xvkt3ehaKWKn5Xw01czY0zqs
V4c+SLRy73209PErFltGXK9a7qx2jCvMYZCZXn4hwuGwgVx+SncwLs8HTRkse8hAol/wNdZke9kF
KgY0feK5Ko+49YzXxDlm41jcW8j+p6SauaYZjDWuZ72txpch0Mx340/Zj1d/DtJvQjPTG0SR99l9
8HIdryHfJqbbs9qy8tczCdgkOIK8ye3Nim4Q1fTzsN8waMETtR71neyfRIOTXqzcla1+CKkpNV9G
u/yVB3gv57y13vFJCUx2XwbFRJK7Bs17lpIX0dc3z1bajYEBE5Cg6aRZc3kyUu3YtzzzQFPe3dUY
97byQCh66geThXEgOGadkOzS/TwbVRTMZGZkuda7AB8owklh0ylk4qzdmWnSUfdnJqTN5DeBKh6y
7P5V2qb4uo4vLgzYHcH/abf244dqh9elNfwtmNHpAqniqBrLAR6Xfk2DTj+N1UDx7qKtW+4TfjyZ
tvobuPz/tf3vkU8kk/p/b/+LP7AJZP8dRPr3v/kXROrTyUyzn27i2bAteAb/WfznO//hwtPj7c+y
4kGS5I/+d280jIr+USz4P/+Hpf8HwCFgpA6ANvA65v8TeRTMxH+Pn9rETl3+oXca4gX4swcN478w
KAKTZzZp/HKPzPXR5F2FXWijr90nUEdaZEzQY0HxNau6s45vfXkY2P2Hlb1cjcvyXD6VapfCjWN+
xfhePizwvqmn+0nL27BKHtXKAQ1lD8t8Pxl3f9SuhCkfCgcv3BZ/vVz0dkuo/uN/cXcey61r7XZ9
FZf7+AtxAegyBzGIyuqgpC1t5LiQn/6OxePf174Nl9111SkeSluBIkHgC3OOOaO814XmHxOrjzdZ
xPq6TGwUXQj1pZLsG0q8PyoZf4Oe31LC/kxJ/Acl9p+V7N9C/5+b7wNugFbZAmTC+1iUzrXSEOlj
jaFGsuRJg2qzaZSxgO/sUdElAGlg7mDBJWwjNX8YBIREz1sYPXaRTiBeQ3xxUdqfhrIwCGVmYBW6
AYD8ZWfRNcjQjUjle8D/MCkjRKosERXeiJ5pVZySFe8axRo6GnhW1zFYqDGXTaLoifLlsQ7KCDBK
ieUP/wWkQSanGDJ0Zc1olUmDtfnMo8S3oQwcTvXSKUPHnB5LZfCwcXrkyvIxK/NHpmwgjHdtogK7
YYXu61FDcGLjGUnwjhA8v01JfDW5AsR4SwZlMomU3cTCd8J/BJI9poIB9lwjCTdmcMzelWTFV08Z
V1BKHoSyssBj6NeNsrcMyuhSs8LuGoRgrogQPSPqwgU7LpAm/rC+IPlZQzgQrFrtUOqIS3DTOLhq
fNw1UNDeitDjeBCAdZw/qct0UmurCwKoVTA3VxefToBfp8K3E7cB53Zl5cGW3dCWC9ZT3eOs7D5J
7t2G1v7QiHa1m3Jr2Q9m2/1UqPFYP4DGSR6w96HMx0ckJBHEFs6inKWSraxGOBIWwdRsSSb8bfEi
eW5kcyikNxOXEpafrU1D19e4Yix8TCV+prawk8U4oqRgzx8eB39aQ+nyV60yQnk4onpljRJ4pBzl
ZdGnP5bzO3VI38dI99fQBRYGhSHKMJ71LFWhMQYGrcqu9hOmp0UwZCfoiezAuoAw6IJZnHQEeePl
dEuiJN/EMohOnZ7s7XTqwC6uwNzVO04s+SOclBbpMcTK8XnsmcBqybS0JJNuZivB3vGD97lFi+NN
mFhG9Lk1ujov0eyjZ46nvrfQ9GoAeRIZwvZBT2OFaFjZBGqYqrGpaTB1F7yYNQSOLYHV/lrvOHyn
QD5Lr4v2UVRPq6IbPknqDcJinba1RyQow1GSM04y1T9J6vb3LLRektEyFrErGDMxwBpmsO5a/FCW
HLsj03gQLPNH1CPCi/rmoWjtaSODcSk0YO8tnu0yRbuIJ4XwhLHbBQE2qYCz1KZz5WPvxfrO+NEm
nPwtMZMYh0aBA6XuMSSysgYudSxa9UdX49UrkgFrb98v+YJdyEh5p5FIz3jE3w6Goa30TnpLMxrC
pZ3W1ZLCaH5mhshhFH3HaPRYPtZP4+SlF/BCTOv8jCQ5p6LQ6Wv+DUNAwkqO/ZW2oESvN8J9T6Fk
nvGYrzJWnXTMzkPjhH9km+L8LM1XVESC8CWe2Kirkb2F+Ep4VwB3tFkEemgLNzkbuikvUcP39YAA
zitXo1l9ZJ3rbGzN7o4ZK6qmNJfz+Mee85jYy3QF+wk/7tDnKB7oXu1R1GtAbkpJ7T4MGrAthNL8
PcpXqaVHzT0Sdpxv8pmVf9Osa0Pg8e79U9L2Lt9tYsNTKzYGM2RVUuU3qXjFAeGuyA/b9Go9J810
MxJ3fytDYx+iJ1vrVSbpXESGRNo9kh+XgYyMavLFjZ0MixcUKMGGFnhribE8Qt3a21H8yQUU/9Mc
3OIhX8DFGh+BRK6i2fIZRY3Nw2BLLCEzKlxtLvLXtmADpI+nBE/nxSDEgRyF4E+eaPz+Jl3huYiY
MHxrCVLAXjIQFU7jLD3DeDFl8prjLtvIIj5S/iIYi1HQ+PqQrXO9ungcBiYcN6AcIG+gju+cuJ9W
ZHiaa0nQ5MacOowxIar+IGiZ1erVIo4+NJCC1wkPSDTpxBT18M8YFxEoJMePyO1KgHLhaz8RG+LH
7gJxwoRh1ouWjuHFq9bUbs4sE5adOqKv+oZbrlv6Qg7vtinnM1KEW186xWFseahGBJDfcodoZXjK
XCjj+aXU9KuHAemIhRWF7Fjn28qfV2UyR0ym+vE9qowTFzRJr2XFh6m6EjmWrVlBGHhDAnkU9AVS
yYnSmR038yp5ico94a/kDsoUKh7e7Cxxvjqzi3Em0RxbbUPqCxJiOgkdECyvXzEND10oowsCxrMZ
VvOapNpuJZ3ym2uNeJtd+2UynwkDHY8sTIp1YfpPfYGy0vSat3TO/vQWRToyXHfFsbSbvXkjMEkh
wwF3njvbRnd/ZEnQvS3EexKZ2NSq5DzgkDmwlmjnfhtZQCEmG6B6KO1lWU3zkYRHa9D6G4halkyZ
f/GiihQGf0zIM2cR4HExzvIuPTMsPLE18qnYbXINIqQfagCJQEd71nlDU3m3H4nrphu71ostAhPA
TN5k8cRih8VMSkeJu3kdzqCK3NRC5FkhgXWqwl/lomGemkTIvNv9lCAdGZthK0ptG3BU7ZuZa2Cv
ZfFZQP2r+2Zfz0rvwOXEhI59HMkbWmAtV2vqtKw+dD/rzqa6mfT6y6OpN5AuY/1nFpdiWOZNW6EH
Wwq7iXCLa4QhgMRg41AhlylznhnfHMnDIBgoM5LPVOs5kRB9xHUJMsHodQTO+266ttKI9By8kIAB
OFuCoNzyN0RvYfPaRX9l+zn5YNR0X9JRu/Vz6JpwObAjRhaLoQbyQlkqn2xkhOsmnSWE8qzdVSJM
L3a+nYSLAqYIKeRGAiMCShFdZzrYAxTJp1E7oKE7wYYix9xtm2Naul9RyF7DiNRrnGa4+HCBN9kx
CLEM2Cb6KDPk0CQa0FiLKvulHPLZEddsOVIP9EPDkzEnBhfN2XxrzKJft5bTrixN6zZty1vFhgXT
wNdvK2eP2OQAU7//a9rFinzPXhbRu52PxlbksU2w5UyNVQq0IkGPacvpxzV1ZbCLbepsMxiqTWdW
zSot5B+yGcOdVTnVzkTjg0BnFyPfqDtnOGXDmTTx6YhyzntUhwwDLwcW8G2o2ZLXc9qsNIE8XeBN
WaPBO8D44zpFbubBNxsuzH126yzRop9POWbD8DS6lPqE1G6HSgBvNAC0EJWGgMVzN9VUFNemSFap
Jx9ZYslrbjblpcXLRW/q7JBUPXtW95yicsa8ULGPNep6aUfuSBSm0sf5CVGiWeuv2ZRaqH9EuxUC
rbnshMshUH0jzEiPNOGsG2O+DHeOvrajdF0RFnDxxWcete6KEK1s5+ZQ+yM5viPleJhy88NRGut2
iIpl0hPImyLM9vTQw1zNRbrvZkJNgsJeVxWXAlZtB8MbLyUxTWQeup9MVZdGlafbeU4uYZuteoPV
s9N01tIv9iOli5Yn64JlRVr0X8CF9+QRYqqfghNE41+kfbu6fq0N/9ttWFoV3bZjwZMO3ncwlL9R
i3E9/vC97jLFQDJ72o3Xxncwon71sbPX2C6NobWPHR9gc3fRdHsfEP3cB+1lHIddE+mr0EXJ0qba
yaKI6Mgx8Ojhm0lumFNs29hb1prcanOzabV224r51Rkl0TqJudJRUiFE9sFozzvbcm6Wys/1XPfb
6eaVF7YPo6ygPqwwjPTRpjKrRy8Xz1xpW4wZvz2FN44a+QZCc9N0UYsZPjgqwxCSSJdnHIdn0Rmn
alU59av6IpNhIgDR3TgRBJUMt5rQKi934lVhG0+l0RyliXoyJh8AgCRXWss/ZhOYnonItcH92zk+
GV0xfg321moMhoxj2evdpiLasZ5t0oOrp7YM34bmMfTZv9T5cxteCczZoN7CcB4ea8v+FfZVWhaM
CX5hTbiu0dN3+HA8+HenZ9eHffm1toHD8HtpqBepAZPN5RqvTUj+7admgtrZG8Vm0Aj8gs2Bnmmo
8oVrEXDvBet8wK2D9Fq9Qdh15ippaCWm+OjG8b4s2dpHYUFAbrwDp7Oi9diz9G9RUDJonG1/6yCV
ms34lNuy/QPBJPaQhRSp/9qjSm8L42OU8n1oJLryzWjUX+hOXzTc+enNDQzzXBFcPDnjH82f9rP3
abvuWxBFzHjz56KLb2guPqU9njWq6zif2ZlXW3uMdpUsv61Jv/amycSWggUtvyciMOrQ54rRe8Yl
YW210HzHcXwSk7VLjG6f9095qyxg1YWCfu3hm1sM1rSsDFL6iuzZIUcnulQNF9c5QEWTWxNOMyzf
ROnSkWXLUFMpsyWOVIxIvBsScn6aq2bmVxlwpFQm5aFe0Ty4Tr2Qo3/JDw41pVsyOqfTO9qh4S+R
DDiDttBufaXekOa17hQHQ18Az1l3ZQqfZF5Xxj137cYEliejHZ9gHT97c/7gyvgg0m7DWmnjdM55
KFo1zb3oQDka083ZeGu71qvPtUvgFW2YiGNQG84Do4G3Hk8x1A2Wiw5iXds65DL+6FL9MSkW7qQk
HqI9JI59E1r3LlNE4dh0+l7+wgU82lpx8kW8TObxzF/6YHOVHh0lIM4/J9c6a5N3duz6Nx2fGyO/
1ggBsLKQ8v3S6nLbMC+nvlsQI4oZDxmmZVx9Eb4QU7iP3WTl5/6hJLt0QtdO7bZJcghZqOW2WZ5f
m9HbhSzqwyL1loE9ffRRcj9lFrjVZCY/pKbfhBd9EV8ugnwHJ+gPlom1LqynHNfuNJTfOsrCSetW
TS+fcTNGaXbxkbXphBuz8Vu2eb737PixLFLVMDLgl39hIj0STvep1wvfGz/dtn4NOcHNqViXrXhu
MvHTRhhHZtN76XP7BUX9j99q34hgDgV5SWWgr0rff0iQWIsBFVy+1RMIsepgwcHwUSZY7DyKt8hG
JcwSKI/egSgVEuOZBdew6e39WIcnu4QX0A/achwgH8wOb/spl8hqvRAt1l9z4C3n1vpbMTKfSh1V
ASuIqfHett5LnjprqfnnkWKiqJz3gYQ6zmnLsOrPpNmvq+yj05Kvgtck8NOnrozW2K0fJrsEI+EX
204bF5pOj+50T5wwwkWoGSutGtd+RX6xGK8iRe2XR1tp1Tu9nbYJjYWVgCvyg6ckifaJbWxDczp1
Doc2o1ynu46M6rHQVhDx3YSWyIRpnsU7t6/XAKSYIWjyqNmf7plB48UzqUYYjuE8iwcwJ3D6a4xu
VQaaKu2inwbJbt0DicCFRttuQxAZnQV6qGOd9TvDwwFhd+mt5uyaI7BeOr65nLTxJ8+S1woi2jYE
CIoSEJEw8uEJZP6iTrXnhsvmIsir09SYh1q3NqXhvs4VR/VUITGN9Q0ZPDjTxLn1H6ukfkwd9hGy
Kj7QlG3cpKFpm6+zbStuE7oj/Tb4DJ2sehOL5s0fy8faArbgJAWdqQ1qK8NijIouWWisP0Ntx0SO
wICBEwfTCT1hRDhWAzj4Vn4apXiE0jxDKyzi7JK3+V5o+tZoh0uhBvBOvsSYvDZSWqORQML0xR7K
l0JUx8ntHzqLAHRm/oks3v1pfk5y48mucNnU06matXwxoFZfWLiTFnlCS1Q6bDMBwalCrw7mbUkb
aItdy8lEJMHKZAvJOAdD0tIy3Yc6b98jC1w7iqzRvjnWcG3c4j3KL1pcHBObKy7dnw4cYBpQpyOq
6ax3A0YmdDxEcCmlgdjUTnBIouYdA85ztYiAZoScI/rRPTF6POMP521fyteW8ryJ5acnQpIsUyqt
IUU1CKBPPDpN0K7Vzyr06SFiSlFMYly2sfZoilXulj/A7daJdT/wsTDtKJx4Vdi0Do79q9PRhkH3
V5ruoQC6nc7l2vSnt9QYHnv+uo4LhVEcR7Nfe3r9G6YkxEwmOFBnfmvqAj3qvM7mgBKnvwpBxjzw
AuwcEJ8S4gDdcXxQr1fdlR+96F99s/3MCQbE/LHFQr7tSow01c2sWKwj8TG5HjenYvrJ7PBvnJAt
r2dfgWvEiFnwgvpWh/WZVtieiVgNEG2oGpE1sbWKCr56oosSNgkbrRVcQs19Kobg0TDbAxgWFwRP
PVNhlU9t8zQHLJ0nY0E4LxdSFDnmKHepXWQ7I95IJtmYwVFkO7DLNwVoZLhRNYcA08253jBQUVL5
7hQYg772i8FZ0aA/JfYnK/4LnSsFU1ZSsU2P2bx3/eIJGRmnq35+b3oLE1hZbVEurB1RXHRNfLAf
Txdj268mK/9J5XQYu98Q3h0n8Nesh6llZZrJIZttBwtX3WgwN607WHNawvYzYK7QefgRG7p6vPr+
yha4fDG5GW1fXkvZn0qO5UPm0KCnI9viuPcONmIELY/1E1NnqrpyWg+12Lkz0+0SK0VJku0Swuff
rC3uirWd9AGodhpg/5nzpzCojJxCbmwr8q8tDCoGIJzq5Iy5s6aFh5gbBgvfwRDfTYSRjrjG6QAW
3qpvfZfOufVYJsgn4uebNaLraO3IcNcJnEYyCp/pCL7nyE43tUyafdczMg+xUrgNy1TLQzdoRoD0
8aM+J8K/BkZtbgfbuorBvsiGTF/f0l5rPwOwF4bPs4bmKCheAweusdNC7LfGTltFbW3vkgqQYAYB
ZHHPGMsKH0io4nagkhUGLI90kIgNMizc7D7hFcIKKCD8cd1qbPHuaBblD60ebrCITNFQW9v1zdH0
DvF60q7Mrm/QaKDBDnXCFiX9lGdicgaFj87R87d1LXmG4mnDmL09L4LK9Vd+VO+hX1ovZfaHJcNX
M5xJflyiinxpqo6ok9jbFS4vIX4d3UTghjyUDhnvkCMefNehElI7HHZ/fC2WVoYGKdBXBCRhmXxF
Vc47OO/2jgFLoXUreOEwEZdJXu+trCbURNPXwPmmB5KRVKJiB9tRIg0KkuDTGShPwxi9nCYb6DUu
PefIoWSlKK9K0aN17IFCOGNIPJDIj06ZPhH3/Zv0pANlvtz4gofHIpiLmrhGzfg39zwud2+o8+gA
ynmZWS9aYr+WEc4i2DVPUh3JTcNapPUU7tPAh5yBi8PWRqplSLhwSXQvqMINqjUgoihrF8otn3fR
ik4VE5mSsmKcsp6J1XiN0KHbV8jDR7cqLlVB4q3BIev0oDVkMHwgev6Z7a3w8h1pfcBvNJXYa2PP
z37BCSHvTRad4fMMOmGJM6B4rQZoS5oz7TvThkxUf3OJO+lAkZaGTodrN4NchBLLhYGc3/pjIBqw
r+QEfuemXJFHVCMr5cQE/gf9vbzRX6Oub1G4uGp0WAGzADWGCM/6UZYonh8FAoQUGFMkYIoHWFfk
7kqPtK1NPBmbapTWKYoscz+ydECXvB1G9xm92EcgodHH5WKu0r0tnD1S55eAnCO02FCJfRTqHDHn
weuMBQvDnQn1JxjGH9oqFXCFkT7FXVEiAxgyuJJ6WnwYfr8nenQ16MZtSOIffSDWdaqfwsT6Npvp
lACqWMEM+aOPzi71hlcrpilx3TXToRd94OrjN3+08s3q7WgfcOWVrZBLm3cyI2mYmQzsNhyNEVAu
/lhcoHQXdZqQQY1/OiASKDG1bzfUDzKpbsQlLhmCLKJ+PLPkehNMCxezGH+jqHmMmfoN3o0dyqrW
g42uNXAk5uYpHLNnM+8uBugPPYkeyy47Om1QPQytvmfC3NMlggNgXl2wlG+XlSYOOF1ZhYhmz3D6
R7TBLh1DpFRgSGMERf7Q8k4wT3WffYXU9yRAOY9DOmzHHl20PvDDjP0o4KSI9MMJ2ndddy6t1nTr
KM+ecD+nIvmZit8wYaBRUDfaLeN01zm6uXHSfLE2LW2BWidcQP4+N8T58IdMO3S4X3iNx4WcXOz5
cbeqSPVeElX2JCEJI/f9QgbLmVGfqWMgERPzqA7OUzhg4UWHePR1AwFJVf3iWDhM7BSb2TzbZfQY
t+6H3/svAVpyArbwTpQxjJiBYqSRa/wdV0+zm0XetK9hzUoR4GX9grT4kri9t/SbaCfmTKmdy9+s
qPfGWFzR95NK3LKVtbFUtwYOcx/lr4ZQmmkvgNdAd7HaqBvgAMM/9+4faurD//K5//Lhf/m2+3f8
8/NiuU0ni9VTrvwg4ilOSgOSDE9hU0MkD1RuN1iK4lCwK2DFPN+KBLOLreK5TXVzv/efN/8XnxtZ
nhB2zVjEHeIUIB6p8lM0ixWyADLQVdS7pyK77zf3Dwmvaffu/NLoXd+CIjPLAz5dfgDQSziMEXmc
IJ6zGaGpRV+iHq49InpZ3+9WuUtwyf3u3BqXwPbIJ/diTsp+PuaH+w3Oz3/fk7BPRYBRLPMJ/azq
ved0PN77w/znbqp+y/3jamrVwA73YwUPlxKuOYwq073DA/TPzf1z9w/v/+B6Yc/r/j//Wap7bgbs
gevFsAS+VurMLPlkVbzCFG7ZaMbVgQ1adWhtsHdYcFAYpFF9YJ1aH+73/vPm/rkc2NXe7769qr8G
2vCTZViKRQPQI/DSBy9kHId+9XtmfXPGLjFRACChigeEo/YuBcW5yBm+ZUgbe08yqzKH37T1BrpU
bsAgAdkvIc4Z07TyfRguM6dJy0HNmo+AuNLUCPahV1z6uJoOjT1BCtA5uU79OW1GiBuOOy7R236M
ToW0n4sg3TLsOedN76fs0NME4M4ozyipEC3LflrPJSr8EFpIlv7VyVS3Rs8++N0woXyab14ypAfT
DtpjVBKLOdXfTRLVu74IUnrrRSKH4izrqju3du1zRhVHtgwlphd3XTr93q37ADe1wa8xkcNrKS9m
mcMGCtlcUpO6XKo8TZ7LCQdnjjzQBtm81wb90RoMee6d5mSUqEZmbOOViWKXOnzxglo4O+mIm8Oi
tc69aVlnEAC8+63xEGjiMlvVXzdP4zXf0p1xf63ywj41cSyUAf0at6O3dw0reEjNgAoIz5g2fhoo
BJdeZf5Ks81PRUn9Dqjp1EWULPw/8caAacHEs5r6jH8jYr4HX34NY4Ol1SqLiybn4jLHf+H9O6iF
Z/TSTBeTnmjrVvCqgHWjxNVbrNFpXpwj183PuvbMdmk8OXPYrKIqY6XCuK0gGXbTG7jw6c/dE0pz
98SMdB/Gxc0Ma5dRVj09iB05P38tRgQzKzayzn1yEs05RPVPPNTEhYlSNZ9X2CcpGU3m/UZFuxnl
0xn/9mIqfOJ+1CNh96SxnaO8MXQUvoHrddu7kLoEKr70q7zhSuRnICzNd653+o4x3TMFyFpXLyIb
JZQmLFRydnJ8VVRwZKW1sNb3z/3zz/d/QQCJhb0reWKOc7wrKisDm5i/Wb7304n5ocR8tgDk/wTu
hhFacwaYdki04GUcQcaNX6K2fvUueZ7y8JQSSUEffRxG4zluw3zR2sYrZuh6ofnVp2sCzjBmprL1
fBvmvjvmmbWyNZ14YypFQ0ApZwGz09xlXWeHyoofZEGdl9R4ooFNxhZ0TBe3S6z3zrJ0+ze7NHc9
MTcAGc0K6xvm3ghdqwioUxG33uowG5dEadnLwuvZoBj9s8+1Shu9xwGyL8OG6VqT1MBA60B7CzsB
Z6/XOq9DMJy8Kf0YNJsylcZTF/Jq5EhnjOaQ7VhtU5YQvh444EaGRCKss6pL7p4Ib0dvsep9kC9N
Gj+By1oBAKDKd8k/BFPcQiqo/gw1RZib659dhf/Gzf31gKRwpRlHj8SlRTBbfx16u0VtkKXohOMt
iDnzTyPJ9ICdlvgC9oa4Bog9yaOMN5pZjschnb3lmPfvnbBu9nybFY8jasJrp5nZQ+Kj2cjg45hm
uqh65MFxjDFVO+ugKjgR4nuaie6qe+0tqNi8mlHBbjctd40zfwVQo2hcmxtBtSSh3hznzBn/2W8L
psNu8TLhn9Im66GuDRTPjnj0jGhftWA0jSt0t4khOTuL0ms/CxQfaSmmzeTS+nXjb1GV/h5Rq3bV
RliiVcdKTTfNo4GWU4TVbgastXLo89CAJJd51m1cwzwN2YRw2nzQEypKae47FmFjYXQL2UIBLYtq
aZBtsbBocqyYGCOrRLtagcmN4uFUhkeXKm4VSx2CVp4isx8x0Fh5/Qv24ttFUrno2FXqeGG2TeI/
YcMZd5FjYvEsHONYh199ZJhvncPAxZGHHKD8Pu5Ga4WL6s3QzjX1WVWiQLGb+ierDU7T/aGsor8G
GVgLV8dk3GRXn+KsN3s64xCtmBYb+K+gxJQ00FqULrOGK3Ak54MqJaWlHyeHlZ3pxljhGwTaDdnI
OH/lV+K1TOoReC8Ch7aMmKhF+ONJURyh3SBVo/lZhMIqLyPjhIU5eTtXAL2j2y1ujaxeUEx993by
m3Q/5MY5m96cgpWYwx3nXfua82SBDFmYgLg3Ix0/+4DxBVzStMr8yWV21rabL5Luuk3NeLkVNg7Q
2icFrh0vRjR261qwfKwDdIGpChpwviLCZjYOHSUv96VCFf0ROMZvHc0XEecmfITGWyejXBZs6BdN
5OvredB5b7fMCoVJ2czQI5qqkI1mp2FgCOxVZFVkiUZ2x+OR44pcIW8hwvqRTNp0rZk4VjEJmevG
nda+RixWD2Fay+ZnbU6gkuDEA253dso23oa68RQ51MwmjIsl2p5+6UIIwCdG/ZYVv6OWDguZTLTD
nNkY6YpT4iDRKTFgeDbugArlmw9H3ZGNze4M7ZcTeWvXbD478JtbUTWPjGX9neUZl5ilVONEt0yx
OC02FeRrhjd21jsmQ945dPE1y7bS9wkhE8Diunznw7ZYew6gtzLDmiXH4WBZ3V9Rz685yb38bHEg
0/2hC6bkNesukS1/wrF/rtEeUKhBrxv0YN0E+rZLgitTFqhLYc30GfsWZxubdEDYYEFofDfaOCxy
Q3ULtfgtmQAvKEqH9agAooBEdUUU7RVbNAUyiiGePwHsqF3Y3iJuldc3Yzyh2KSxopTWxT7lL1s2
LdafSZFMtfC3kJBNOedZML+wc8ZcdzepIqCmESzUyNO9E7EJK0NxUnVFTC0VO5W81IlVMTxV3ZVY
0xRjtVW0VVdxVwGDUcKA6WDkSuzBmelLtnUUq1VX1NYafCtmG+1gK6KrRFS/6u+Y11wRX13Ffk0V
HDZVPNihfCOajFDb+2fUzazosWb0bCmabKHDlQWJkR1FU3OpCiu4sx0A2n8+RHOybWzotHA67A1N
NstFVfzBsh0Vy/Z+TzBE3uFAWE+KjBvf4bf3u3PDwDlXbFxLQXJnaLn3z99voPEQFAFUl4/anQ5m
N1G8XanIu5G6FwPjFYrKOzFP5S1Y7HVF7K0UuzdWFN/iDvRtBWxf04Xyayrer6vIvy4I4EmxgCNF
BebkfowUJ5gX6KFS+GDw3TCEFU04Ait8/1SqSMMoS4pl3Sr88CAhEdcgiTHS+DsPSLGpkMX3m14R
jMcKlrEL1Bj3GmlsDVr7gNibw6DYxxljkFWmeMhhD30RQHLIK44eEGayp+jJsEUGslggKuM5KY9o
S8BqK94yUIJvI4SyWIBi7kAyd4rNXClKs614zakiNyN31Fedojnniuvs6CjxYsV6thT1mcyeP7St
xSZHRXocaE+gu7C4SBqVCwo3mvk26ynFkma2UB1b8NLZUJlb446cxsxYH/s7h1o9yxjNgFErSnUJ
rrpV3OpOUU4KB8ufoajW7h1wff+kC/SaQ4oheAwHG8dxs/YUG9sFkp0qWrZ9/4UxEzc42qUiavfq
SQhHFgYduO1acbcbANz3x54oJvf9HlkG7qpTxG4Juht7dfzY9LzTjOaPqejePjvfTPG+S8DfrSKA
66DAIxsmeK3o4NrcXdqcBxBjeDJZwa9wyj9UhfQWmBrBy4IZrxVvXN7J4yHl3ASMnCd6g187O7HW
rlYevHJ0QqEGv9z1mCaJMVwZQajo9sABQ/bwcaPHG/vRvgUDtd7k10A0xacFIj1RrHRNlxtyJ7H9
KY66qYjqLmj1u8b//1cXg+VY4v/oYniNMTEQU/zf/9tv0cLb2f/gO/jnm/6HjcF1/mUy6bOESSKj
ZwKI+08bg/Uv8q5tF2eB46D+UA6Hf9sY/H9RDdgG+i9LcNnVCR/7t61B/IufZnk6MHU0kKYQ/0++
hvtv+V/j1LBW+K7luvxMHobOdfR/9zV4vSjLcgqNXTvXj4CA6gUOR9DgdA4xI+GQnaLfFWhKCN6a
3WPLJcnulWjL4aqdW0QPTQms5AGr4d50z2XPgcebcmeMTUVh1qS0Eeray6AJC/kLPmHiGbQX9FHw
+LuOnl8BQWkmIAEj70XKbow3KrFF2HnsSuWTMF9mT2IbKCAXuLBnDQGDODqnf3E6vVXB+B64uPaJ
IqaMD8fPQV7j18aR7GsG2q4eg7lZfSLQ/h7jrj7kUJYoJG6xKR48KTG+07n12n76G8tmRWR4sAll
kTJNcvtpB/wXVwKbu0GHoBuaRci5VFxIlzIPsrStned2q9RhcLewo1FbYGXZs6cVACCZpSPZZKgx
zZDbChp0nSBOvrlu/G7BM00cRVd/JSPMtj5Nbo3+mvk/luM/W3F/SmL/ZUQItCAzrD1kEjEFLx+G
Q8INQsusD7G6Ic031xKAeRAfoVxX4ZqMtI6BpuYtiZJh9aYXkw40mpG2plPMjf5B2HSl6FLs90Qb
OImAUWq5/C/TmMfPaEGwBm3ClyCq34kxw67FdcqVf0ffrR6qWByzmj/7Tms352HhlHZ8NTs8Bk5Q
cM50tA50KalzEJp31hTGl1wnqGvou200JjOgtsAnNmkyXqfZANRnrEyQMQtzyI3dNAQ45WeuynYq
jJ2XPFqpy5XEH6h/I/uCRinYezGUEzhE7Sb1r9MQ9YdOYxsxW7NNjMcLCtEWShclrojoWQw7PEKF
AtFSg1VF+2Hsm1Hj+6hbQHbZkfJnh8ZnF7CECdTkM5fmqxND5hJ6LQ/x2PjMkv+Dr/PYjVzZuvSr
NHpOgEHPQU/SG6VSmfKaEFIZes8gGfH0/8e6PbhAAz0RzimjStFExN57rW8dUp/bHxSkbxAjsCcX
6o87hS9TIvbQO39ryCIJPcbdZOUT4cYK15mzzQqYyn2zVhVWkiqoHrqlEcdkt96lSXDC/LNKNRNm
qAo8AVV+r4Wwd/DuEWWXbMK2Gaxp4dfHedmjOqenyYJ7BJ/qc6OzHhGB+qG4mraZlXV0sMaHmMTn
PYmN48lFyL2prIzCeOmq/vvSlfT/tQEa2VqaokasrE3cCrD+Ih9Ow/LFWQ79E4VfuDRq5+Iz7cJP
xywfoo6tgfrPKYdfQPD3MQ6KVdZVA4ajAP16h7au6ky9tdzib5lm+J6WRzbtYxwKcKudpP5d+OV7
RyT8Du4IWzeN7ZaDSlb75nGiLPSQ75z+fYmM4pjiDtq7cKpOuHzbEw1XbSfU4PggfcNjmJYwWM7H
YObU7m/s5cLA8rlkZfeaZ8MC0inWZu72W9jk+vTv/AP5pCahsuN4D3SW4IL+1gGz2OvMewy8jGDt
3H1ssY7uPRpeRpM9+W0HttmFMjKhhhnimNAkYmToD6ZbuD6a/TzcDbGJBNmjHKARsKauI8miATyl
JtKG8Hxvu96oDz6y57VHzvl6dDoJZy1AOwizoG0nSk0GRRxWksN/PmfqPqdxMu3GmqFkZXL4tWuM
Du1sbOEnfwdJL3c9f0j4Y3PqylwdprRd69/mciz/dzanywHk/J5Pw7CeJIQ7APRVq/uT7QePDceB
PaNxlM9ZeZyZ+vYzR0CxPCitIQoQOD2KStlQHnfx3mc0jpXseyrtcieVeIonhhOSpYCUhP5H+VYK
DctXm15a9AFFe3MFK43hc5faNPdPPjpUeiOZuhdB8IApinS50tD74VjHXvfkWBjeA7QwReHrM0xC
j4d3F9BRPekmfsErVe0LZgaMyiafFSHYcPgSp9ZhiJj03Aw3/20pEk49j5az+48s0BcpB3Nzxwyb
aQgbEae4Sx+DoFRxNT3Mc/5c5WSGRn1+w37ePc7CrO9dGO5j0XVvqqtZt9r+89//xUmf7Whx6409
vE+VJS6W6J1H7aYYqwoj3tcih60iEa38Aw/kkZfAlDaNjZULUHyt9WcYk1PZ1d0tD7BeOOkaPK7+
tpL6MekgNpalTQGIsnET0dR859KuAqmGs6JV+lCVhAdY+UBnNsVsrC0K97BpmgWjPUMkE7G1cqaM
iHkUrYGymn2Qjc4qzweeuhkbWEUXYmeSRXfobUBntJb9Ew8+o+LehDij6/gpTn6cSLtn8CjgYjv0
3nQXGOLqgCWfYNlkUmqFi7u41HP800RZwEg8nw65CAC41f7JChnbeeSNd04YkBYCwor4r/ce4cKD
CwxzZ4DkeqiHjJ6MJqSPaNN0Y9SGs8USSKkYD/12sZJ4Cnc0ZuEZ6UwkT+zp7YZEOyIGIfd5blk9
xNJgtp0iyMmbyUNSG1inAeLbah7D4dlVsOeL/gqc8JqEdX2UvunB3LPGdZ6geI4Ek4+y+F3Z7CJD
yD1t8+A8pY48ijJ8SSdhHiZOZEuSbX0GV8oA2BgBc1cxHXi+F/Ft/AaXkACaRu5ZlJgKpPlTgrU5
03J8ruzK29d9fEfKgVwYjd4jbvLq0qAFS1MzuxeSg3hkhi+L/s8w7DdYnxHCFrQ26Zg3l04w4s/y
59HWJ4EJ+sRYQpJrKlDZ+Onw3Sma+pNxSnRfbu2+gDzvBOhlSnRP88InNbvszJSansHYePN9svsj
BIKnbKrDmzMFywi7RXJ8BnGBYHvEkTr7yIFr7DYYuDuOcdBvp2CAxiFJ5CtzyWNVfBsyvNNHKa8M
ZtfSHVsCvn31AEpfhgLuHEqUk/Tniz9QtSRdCPs/dq7a70lnza+08GJEkSPGhZE/pD3OZQ1yAKmD
+EkM1b6yWuTtAxUh3acKccYzt+ikE++B0+lwx5uGeUUYH2MKchJaW/laxs6lACgW5xlhnlOOYHbu
9dnsnhPdASWypuLRiVCKq1LUREI6z67pQfTDrnRNTJVcDPQQq+AL9czSyV3s4Xk0H6RDwZ9lZMnk
CBAaWKOvo5OWuDaz+iT6VL7KIHeX7hAeD42wwOFtU0HdvpbiQ0vRHeKJ24N+uUw6n3EO0xEjUNwO
y3fmTWFnHq1m/TwsKQ5Dnub7wayt99TaYxXwwG5pBFf+7D40Q3o2QigwkRzKhyzTlwhF3qkhTQFZ
egj5ADsDLwYfwTYSiL1Oaj/QE3YP0Rw+mDP9XNsdAErwfK3DkPlF4sXfHcXINc0mPPEdjL8srpcW
6FTtpzoFEEPEAXaJ7hpm6jbqsHuhhTdvW9+WF7Jp41OyyzpQRU2m8Fs2GYIZ2/pi6VsBjR9e03kg
IHEZ+SU8cZzCsBvTGuV/04KwyvLXP1CevYQL6Ey6H/mOpsiXhYXgmnBE3KoeV1zZOVC62CGv4C3u
oQrdLQu+z/S1z5DUJ4SkpQ3+gCLChdr7mDZ07JzimbwKWm0dwMsY615uW8z7lHiuG74dtpHoNtfD
+wDna8Ucrnk1rXnJj3KS3+5IjMfYBK+dJha+zMGA+d1rlQnEqPPMqt7q5hMBBEJTYcTQFRlbVb5n
Aa+uf3wYFqdYkWPu1RXA0b59rcihbkTyk03d1a3LTapY6BmoeJtINQgDUiIZZIDVuS1oPc4DhU7m
yTcCXcxjZFfFxnWb+pBrE9aLJJA47DC5muBRU/mHobq5VpPP4SlhOx9yDsTkKv67rgbMemgUHJKj
7l1Fontw4phSTsJkHw3oVG6pnIMxQDbMEu/chRpvW4mhMCSMD1VldE4Lz70pNS7StO4hr2lCoFMj
hMlv58c6JAXCsyOyyLwAd3btfo9hbF3tZOy3aTjFe+q+rY5mxMLUhq2O73QrbCh7VXWoy6Tnh4Ab
LYhoJjMV4wlzxidczejkKlJeQxJtNmZjjzjafYGflOAcu06e83x21sj/3qtunDalzeHQjBhu8fof
tbYvDEQGGkoOjzHpkHpKo6exiG4ycV3eHOIHGztD0nqUDX6DDAcuvI7u0A+1Jt8O4Hk6GNa6jCfn
EKjm0ES9ccHw8ADe6MCwV14JMGlwUSf4dEkQOSdpSVorVzTFgn/h9HVlXk5lZOXMs4L+yCbRnmDM
p8fKdX+SCVtTny1OiRDKGW4+H+jShLpLYsaaC++WyuEFLk3ObK4PtvPYhFTB8UODLhkjo1XznWn3
dnF46DXf2W+ZX0U+/BjL7DakeeHOmRBsomPq7102N4DyEvxe2eIpCiv0BKjKThXdY5SLWPgNThjo
2kHAl4F8jD5pQYA0DPvuQBQhbMkZgTqYcfsIieSWYoQ+zHOFTGpEeUMrE8XAmBcPVnHRLuI3diZs
nOi8j/ibPxRAdSJwitcqMq+GAxOkTMqHRLeS+5Pv0ZRi9uWuZVg1N4M7jxvIqjhqc/QUuISsEw05
Otcjr/rElj+V+UOoneQsc81FjvAbZLm8GT4PZgbRrzKtrd0Mf7SEUYNPj09fed9dnGM8ccYWtOpg
ngyNjhLuVngUY7aOM3x/Xe/JG53wT5FYal00acypD6WeqJ1ib2RkY4wKolWJuDHLM5sOs7vgpcf5
4JoB8ltVPqXJuFALamsnvADKkw5+kdJQn2GASMLJrDNTF/rmbT49QHi8OhVMGV+Ht5AEyMtY5y9G
iZpZJs9eENNaZJZnGrE+MTy8G0ypYBzEvcfgyrkwdXwoQeyvEsd/qBMvvCYubctq3IXlwlTG2o3v
+LdZD+oMTHyga9dyLwsIEfXzJHsbkhm/FVkxWXMFdGbkCsfAmii78eL3sQGcobejFwhpq8QP6y24
w6+h7HmCxFPV+cknvVy6OO0OINljP0Yz16mrwPTA8MNYAGTFxVQXLDsuLhyPFbMElqvMel3E8jb7
PU/vlJmHOEj3hNz068TzCdHpUD5WjnUeGV2es9TeiFpwQAz6FxUqQBmAsFceesaNOTLVtkwXTGMO
t3OwIXD44QoGXvbFVm1tS1Gpk4cL3kxieUx6B/t42R2F473GAPLQI9UGs62qJJfesE7eK3b+eUZ9
WbVEbM0heuG89711mCdvHirkh7jgfbK43ju2gFXzg59rvs0aIbwex9+CgU9SS2ef5e7BnloUBqnz
pzXDP3gFrH0pyl8uNoZjoodd2GTehWK4Wi1TglXbedab7RwTJGWvVlh951NEVCuRIEiOm3gXyJMF
2+MyVBgXnbKvzlJUDVgw2Xwnon/mSnw4uHiOtNI5Cia3CsACJqillVB8JMNja1XqPYq1e+SdY2Ta
OuW9tINjWMfqaPjZwzjKN0HvYysconDcpL66vOJnw5gQdnZIkxnuBTc4U6seeSN0yeEXXzboGVE4
NP5zghDcL8adgatw6wN3PbsjpD2CE+A75/EVAjrGrlGRsEnbycOAlztcUTXRNoy87tPzSxSSuRNv
E9tZocNH/2Wkz/PI0VMRorhn6NJnI+W73E2daDb8Wral0Qbns2oQFe4KL512MTlXK0i3rG5DiiyL
WXpijcO6pLmyiUqtYEOTJ8RtArDo0fAbIVbrst4+gct+H0kRYhBTsxVKqztIjZK3QP7zL8aYpd99
KkoPiErBRunJ5hb1Ndgz05drC7yrAcB/03ZN+mkl45GCqvgqVbx1fEMgM26TSxniCA/8HvcAhhtG
/0CZu45OTD/L/ipM+i8BP9bGS6Lfbr7kdXVeuXY6zOwKT+VxzAiTDbT91BsEnbUBeInZpu2Bfo+8
h4wf2ksNk2gE1XOsEcmh45Fra/hkRCBMdvOnjKn6BRpy4fTjpqXB+uTEctpPRTew+4OwNSEo4L8S
yKdQIG+HwPou9CLRiy9FVUBoZUOXLqsyrAdeHaI3LNBYKVqicxZUuHNk+eLCn8QSkZLG5zynEzzc
drDOXSoBerkvdasRcJ3mnOvfJvdx+ZJ41VdLmuXNLXlAqfoQIeyKCclNMIbsjb24hsyrJFpTgFrz
QnLFxrYeVXyxUNGViunwsJjbekIFFmkVMktE9F3X+Gtg5sjdmvTHGCdcOe27kM5jK9X3nFpfuDP2
HWFhqLSqazfZiAOweeoQIEKBCJyrPMI3k1fXIv8tQrQ20+tmjqPZBznnVIi8AxvJksLpmP8wOWTv
fO3c8Ak1x4tnoaDD3UT3Ofb6v06Ks6XG+BQQogHMD9lbRfTM7EERtdy9nJa8JgYwAU8iUUcDktbk
NZ7UpSra1wRXBpwW47UqgFdUrcRsnsNb0XA6jEl+Ei0Vb0b3ggx2oomFULiwPVQFYYq9ISvfJ4uD
ddzU7y69kYWq6kKwbxU2nSrBDTDzt5paf1rpU5JwUmiKD57JLwfULP1HGxCz138OiZPuLRG9hVH2
K59zZ58b5rlRcjqwx0P/wfTvoF/uocNri7mmlYm7q2ic0qNYed4MBrjw6RhxWTEq33Lj7ou24aPY
4OC64i2GoLcqEtLGq9nBglESAwR4BF1c9kos5tEqAF7Q0KbIrCFqOVzIjQBEIcm2XJPgQtQAt8+s
sk9Jf3AF0iviiIl5euKHHUCEFkbwkMeIcGf2STFvA/KiAgxM6OJrp5EHvy86jMPtjyRNCPgsbWPa
B3nDUqsU3GK4bWchtr2AAoSnO4SewxI3t3+8NPrSXq833Zxzn4pHBt/+FmcS6VJYelBehu1BOO7Z
csoMRFkOvQFJkKsqc10K/6kmroxHzWHeMEyHYHKTja77rygPYJ/g0IYmFe2Qvp8V4xDh5wfov+00
5tuaNgvFdLoGD2qtAV92TfMrxsjg6TTdoaytLsI/h5P+MYvS2NBNCXdmJs/ulP7EzgRgk6xt+ndP
mamQN7W4lNsULrpkjQp8+8Hjt2zgayRAoujPm/5P1GK00UiTShH/WnhmH5xUCI/0q4ub+ntEXG/4
zeGwGRhLTJDigEy5tF2DXW5qZPuVk5W+koafXwdFy4Fw6mAH9AeUCdlFA4YqRpC8Ady4cYOvH+EJ
MH43c9rVFAeglx3rMc79/KFi3mHY8i1oxclb9JWy/DJtI9uUxl8jI9lFap64YukuuEQHAtNKN+YA
JnDRL+50hf9WAZZZAc54TcJ53rdND1fep2mDdAudQ4DuGD8cUXnMmjE5rhhvtC8uR9pZGOwcFdVs
zd9xRlzKeQ+BMk2oPiunfack6z4zDyCGmkfjELlwsNwFcDNHqCZKWl7IwWZ5MHLtIA4eLgEanbBq
bpzuoEA9GRrUpWVM7Z4UWwa8JtCkNgwwd+FPQT7CcHysHqtG3b15YDJggbCh9tyQ9n7zEPwBV3ox
iRhmQkIOTlw42NumgEgdgw57WxskZD6KnoXXwikvZX3VU3HXUKi2iFzzdfZYEtOxci3csAmO13Of
Jde4RRrbj/orsswfaZFw0GGcWlPH/LDcCGwre8Ms8KP0P/EkoIomF8jvy6Y+qp0fu/W67yey1Po2
3kJMJ+neSyAf8fxlRVw8VGZRwZNOOev0AO6n9wT9xqbo4+0o0QvZSzDngNLkWFfjyuqiv1Gq/4JV
cW6uyTgnzOZbLqkk05xNYelaoQRmiJ+yBpi6wq8JW8Rvv+aGjQGN6UdCnouHCnFu55tQQbvtLevb
I0zyXKbGE7PzI4DGDPm3GDZOxfwuau3H0Gp+eCJKRPNj1DQXx9CLeU7klyrkRMFgCYO/Hl6nkaQ6
JTXJ3yTTT0O4mYYAVH7aAgOru7csHO6kECJNgUiEmKpcMQnihE5kYlXkqBul+aZqjxaAbsmLSRUQ
+U55Dz5yVj34r31rYiaN6mHrmXV/6FLrbAMFY68j3cgIf8K6nD4K86tOxnFn0w84KExtu1YBv9R6
TFia+ujQHqU3UeZMOyv3323YAD495y0RffP7BMZ11ow4o3SvS+trqiN3TVbdK44ZxM7CwFXp+z14
Tiv+wqy1xXZYXv0yPjCWXHEjgo3CfVClHyPHyksGUpbMZ0VcHnqZgqZZRBtBl+YRYw1GBXyLZWQj
WyNhjqIs4l+w7jjrc+pD8ZJFEfsRTuA4wgKStIKZ7tztmplegsO/1BB0Ax+K9ATXkbva+w17gN55
4+BDysG+IvLdwOW7ypYrhjXaji3mdwTklMySDqCRifaZ5doc8WUQTGYwvZH3wTK/FB9uB5+dGa4/
/S49GC1GaaqbN/i3sWfdajGRO53LJubJZRgydY8FFKgAzkhiyZuyalpV3YlMo3bX5UdY33AlquBI
S13j1rb2MbO39RSXhNoRxNJkI7SNSb6HXUaetPXW94TjDouJSNev8C6evczfpk1/wAwKYWsqEeuY
+VMzGgRUcSw8uWb4jOnaPAekZxFIMD66LKu17RlXZl9eA/aa5IxxYJM1fYIIEoMuGYyJM3qE6qMy
WJgEi3feB09z2T5x1G6XEBvSDGLxaKDk2afYkNdl+oYT2XqAV7/tiBV44h3mANyyb7HRkFnacLrA
DAh6ainoVcSMAEteU0oMS/TK3eYxqKbrpKm62VhVMx+9or1B4uRc6LQf8ldamuOh0t6Xi9h2X5ml
WpuyeFaWy3VDFedQp2+NkYwUSRsywPaDmJkxNpryCa1Aq0KqH11WuIvJyXKVdevwl2ZVGm/CEYO/
U8JBNbg9/cGLwpfcmeUlZMRQdtLcTViS/K5oTkFObMsCaU6zhYvtM/bP2k3RMB4hlhPGJxD9RrJm
5DbZdhy9sAFrtDarFpw+bd15wxCy2A9kdu4Tdyk6wry7qF3Jsn4bhmVtTxO9N+f2okOr2wiIxq5m
CsD4gDM8D2Yy/GSNEBufjKd6nsyVFqzQteiJhwx/xobIWdT5L17NgxLb04RdDGoTAVsFxCAsxYwn
E8N7c7O/MrP/TLp7QD3pbGeCerdBXBFi2NDUC9KOIjabV+0k/JsPF1khhC3xm6JDfKO/BqzPHt78
hhSe2XWvKVUps5Yl/q3UW3uKfuc+oEuncg0UaL69maf8W5Z5vW3duxCso/0UvQY6uM9RhwY8BvSL
betoYRulMh7pfXb1Ly0BEtk6jw+jTx5cRXRjM9ncDY67PVEgW/S+36MganhsSlSg37Mv6bcX3zDQ
D3PQokJOdLn20VKBsYHrJoHOr3wp7LWNQ3NTG9kjlOh1COuLacMV2/ONK7jzoujJTawWGeZwAOi7
6eDuLnLMhX4O5qtQw5MRL5MrN1Acqps1RE8A0N10FBrHBSELe6wCf4z8vW3YnBFa7TrPftT5nG6l
hssA52Q12jd6vx+iXfeRT3HZ21vCtQ0MuR7/qvtUBUPyMetu2npjIwlUhAViUtUTbG/G69Kdd0Pa
PGaz/g2rhtdGTb/5gcgCtKWxX8BwpFOHN5gu0ysDr53rBc3FG9xHlxGiyiHoBA4FrRtF97wEyV5R
9S6jvVWSERNpLYlm9nTx2u7KtBbr4JDcRRpfAmA5K2HPpHS6/mlIUMKUWba10rA4yrR/j4Jgy5xj
2qeSG6Q5kzBpDfcDMQSrpGI+nxCrXWPoLz3iLIOCaFLlxxT+cAThTe4ismm2wmuDLT0ghO0eIbRt
Nx0MQgKUstrrWCcfjPy8bZp+1XloILPxr2SR3FphPRimfZfYEjm/Fxc3RsYgLHpBCPtewvkX/q90
TS4AuoyoWIuCCtAzxwEkmYfST/C+QQQ+G2otB5sYtQQ086Jt4uyKh1z207itxwhUAsB03OjDvjOx
odqtbDaJP5F+FRAWCKwz2vhLnswAtjNKxppgJFoMVHv5Q5Sojz4YLnU1Fee2lGiBSWsvBnJiUgEt
hrLLgUdMu59EYm/odzLF6iKE8yhL7OYe86f1nKHrTqr+SyYUT0mIHr5guBJ5xzlCl5QrdpZAsmvO
ISDy6nv53XSaL7Dsri0oWAovoP8pIOy3jE/ukabTABiXk7dzSBNwk+kG7e4N2O5WJ8ZLPcBFLRrr
xTz0eclOju/IZlQBm646yqwH6ODdw7ScX6LCIHExzzaIn0h8akkADkqcSHHdbppFQ+phlVgZA0wp
0n8kgsqG3D4GAcsR2MJPxywv3VCaq+voJUtG8XdLcb22FU4jL90U0g3wZo/Ps+CQFIeAPh0TA48w
MUMWvYvdkWSGbeMgaepzkn7BlSy3zXS2YgJiSVNFP+WxvPhItBECJ+nGsp5dZB+khLCt1VF1iWCs
MS9C307SIiVNAFAEiMOIQGrK66vpEyA+U95PMQB0K5rPOfdkTRDTDt98+WBX0/ekGDu7xEhv+mCu
j2OANYv0RbIntrYdNtiAW2wOgriPIuc96w5GkPubNISVGH9G+QxWtYD/ljkGZyICgjzMLgmJJd50
jivk2CoEzOEnEcxZn23LJwJxnM1qm2XRdajcb7PnNrhgRfVSNKiWZnbn7uoRyqEyR+8IIiTv5KMn
4BqZ5TENuu9ZgHGjXidJzcm7M6zhq8zo7AZR8cdRxHc55vw7aXivKdXsbCTELaZGtptR3jzj0CCS
OtQYFrYL4g0y5Hqsu4WTD13WL6J1btjTEquI6kitmUz6d9Nx91hfoDvKFPl6DRbQDAQJne5wRcyY
wj9MOXwHajOglLXpi/HmP1v20rpJqoM9DGdpB/u+YKgwzgnvidU4m7oqsm1W88l8y8hPtPeeyQ1s
9177KnWlFmwAPuYEc7fqL2avXuFDvGYW7UKVQVMDeDv6NI2KUeEK87/D2koO48+gvA/F9GGVOsh3
plTcizIDLqjoi4Sp95MEhdikcBu2eM/+IiaajWV4W+FEKVyO7C3ViF+Xr/3MJptdrGDbBoJZXdyb
BxnqI6mc28VhxUmr0u53ns1qa7BJnDImXvitZyh9cXUpq4TykvcpsovqI8+bdVNlvyu3PHVT7J9t
j6lTyCFwZrtCXu5sqYmPECfUm2ovfafGLzdxJ5ROJjLLI2exkP8e9Xp260tr5g8OPXk6zM9VWN9s
afWQfusTYHum1oDlIB/bFJ/hjNueiINDLXmcOHZBbFFN/Y1xBn9+Z21dVq+jkYZ7af/NwDqezV8V
9enGlIZ7xPtDn7SEV5UiQWARQMuVw6eISVt9SNoFhSf+pnOULoPPF2FGtA88/0M6cp+WnngShhRP
dOfEaoxpDNuMhRnt6XXESG5Pfx3y4VQggRndDzMddww/TCJE8PVVbFKT+1mKdLoW1m0OH9Ohst7Z
J/i5M2/G1YZW2tWSnkpgbWMfNVVOuMzWGdpVYap9XnNfm5xerCDqYRuHLGTozvSqyOy3YfyKGBme
tdkVe5g1N56icj8OpLUQCEIKN4dTf2nWMmjqm6d0JPE36Mi0b6nvVnmXvsPCEMZQvnZzicLbK3bA
UnYV28wW6xgiVCiDqcou3IL2GWXUk4IZvQ6LhNNpcVdecBnb6nPwCa8jfHyduxaKFXgIW6/lSGx5
jKMwBq6GpoACZePpbBBcwRHPN373q88KptNqzTH85PaYyjwBMk5p4zbOOUfIJmTYneSbubZ37lBO
a8cr0rVVL5WB0xd7qGscsEporlHrs6duipYpD0chgiYjfdElck0TAOpCEODBNln3lHtQJMkeywSz
YGa5NJcla+qI4HA9+PXPyIZ/0gFKf5IOVzhkFKVP9Z6zLtLbjq6oUYAcmok60DXou/IAHYLQlcW6
nZMe0nphwME+O4oa7Us4XM2ed8LWFTESrctoLSp3KK9+Svg8+9wCrtgReLJzuNyYG8lYpVBfa9/o
N0RFJwiIM/8x5AAV6L6l+UdCpQoaGiwJr6AKnQuZUcfaD91NPHqsBK5x6dvyD4Hb445KejY/u0Qz
ndMzWtq7K9V47vxuwFUsDl0N/pM8XW/N2rZNbZzkcRg4B1Az6M828Djhebmj2LiVXpNL6hKVNSJi
pI/GlkoBR9bazGO3ItYu2ZZDsWUERDU2cHLRzM3UnN2bqqTu6qNXq/8WnfF/9cBFoXBcpr2/6VMm
oInDYUU1Ltg3v0U7sWj+Klh8qVPIrZmJP1qV+Ta2F6kyNvyTok/VKm86Gs3gHklsfETf5u0QcBOS
1JndC5ntxa4wCDzrTJ6XfwO1EQFhTBjjyWznTT5CUmQoC5Ye8hlu82HdOhjLUUbhhgYDtZmTNyd9
9oXQTOSjuy2LdvdP4lnBii5ADh3cAKbD7Fj05BexJTvB1dFIyMIgP+HoGff0u+cTb9iF1jPNlaF5
6RfTPzhgAYS+Rz4xXX1P9PuIAAfIccNknjoisHUSxcd/Hyci9oLSDnFcnj1PHbxbZjjYH30M+P9R
f+tFNUg80p1md0u8uFef8LoBZRgBsY2jnvTapqeHGEHjojRceSMOXu1dDgEqW1y2Qb2GKsurWXJX
PUUcgCdCWuKL9T6uLHcHmOTqIAjY1Wb6C375YZp4OcDrpesiSQcO0H27DcPfYw/WQo1IxoV3gAFC
YxL0rM55EPuyvEv2YXACi6i0XnS3hl9912ZpbcEW4Q8bHXJOgjHbxpH6XJQYjGn8F23KANUhas61
6GJn77v1gXBk8r+18QXPSTJeqW6DIHN2kpW/5bW9oEPPGItaX5UOTWINli/tVB/TlgFxUvcbJ+YM
A5lIrCIHKkntBhvPuudmg+XQ6RiJFdTqyxfSR0+8cPNeB4U6TXn64VVIXoX56A2AvxV9bRljMEvF
bnYrZnVoTmJ+aYvg8dqR4Kj9b3h1I6oOJMO4uva2m3ksXO4xF9bf2BhDtlmF5C9cgPJFttgZA8gu
TQu/HokTx8ycg2SUD7jlLBAyLrLtQUxvtiXsfcsiF/ogq2FXBKcoj4ITJo6NVQFMCWyBPXTXLFra
RHk/hWUtEsaqJXaZR2KI4YJZQ/NNifsezGKGOe5f2ACBbphSneqCKX9AWMOuHdo70ulpm5b+PaQc
cKlICO0lMhC7V1HR1STm+EznuUXuxNsHi1Q893P9BrWpXk+18eH1OGtlCpMHEMo/5bDP6eM/WmdF
E3XvkGhG4cDhSX274KIgDep8XzvyaoRhfNLmDgrHI2pt8gz0gA2Ls3Acw3lsIMqA75icU1Wto5Bb
hux0Z7q8CZItmvEW2L6QVmbjuh08+uL531slIrohk0W+dmMm2B6jJ3LNwF0tj+U/1fO/L7qrmeyD
D5uxQQzGzW/xmdARN3GLQKOxAvVWgL3Zceh4n3zoJWw9RB0uDj7M2CcRSXOPB06cJIw+BjYPLNsI
k5dP2xEwy6idJ8WMzOzsqDjZmBm9cWgwy+6gPhNh9yejjfkWoMiHBjfByl+2mClqr66mXGnr6KOy
jUvkZemBGM61N5b3An/CDrpEz5qcGPx8Y/wHLBn7XJdxxkDgjGq03I3AkhyIOYcBfxu6cudE8FB9
Mhe5/ZDEzoHMiLXpMfyZ8HkNbhztW+2gvLTLY8h5isbcDFkad3oYDZvwkDIfRqo7/6ZBzr4PaDP2
2ND/vYCxzZJgWBOTTINmdRo763hcFjkL8KKA0W2sij5/lMIlhFHNCMPS+D7mDFTDkSgGq935iH1W
YdPzugGhAdiZU6P+V6jLU12ouK7+VyXLpzqthv7//G9h4R76zy8vXijXCU3bDbDe2HTlBL6XJVXl
v1JT4nCSFOZzh0I9+6NdJ9pki9W6WpI1VYL3ORt5fon/dU4IT6DT+UzNlPcd0sbb//8/C3/p//kw
ji0C13Jsn1LEcpcP+18fhqAU5bnm/3B3Hkt6I2myfZV5AZRFBAJqlvlrlZpJsYExKaB1QD79PWD3
TJe4U22znU1ZFVUl/wRC+Od+vKuOIPkQjBzd7nM6AS4InjdVNy/cSICatDDscF8hBcUtAw+73HbS
X/AtV9EbbLuMV+tKUW55XZ3QSM3PNe0X9y5KWTlQXaAp4RyKKdyNsU+9s6KFS3OcpJYQWTxJ7LPJ
C7MlWNBdQ+1hojRMOmVi2g34zvnslxycxqw4JFJnz8Yo6kmW+5q+hp9M7t+pOfSPki4sfLlYjdhy
el545rGioBnSUNf1YXb2RAKiDZ5g8WTVCav7ODgnijPKg1NxtqdLkcNuzrYZaYKXYwp4m9aTzxUe
Xrs5VauKAi77Xk0MC4t4SjA/ieTjEnC0dPNyh3WEhEocnVLXpw5UmxMBdPcBzOAn1Y7FNYqt6pLY
XGzmsHy2CLGekSGIFbQDjEkYwNu6TVgm4THvKNBgx1x8+0Gs88VyCq9BakVU5p3ziJk5t2577ztw
TT0PFaZjKoHl1gYoF2Joo3b7JBzAEjyTwUGxlNIFYwzdXAwPKkvQY7oUz5bjP+smX24VYvTW1BpK
RgLMhnWpO2DPWrXo9j0LS6LDuH3JSJTFHS3Q1hXl8DtbhTxn1H9QVYOIOIKquOjQPiTeOF29kkWw
ms10wylobQrtPMCfqt6nmKyv/8QuUX7FaABJLI6PTC2drwGmR3ol67cknLKrxZQSVxtxYphC11gv
bPRIi1Wh1KuyyDlBQ/tM7OTo1bm/w9VmcAjq5WMRVO0mqfOfdq3UQRQ8TORRZvzTWfsWeOaLzOWI
9okUBiJe3LTbFicdFo/9+l+pO4yIHeu/ljxQN1tRD+jXVBqGPuwUnhdvQRFk2i+mnkAeGPpp++t3
/vo9LAUoRnMZ/+MXCs/ytu4wEyJ2USWwn2VnbWqO+GTZwEoqjqRO0jPVcexT7ATTcwfY56glNreJ
KsPIf9Mp/oGSQTRQdXBzkUef95y/VHPV3KrAFfDmU8FbiZa6cJLCBQLJg3eyfOnGC96h4lEUXnSs
XZtmQn++BjT93eUu5rHYuCdXNu1eWe2PBmw1O3vHDlChYpD2gtlQtfqZ8yau6vAhb3j0+z7E9xsr
vY+qkDgUH+yDGSEIB2Pm30RbppzENex2xMJn/OewBv0gpaSuY+Adktqj2mIDGa1+yJyfTTSMH3yc
NI6ktraje2OHM9O5JLC5fzU9Zr6RbIc4fD03RQucvXcfAMjRV4O+hlH/0llRfZsGlzkmkJyktse9
qVtii/2ClFe1OZwrFrJQL4xyEXLoMsFDEy872ER3jDqqc1za96lLhN+uqh3V8T29UWT50ZgMd0Qw
HhF0h42ZxvHiBZhKGU63ewyjyQGYxTsSb7vB7JcfxFwd/Zx+DSdClvn7xVl6f1mbPcfV2gfprSn2
0n/aKLJWqtDtRHXEUbDh6Es/sizTs1AFHeUj2KIozX4AhGxJzORYBvykwv9ORwuNXclVQaqVDRel
siREwqzlJ2riv/kS1ZqE/eNexpcYuJoUr/Zt9ee9zG9dRD48UMdJpvYOHIDcjD4DPLxeNP3kHU88
pKcfIUu5zopmY3LF6dSxrcchHbdSPOUl0nuMfLgZFt8chnbybi5mtaTynQ2+JInQzbwKzRA6Kgd6
pM5K/ZtdUBId/tPfwhe2HwQu9WqBTTkZP/+7TbCG/u+JFXeD3a+hidR5JIB353L52DrSKW9dca6r
4RqxBqJhkRKfSs1EE0Meq8+Ivx2qCWSpbTB9ZZyEa65qLPy6BZmwv38kNNHov3ylWgk/oJ/GDv7y
eRNDtMIqbHHCpy5GqAasTFcL96j8cQtimoRMN34Du/HUGL/9ZNxv08wo3nO79mAggPoUkVxcuyy3
E40Sh6oIPpaNdynKebr6mLhp0GCrd9om4ICtaHeiMmLrgrXmrEo7rcMA9A7Wm30YxlbBFC8OijvF
xxDe4bA8QCifnuo6wgOd62OUBC5pWaz+wiDvZB7GCJT9BDXp2Aomeb8+mv+rOXrFpYj3/X9uA7z/
Mf7H+Ufb/Zh/n6T/52/7ryS9/VsglOsFWsP/CEir/3eSnpC94/DjPtlK6a8/8c8cvZa/2a5EuVSA
uD3P1rzS/5Wj93/jkfKE4GeElkL+r3L0kqjOX55WR3iUPwXE/D0tffHH90o1bVmgXZIsmKZNG8/W
bTGU53InjuFbtOOmixI61VoUIcrRXq2WgZJFlunccRzss7B5jbCL9FEjtqlBwSyx0WyS0QAmbzHE
TT5GtDQHOIpFQhIPdPHtTeElTMR9C+5uL+fFPoeOe5Kiy2g6duuD/Skdi/YSdNWMxqxXEl2PCmuG
Yq/7APaJmlPEbnt+ab6GMn1vuZk+dVpRWNp592WxQA1rszdVQa8aGftfcvzfyNBMRvPUsvYxDC/w
1TWVYMbc+0P+6tfLbXYGEP1T1J2iXJE6F2+Bo0iuZkzR44mYPbotxLC+oSNW1cRrXEsDI0SFa3q6
kiLU0iEJwte+1N+sMf3S2EF1qIQ/PDYpUKDGVCeTD/4dftuln7MzzdsE4BUTB9IYoP+Und7IKCXb
ThCo9DuOh9lUFVSpR9ap1eVrukhvT89FAeO7RavArRNEaXFoGali4yiO1Bf7IYkoNfInA4AbAQwn
5ZamEvpJKnEerOgT0X6UpTZ4xdNNCYKH4zXF3TImV4Iu4ZkWMquMkxVJtC96jSCUUNeA+dLsuPG8
Ohi+YLMj5JaMtnHB8F+toHUGQWYIAn6YDxE6NZa/PCrxOXTqi04w4wqcr/2cHs2o+ZfGkN80qDU+
aUagWJD7pmLv1fzheZhdMId+Niu8AStmNZqK2XHC51ZglsQ1bnZDlN1h/sRvtv4ORHlrl4ITpN9O
MgRJ+bFiQtcxTvdozHwUio+D6GmAsdkiwopXdWnfhDXxTYlPXItogbIrH8aAPi798lbC9wNinu8o
mCcFNHvtC5XczBfCmyRodfUzcx1HaGR6Jo8wO/QB2BLfa0YKX2WMMyevxIrMxzsUHzBZIJO07j6d
a8KG2Xn28Qzbg6QgfeTVqHnoEhIEQ5ckO2qDsgXQMj3hWHHe1MSjRoH1gWd42quc0lfsYmbxz4ac
DP1ScJljDGoT0dUIp8N+QQcuMfRqwOhbRQqKExXp7dG2qKvJPpXLA+gaDxIC1xjP5PfwilbcIcSu
Cc9YFjD6bNbZZDyM7677qU7l8NJbHx25pOs3dVlz9nxTXeuAfuBfJ8OHlC3xJ8Yv1tmm2o+yIGx4
2q7SXaEo5k5V9dZQlIXA4x6mZCyPU8W3wG1K50SdywtxenP1uYZRiezTXZW2TwoSUNHKAVKHeWL7
VodQUb45aUY8XmGWW55n/l3M4bptrfoQthZMb2ynSYZEFFb2ATIVrhceHorkhmHaWEqymRX11Qpb
EMAxzDt7ChC4IHoYJpl1BXgLfJjrqy/SOE8EA7MddVIvCGPRlS/F20SP83prrf2ye/EZznhzS8uQ
Rx4h7OcKWBW5e2T9H27FjDP1BQ+Lwy8zanT2meUGB0gfFPSNr1gJMetM+DZDStg2QRKwLHY21TbQ
x2pdkzsZgXKWKHlDkb8nQ0wwZU6/V2RFNzpqXrOOAz38LLNZBN/etMVyw3eBo3OXOaDoJmvvYAu3
1obhn5QF4tUhTcq5ajnOkzwvXiu51AT5dTadvam9OKMIc3jJc6yBuU1T22rz3YLRfrPckUfUlwut
2zuCoT9wV32IltnH1LzmBwZzF3ed2JXeIWqqHz5F88hveIiFtYPD/m5NuJvcOD+arFYnt4PXAM3+
HagAaEHuowPZGa5guIeNXCtPeYFalT1UNI7ivw55T6ei2jq9vwfwQU2cV+zc9RdNjPH5hMpjtBTA
Ahou0JnDtaJk5OhQdrpLjwNMhy/KZu4Uxb0NDbnRdzCzXv2+XPajzT3L5lEoq511orQdpT/RgC+w
6N4yGdz7RRPdjSA9trqqwz0yMv7rBMNhXnXdFkjkj9Sqic2vi2ryPYqHW1RT2mpZYqU1VrvOn82u
pIF2O7oJ9MFJYzfR1o5ZP8uWhdxRVtF9Jmh+Qj529m7i/0yAFVzdihnBUrqf19PiFQil2ucUld+R
ohD3U9IcbLI10FKAlQINlVcspgD+7SHfF8o0jwoLalfm1jFq66fM0/WDN1C0WebRIe7WoL7q0OYW
72nqxXAa+UkguKBYZJs9wfwDo8quQrS9ARdu4TwiAB7Y9Ag4iEaIcP73CQNfZKnwNpsYP3Kvfi4q
JatY8JcoVU7xUNJ0t6YrGZdlLE2G17OkNY0HLrEZM/eXrpo+iyiA97g462NwpAUM7ldKSAKOyEav
+xaNBfsg7e71PBnq5vh1c8Na551JifLeV+597PYpXE4SCmH8zm4/UMfDLyNx9jK1XweyXXBpoGD7
GBFgUTXZvm9RCL0qeQ4Wk53xXMBXbA8czfgLE2PomjbeY3PtN5EAXffrZVxweQw1dU/tGO6mKp62
jh/t6kzjkGQUSWfEgvtKfs5VBMAvD+69cJr3QfumOmClVBEymo6KTdWy1Aj+WJ5iJsrJdN8DpT9K
N/zma3Cs5YzKa6+WUlRZ1BvtHbEBQMfxiJ7RkvwMEQdTTP/iTd6BWScNFvSpMY1xvtK488o2NGxh
644Eucdk2/cTZkNNi4vJhmGbNXT9NOVI51Unf7Ixaynn+7SfLfxf8HapnSFDB4sPue5OFu1n28ZS
4LHaZnDOO5nNe+2Dz11m+V6E2ccKciGmoc2vrYwuMnNWBPysmgMS+H9vO7Gbw67Ot1TWHErbDc8S
zf9uNISb5qAGYWbtk/Rzl4hmV6ZwxE0fvwa6u7fnJN7Tr8tfjA93g+ANi76y4CrV+mNtYdYZrYqO
Md9xTpP/0C5mpebTZRSrs4hx37HIcTax1qUTk0Kg+h3GZoksq1vqHGZxYS+ktcllUF4zErta9KCw
toyo1sBqd9oPxhObYkuBQFI9tGgqd/kyB8+zb775i35x63B4lE66b7vUfy7o7TDzGs5LukvGGP8y
1hRT9s61Ym8u2Bufy8W26T4wAdeo3AY7Q+w2BYqUeMljrRtUpWxhRUXt1G1NHigcX1v06GvW2N/J
ei4vWXWdp0689MyTQMK9/vrHWKcf5mleVcVueNVTCcpkjoZjGDU5XuvVvLCE4lCT+F/d/ltgKcuL
0XX5ZFls9BW9hpXrIJvaCR9EU9qnkIHp3VwJNm1al9gSCXyHodhHQ0wPkYO1V0TKO2WaPgc/JaGK
f9w72aFybqZZPrsTFW/kGC3CtKN85qzMbLFwXoUzO69hlu1FKbunf/xQQDVZOQqoTKuwBjzzlXwi
Z7Kmwq4TU9/XjY06zJY172ycNAB+zfRBWry+Mg/TPeiViXO4/ubMzP/jkW+uMrAYmm9dzbRbTapE
FawRXGo3uQ8KxegUld5brhk4pAW1lO4L/LAi2/YR7ccDDo9SnHyvWvnoRBmvsJp83KDAobQ7fMjB
uuBMbqlVrpnnKf00Ewrx+jHcWAs0g7XytIxkdOwcfETLaF4RLTZB03Vv7pR4qHQntwyG3Yi2xoG/
Dqk7SN7yaEZCVLQZgyePj2xxyX6kNeEuqeTHUSByx8QqcrUiVfrqk4vLYGdRwQYvSh2NOrToiJto
xS73DSCoS1k0h4ld60Rm+gOB9OmQgYqI6vjo9C6mRj4hhqH5sWxVf8+F46mMCDVLj00vGCAestlh
5bwT2h92ad3TlZH4NChovOuM9l9hHub7MWm9zWKq5uBQ99smwXxulHzPWSi2hUYGLGycbbmrLz3v
jSmRhqNyqfdk3TTm+YYKEcwp6aekp+SkrXpCW7VpdlEiqBglkY9JxaxsnOxOTMP39EvnLsUTZxGP
FIM4+Fl7dexX1yFf5Hn0u5v1hDJY9bVV3mtZBM1DszAhiJ13DueG8uCABOfUn7NgfO+y2n5iubm0
DVJMRuRtQ+65vAsAQl65TU3SxWFlK/s4UGyxAfcJzzT7WcSEQwlgNnhWsheRqoOixsPnbELCeZ1m
2f4Px+XdENwmC8aZW9DqR9/y91aBXzERxXFSvLpTeZfENn6RT5Gjb3ZEy8BAjQed7+R8I/hqLac4
3BTpixPLT0S1oTRmNKsNhUeZDYWo4Jxv5TJxXBzylxB5y2pDyhW4rCQTudoybLfdbL5H7LvLiP/O
FGCOB099wvofEYhyo90ykV7oqAU9JoP3Za4HbrGT6k9miJado6NH1zLQ7HK8NL7J3E3icosQuS+u
ioMEf7uou2tU2l8TQOnRaHknkgUU3dqgtOELTIuCGIVVJoiSn3VU7TEv0/KQwB7ANopn5bvnjc7B
5FDlc19NuPz1cPT4ireUfw+bMItHIialuNtAdOK2E3O9rSgCGYOxAPAQfsjAtWwGkslEmfE5ZWNw
aaeUn4prTpTWTPjAP4TCRlAOPHlEGd6OdVBfgoj8nCzMw1jpz76i8zohCa6ryjvCcX2Y89w6dZ25
haIfNi4C9lZrCCUm8Aqc/+5DM3HpC2T1lePBN/zjtApxfwjoQgIJTiFSfRFe90rjE7ZdbIvbUVsE
J7PebCKHGcGirTcHw/lh5OW6mxqWi0TF7PgFXCTdupxaGrlLM8ki2RGOsiKSt2UNVkVmRb/D90RR
lmeYwtPvSHtSdnXad9dbGxTj/mY3VGymPccG5cb3perHHafD5hTA7OB+vfgnEpv0jth6JN7OkRqj
NKZITnkAmVyrucXsRyeeyJAnVN7C1RTvSffUy9AnfIhfmHIX3tE++CDJlW05YP3AWfROYxJ2vZjn
RPHGUofNKQzGGPP8lEKHIhCvTvPNbzWN4UtfHouGRigS6BwS+OKYJ0MYctvDACKXboA7veDbihbx
WZUyOE9wj9a4pdpD+l05ipwadajtS6m7x0jBt27a/HOVHGDlYcppq2rvMhD2n+e+c49aeEwJ8Bpj
6oA6IOKMyWdowwXtiFtrztmg+88TxeYNTXNzd8HvGm44hUnxCjgalF+7TYaREedaPJJ3wWFhtM05
BXRi1clb1uTy6Z6JNNis9o2d6+fAwPEuyIKnxl4Z/qKnZYGXm+EHEtWITgVu/NhVgb0zINU2ltAv
ME6oPtMcyRcRy42aPuaxALtspoOUKGitKTkwLD8wmFm8icmXkAM403Usrsv8dTBVt3FsNvYnINRf
HPIAJJ2jAlYelwmHSOQdNMFvA/fwPu3xj7k09woQWbKgitCfrG1vcUTzsQ/uqAvfL4ajIVe/XVVE
mAD6B8fr6UADnptP6VFyFGIs3BlIBc4jOAredhLwm7hhUtFxl+k5Gtz18MjOTlZQz+p9WTzRfs4e
Sg0xMqzaGCIIvMPF+hYbZKmOKJbNHxBwzj+Ua/BpxNsR2MujVxKUGeyEWCW3V1e5XA4iyqz9BoRH
ipy1a2f4J5Oj99wou41cODTZndiMk2UxEk7fl5grsxJIMXOVXkoXp3LRU9CCvoaMVoev+Cn1Zk6K
j79ucWnT+1vLvg/ZzA5LNEP8Ndtc8zn/ukr4Xcifyokxbj6YFvTthKNuN+LtiZenUSHbWBVj0y6n
XYt0YdEthKhTaow5TWBfMXh61nN/nVKWTTb2wvXM2YeG17fhVLhqaMQfbQzdvDJeWR8rTGl3EVv/
riPhcucS4z91Rr+n1sD1HheYjrkjl4oCKL84efmLJZ1PLXSeDczENXCNXwusD13pdHoNtFtPsMKP
S+G+BGD0t9kICyMCOn+MdPM6+150wVD9iG1zDTQ3cAW7ot4mNYNELk5wPmZQ6CH52byPz2GXv2iG
qBeVpk/GHa89OIdrC8QYV6cjd6gkC/NvRBdAFPNzYScf+2bgb8lVI+/qS5dMPtwxMjJMRcc9Fo9z
SEnNJi5g8Ot6ekkWJsQ8I10aQEmb4ZxAL7v8nx48SNLvzLf+58HD8ev4NUl+P3T452/559BBOvo3
X7hyzcD+fuLAceY3pVdLi/S14wlb/vfMQanfGFxQzM44AMOL8v/F7pXMHETg+ELZwpP8jPzfsHt5
p/8wcgCkZzMsZYKnXAEvT//yu/xulCfAVC6UVqgXUafWMZ9zosY5Wn9asswm9CXk5YKfdywv0mAM
8VkrCT608xmQSnAY5ELwkALWPCzxRCdCbsWip7MRxZZ0vHUhBoNTCwQihsuOVhtDA0VtuNn2NknW
xomeCRuXVzvrXqkw3guTHD1trPNM6c1ZhPm4tVzJOcDCCazg9fWSJtJwoG4gGomqysn94lMqAvnb
8zZ5AOfA90f7mBhBEL8cvaNdhlDKBvIduDGJQrmV2aIgZHvKCZ6YrOOCFFQX9yONWYYL5c3g/Fo6
90NTwoYIupemmggIh/VusYxziWivRQmGoWEvR7zeqFvc3lbSt9RpTicGWRORhNEubHG6hB5rRqxH
+g6H8VuH9RMEnaazAupfUY/9YbTcdzKPH6Gmt/eY9Z8UV9CHwWCpyWdAo01WPM2Oyal79pw7+h71
HSUIzjOXz62Gg/Gx88OfNAkx9M+CYj/ZrsX9Ia+Jv7mbppAsN1l3VEFP74zsUHxTgo3D2FOMHN0Y
/Qyn1IPxwX3hXFXTz6oas4extz5ZiXjsKrU8kyUj85R10UuZtHvjYU2MG13fhjZiG6tzQEyl+Elh
8HhJYvENX4J7D72JarAJUGYkjDk2y/LaUIq1qU2MsFp5DaUV3P5+9849/tUl5v7RJfbrQXZdH3NB
IETgS5+36fcz6QJiMrU3nftSNlTpYIA7OozSdvGEpSV0hpAmxRreI/tIkadfKMQgWcqox881TXWx
6h6GoKrBSUqMKGN1GLNBPnlsc1vO0PZjc1e5QfQqK05t6K7R2auHpyQTiIRxOu8wWe/hxiSHsZfE
erP6hJF0E+DcP090DEYoMge/XWBANl6yhV23XIeA3QVnoyDsf18V3YFx37Rz8x5J3lApWWdfPc5L
4C8Tpvne20DI6TmGqolv+AvlF3jAOx7VIHJpL6c9JJXzagY1G7uvZjhdo6IQugLEZeNndE0RvPz9
B67EOuX/l5eBT5xj3LoI+b4QWsMm/+MnXvvgHBgXlC9eA94xns0a+qOilEJa7ldcGELnYxnF0UN+
nbKa8u7Zepzq4YvhprbNkhoEDiySu7pvvzl9SXdQPhDgQfu6zgkR6UzdEpmk+9RX6R3XFXpdG0J6
611t19WjPKfTiOUhxGdMXvVRpoA6CZMT136PSp2dSat+7DLLp4wmeWziTNyJBGr14hdvoHPIaU3J
B6AG8sKnVF4tZR/8HmkzZ8xqR8306PjhW6Qn7vlNmZzdWkItL0cKARLcyYtXf6b05JrnTDeKfoH9
71+7eqFDqmqZzgbciga//pwwGXh0sZXipSiOYrG/l25/xQwgjx6L28zR71AMBD2bMq3e5mi84gvb
OoXwdkZb5A8hS/X+VO/jFEKNnYI2JHQToNsAk1z1kwTaxl1exPqcEk1jH7rPBe5bOTvB1jaUf9LS
gNK1kUPl7tt6CO/Y2z95DoXkS3LNYgq9av2BOFzy4ujhRFuT2ORdGm0iOzvEVfwMjQCkpySNwCA1
2Ik+EvRW9gBDMTXiEAbHQLYwza37Ica+knFou9Su/IDc9dDrseFGlU3becLhjb1l3Aexz/U3YVQb
xMwRhoUAPAavjUo4BtZ1c2zyjFBjRAJlHi/ozOwkA6/0MtTzpSHOjV2tOoOR2/ojrC5tVbiLQUMM
OWfDxoPFUdr0+EaSYCxmUefF9/tjPWCcnoEADYNTHHjRv2P/AleF5+euV5zUQj/7VjJDgXpGvTYN
DWA8xI3nauPThKYUjlJSRNs4FfWlZzFRlHXcxnEu97OU+7CJon3TLdnDND9hWtSPYZ+UkHwdBm00
+vazUx9c4Oe3X//gmIlWBkd+5m+GPpPVx7JAyggcc9N5iMdz9L/YKqENvm+R3Gpgn76iMAP+WDA7
3cHCrol+t97ghc14Ko2ys905m1FFNog83W3nBfE6yqIraFk2bL9+NG73rW/j8fj3y4C0/7jwOuD+
FZgnYdvSDmylgtWC87sThIqGMIwGz3pOc1S+MZYubHAC1oGXBoCGltOCtv+UcUmeJwxCrdcHm6Xf
xBZQAV6Wbgdyer5MCfnipeT1KsrhLWIIspFs76chmr4vkcDaX5ypHa6R1a8dYZTcafC5Wu7BgkC6
K+ranNFO8NzZIMz8+hMD5GzbLFN/YvyXHQCVozeaWV2DKE92Lhn7B2GQNhBWNnzL5bVCEuPwvV6x
lKQg2C5/uHAmLgDhGHUoiUcT4fmCAoDQCyNtE5XXJgbWgH2Ojs51SjZOSbpzBHAVWKkqfJ8KG8iF
0MWlhSjXc9U7Utt2FrmnKB5l7R+tAbneduYrxWr9nWMstZt5sa7InMHGCFqH0h5JsHJzBleWV2wp
lyv2xibGbJcghppZvBFT/zJArXItph8KV0QAofbCKAlwTASSAPn30nkjeACXmmx6xnYexmbmneV4
biHrQVIk78MLfHED5uTRAD0TNPJ4R/WnxpNqMyyYwZAXwcy5DNbqJYn49poJQ5pLbpEFIDt0pDpj
xRQJY0d2MxM3IBqeS3yY49rvmH2vUDQAPTwnVhDvtedYGwg83bPiqn7NG/cVT0Koq+IqS6pYmrq4
9hjpH3/94zgN/T9KRL5N/xn9qP5/p4X1ofzX3rU+tDaHZ0/4rquA1XqrlfB3D+3IRA9YYhs+d3Bu
wTxEwSV06+CyGNURSlNvNR4OC/Dj8+B84+o431AtJNmBDQzv5ivw0IMFf4XUGjPPQU3dNlGQHONM
TddiRAuwlmcLDN15Mkzos9Z/spx8/szQGlIZfIJnXGFkYAORcEVdu72h3Dr4NTe1wzg7YNKz1WUx
3ZqKtcz2WvwEyQQzExGIKswxPPBlvIOxkxfjZMsOZvGOIfJtmJ5KqgivEz7IjVuS87KMFs9OmGMN
p0DVuC1WmjjcLpSIH0d7MRtOgi7uyJ3hzXlMIS+Sds6BFIDsa5Le2v/9cqH/5J9fP3i93m2kq4Tt
KedPq0W5ZF0r48h7zl18LFMqp3tACNH+E+XZ4WM5BSAuNPZu7Iz71bgUWDEDo6S/1g60kVlb6TMo
uTJmyIhXk6K6JHOxPtVvpDWcy9BE1qbVQ3BvIZH8uthX3GDvqRWwENfyi+RkcAqriAkKSwZhRUAd
lcq5EwDwveSkMEiXOg/YGj63ZVydIeDEXPbD8uridPDZzl9MFEIzFHm055R8sqipOv/9ZySD1ef1
p6dTQ1GRUimPouk/f0gYrpJ2IZf6zBmRHTPNFBiNp47E1blF5jvw//zkqpQxyoC4LvCwcl0BiNEM
Up8K0IkbCIPlIet6w9l3GjdzSPu0qxts8x5SIslMuTWppJkpWG4iIP9oh0W7djq4J7rjhnNmkhtx
v49VL8iWdNcYhKjw6mrf1TE11IryPp/phXGL4BB03jsNmc6RVXF59eBztZMdnGpbAD/vEoCRwLZr
kFStQEeqOTEiFBbTVpJVuM81i1yWgKGxkm5viZkbTlDpc8Ps4lqIKlkLv/vTXM7jnZ/dp1ESf0Jx
ceAFfRysvr0mvd7PfRbfPBewXT/H+lXIGQZFtriXosPow0GCheQcRQk6b1Jwv1KA0vDVjAc17Sm4
ZADTkbuGtLkSJZxP7shrOXLX2U1jiZOD3pA7qHLRcSRrvE1LV16qk5ICoSkg5G5xaHqUekx2Fu6i
rUU44zYyq1IxHIGuAj7e5/1zQlTKMgBoSW2590sVets0EfEVZs2n3u5YNrppY+PKUHTMf/UzBVTY
JyPugPcEeLQdOYpTKWmT5WNKg5/DIHluwezSuN3TL/VrB9Jx+eizQF0r0dwntfWQj5IZbWPR4hbn
UDzUdilzBvoOM1YBbr8KKAPxKklSYlM5K1889RioxS4CcRu92RntMC6mtSeolOfWZWyYzOJjYXz5
YZwCOukZjmF0mbl1WnIzM4TdDUPZ7RmVl+DTvEdTfyjwX9NRwS1HmXiPzZK2v46VJyKgogb70jGa
KZqhv4w6wbmVjz882VOWXrnQBJMWJIkqMgptznFixUwGGWzUgKFoSec//Yj8RZF+AzxRneaJUxyv
FNdeDCeDHzAjyvjYda6unJbyu2k0L7Y9F5Q6jHB7TEQt9xSJGx+u/2+sxyxmf36LA5vsUkBaCPAQ
gs2fbqR+KYu+y4bm2XE5HExFsJLHe+/coajcsyk9Ly5LP4Xo+sHLrBcVE3pXTQf4bAQeOYdNTEu3
y4li7Ya0nfYC+aHfgaa2ivJJq7R8ZSjC4HV5ErC4j3gwA8SGWH0I6Eimd9rFkjMIZH5Vv5rUdw6i
Y9/+tc7aLfELSnDGUxwy6Y+ifnzws/D74A/PzMjXXgEYQnyb74cMrImSKekABJQNe6a/gyxeb9Tg
TwdOuGKLOkOKrALk1o3UMniWGx5DWaN8xjACgrXCIB+9fYvd+QLCz78Pmyo69kVTYIxsSv7HUfng
9DZ4lYT+vyBAP2c0+tmrl1OaZssr4Ythl0dAY5pJOQxmnobSOAgyVfzBXprmmCX8f3NrSl+L8MUN
1l8tFus2hX5+wtOw4mfoeWxoXQKtHT0NshC3cO1YL4R9TUNom6Pfonw49sfOleihs8quLjXMpyHW
xRYObboLeu9bsXZyRr1wN12cULwJR5zY0LEM7PEi1+NMRHQL5SbwtkD7yFJwZHo2kkwnGsKhC8BI
Jw47V1L2JzvjQjfJhdN8YjVEnYcD7BODCF2E96oB4GwJwvixAEDhx/hojLGojZ4ydI3RekuGatiV
YS0O7f/j7kyaW9WyLPxfak4GfTOoCQg1qLHl3p4QvrYvfd/z6+sDv0zffJE1qGmFIwjUYYQkOGfv
tb41kZxg6B3TDAYd8KS1Yw6TRQyRCxW9Zvt4AekAxJrbkSmCp6qy52zQ7b6zgi19cCRcg04UXlih
7THLLtmnVkA0bRA/hzENjWoUUaGB2rNpsZvEWlrMYcEX9LE+XTkOG61JPgYthZKP9RZ7mBJ4UZk3
N6QYg7doY2QyUPsl9YYrrv8OgX8CGcQvMpCG9JAUkUJBERGymiWXyIzwt3bpYyppvyjYSOdqudVW
Fi3E+a6qUgU3hC4/pHmL6Ry3IJKtp6wR5JtGbJRbP1QMB9I0ViTCY2HFZyYfoZXcrajUpGD6rSa/
/RpJZWXq1/hJVpY8gmaYtwCnY6W4RsJn1KJLbOvaPIYpmXmBkStISHEik+9iPqpzmu2oIlaugJR6
lwzMu7gMPAlQ9TchXSG4oQqUfkQUSsj1d2yyyZbnLHpIp6WlOYIfCDRCpoKi23ViLnql+NArNUOe
QolezT7bV/WZ8MTiNAcL1qZoPyUlNo9TRsKr0eIunxPYyFIYXUQS5a5DQCK70OvbAEEbp9dyekp8
vnYMjsKwnV+qEfokGqR8k2lgqibO4ieSICGD5q/lmBmOSsTcflGP9WpZ3C4dVVvoxxRtTH3ftYTG
plYlbAvNAti+tBMsn/JkH42MyYRmQsIVP+eRrLkmYyinM61sl6Et4dvSh7Ymw7FC41A5w9Abt7FW
UnOoP6lTyJcwgFM/RmixctBPW8tI9R18KEgPmLajoDUf9jljoztGKweBeO+TqYaPsd8Kbhns05iU
hmoaYspgGh4N+pCbjvkTvFDV32cAI7a40uuNgm72TqJ3jsfPFUlugL8S0oei+3c7ahRO1T5PD1kA
66lTFd9D0l1zoCL6jqCB7LyJcPqNQ79pq+E+KMhQx1w87pR+8jII6aCcGDZP2nubAiBl8n4/+1Pi
TJMV01ab5AsuF3J4d2UXf6TxkJKhs3TzK8RwAn02BF4hcnDEkfrknxBzzxdYrQGOWppTvQropxYl
8N6S8mrkxl5qmldDmuW9SEz4wZIYJCRtrEMkMYaLFFdvM8ViV1Qy0e6JbqKHYHHQrFt+LLUXi91w
Scuxodak/E4rJAeYdadndcpvgjokAKisOKepSX2XoJG2rCdQq/mLSe1806aaaI9h1+x1xu7fV8r/
v04U/Mh/jOg37+37X9mNl/fs67//6/LVv3/+W54jvZrlJf9sCEnqPyiX6OAjGOXrokVPZvhq2v/+
L6AXTAX+aTyR/7HMlnRMKYweRDB2P8YTjYegsvG4KuNR/j8aTzT1b845ulOGYWAysOBM6bLxd0MX
AjAch3WpnMOgR6hVa65RKxRcl8gsdLupEwlD7sR8r8rwvYOySr8x1E51NVAOl+tHnxKq3UNV2+oA
2PNWrl1kByW6AKYIy/WvRsdboKTCcTG+k+23DX2c710Hw3ZQZ5ShDTwsYd6n0Oq3xQi1LPPJgo4R
oFtSfgs+XdsBUqiToDnjwEZsohk4B8qF0h7FKlM9r1FCc1/HDPC6sTrVmvqAPFxCG+u3nAqQ94mc
gYDK9AexFURPKrViK3Vj89QG9QO9gqcaX96zQlCgko8Xy/Sbg9UNnEH6RZooENxjqtVNSBsKIFCd
ulogfRiCRavHp94TDYZEQoIKBharu8BF1ZDCYYP80Tx2OkMd3I9XQaXJtJxgcll87gxjG0vz0UIS
VvhB+cp54DYSp/NchuFm6CsaLJRozJDKN2GKRN2J6L+HV81fSkWS3rgVrgWbcJA7K+gHe32FHsDw
NHVrdpiigRnSOpz5IZxNAyA6NRs9deq4X6Q+t8Ajy11L58FVtpzqdlKWylvCuzjY5e+ukxYSAkWd
FvItAabbmU7a1lI/YYKjbV74EqGiHwfwGJeocJgSzVOj3Qxiu+TS36hV29kVNrmNag2/jWZ4HbWs
2gt0xoI4MjaADzYgGpkDASPZ1Ev0bcTEBBCKutUSOhYa1GW46QljwWJBB+NhTzEc4SJtDVtt8RAm
rtyavdd3WYyRGvyk0orhJp5Bs6O5vy3rITkrUx1DVLLOejph/jUShXEk0sC+9/zbIBaic5ogwlqO
TTHHwkPrb8qU4dRcgAZMsby7hjl1OwgGCVZxqOK3ZSUSzFHgEbynJBvsg4aUb737rdW9fyYI8Vce
qZTDRDhycmzpNC7CwWOY9hyojKACc1A5PD5EKKs4lOTM2QLSsr7vlYsC9HlYsocVND7FPCjPCR3R
KDD2Ua0lx1ECOGVYwEOVGOknXt2NpObo2aLg0dLpS1iVwteWxifpBeJFDkdaSo2cuWSh9mfqqZhm
OmsXRjBxeoGSPGLbdI9U66APnNwBBJq37PXe1Mm8D4ZUI2IVb0+a5M+Lyf1kLnbnRnlQQM69Vl1+
j6noEdEdASx9StgjIrjNPB7HfgiOtSSUKJNqA72ij6hQGuYnPYoIayX7+V1QorM0NCCbiSNw6asY
tun3e0kQ0LYqWNEiggb8WTC2WCyfZYOQm0w20a8VeDUMI9Z2KeM8vAEmbnc52y+nK+ApmVK7kEeE
VzGVzq0IZBP8YnEyRP80m0W/TWLCWELJh1EtcgwmkvM2otAW50gwxV3oF6+MnYDEoD12h5EwIca1
lQdoD7XaBC8WuVV641v0U3Uj8g9RCUdSQbiE7KY30YGSk0ABt3e1hvwK4I4givWQfKca9g3jKcwV
kibt6t6CX5ENSI98/6lt1fiBFB+nYDjq9HJEhGqmm14hCkh0aFrzPttJ4UjIhOdFvQwgMyYOhzHw
9wLv+DnX/ENjQF3K+chplwPhpHJ2gxPnq4mA4iSYBjerSamEMNXlqK21tiQXV39DWKbuzIACdakU
TqziWhckAhSkPGu8daEsa/TVhtT+ub2uISpHZuab3T8fZ9ADv3i5vT7+c/P7meudRm2xpfWhP1bX
h0a0uzhw4Lgtm1ifst7/ty12gFI8JZEfzXcM3KXXSWPhWfMMhCVcCEvfq0LB6np7XVuftC5+XgMF
DyLV+jBVKl7+89DPa37uW1+9PmCkKWpQsi2cyUiZW613/uc9ENb9Wp/w/e/Wrfyx+v2y9b98rypW
fOTnnu5+dv6PTf/s2H98r9/P/Nv7XF8z1n7hjEZdOz/b/XkeTr77SWPK//d/9f0Gf976z0vWtb8/
fb3zj3e3/us/9vTn5d+v/GPz6yHAmtbOf+xhWfYy00sQq7UM+NBZX78uVL3C77Ru/4+dWB/6OUal
pR7KVKt3nAJfA62Xv1/w/axR1bFW9OhdFZAkgE3QQ8u+do6LnJJYAAoH5xQg9LG8ZliJPGOC8BOX
KR2TMV+QP+u9Pw+1tZzudF/w/nb/ehOs9V9b+Hn0eytNULOtP7ZIZrIdlxCGxoqk+kF0Y5Fk3ohm
8qJrZFWoJkht6+0pogARMoXf/HFn7if0cYvn76esD6yvgzCLdl4cbvwksjgPCHrlBUBAJJeyLad+
lPypaR0rYFve1BD+tK7Vqll6CgVKR21T2F2ZlxTzBW8tCS/L7339iZbrqaCUL3IrE+BIUiK5cFyu
Ej4zxsA58hXMBU3/ZTRfnMnpXebTWyqUMC2w7edY4VhMRf/XAvhS8R9v/jxvfRmfRkl+b453zuj2
41gex6YxDngs7Egcf+WhBViqboDckQsHNk0ZXn10eIXPZT7C4m+XxHt4ekTEMgrswltvVmTJqDra
z2nYAfPRPTPtdE9csknpaDaOPyKYJaxw8NZFs6yZRUKhJMv6YK8WIISnrufJIK/EZW29WbaztFuI
rwJa9uO6IEIIguPE1bzoF78MV+D82KQkmzB0MzfqkqW7LoyZEskACRr4IonK/1p0kfC7lOjdUI9D
rmv5CmbhUb+tB+I9JmVe0DcLBo8UOGBZqLvwSgnanB9U8txJBRY0LF56kWz6mcFmq8T1BjOB4hkG
kV9CINRLjrO4CRVSwuNazhhB01XU++qVlvQZH1fF5YzjFo93maROh7AMU9lVEkrSetX6zgDw+CAq
AFFnyaORI3mSygRzgJuEBR+KE2fyeIFbrWuDrm1q9A77cLl/lKkepFRc3Jx5i5cFncwVi+ytdY1A
CAZZhXbuS6X31s+Ab3bV7oOugo6VShOMFo6/sSwGqtWHKr0zF0YXIs3Sw+pIOLufKnuxaobdug8T
aX5eYmhhag/L6no7nXOGBgzzOqHKCfngE9EqHyWHZNWzg5UucFqusZ5F3+yPRTCFJl6VTL0MQi5t
oURZHPnl+63hMZsdUZ76fRxaDryjP7+A61fxb/dNbZduwjGYbTwJMCQAFjFm3DaMAhfvslp68vKW
/ritGyFu2iWuHc0WJ5cVf/n9dpaDna5HfFlYJbnROPT9zfqdWt/e+oUj/Yqf5vfnsHzbTP+ghkRs
ixpQ2fUNr2s/i/U+5K2yO5jKi78Ef4cLDJL5Y05fXgbXZf7rTqiIvd23TYWwg2/P+hVa134W6zFY
b3I1Ybgaq3ttgR4qK/mw4toeLIufm3CIXoeAth5R9bdtNGgzwg3OXN+rigrxukcIieoY2YW8sC7j
9Vu9LP52s2jULY17f0crqOZkNvy5mAQSM9f7AtmsdnwtPHNQ6CzQcfhqRUChueK3SFBYhCG1/JHK
q91Ulb9XVZS8TfcbW4HqkkOUe+vxw2z+19p638/NNs29Rq6lg6+p+q7TFoYmIEMyzOXNNBj1Ue9I
Mhjp3mPYkVEOY3VodmBHD+sbUvlJa8D/SVFYPLgNk0CbmOd0I1OW4pdVj54sLPYiPCiifGP6hrqR
e0P3oon08XmSu00SiulxVOJTEMXYG9vIDZqS3Lcar+a6s11iBkttmRO6Kev79f18/xQIF+vzHg8G
iv/NgDzm2JHUUwcT6s3li9AqWbIdw/QhMTn1f3/Sy9rPlwF5duyp9zkuQkReAWFly9xITUFSF4pn
1dibjWVBXOtWIJ4WS11Te+16VbOGCPkXljDL8nSG1nsabaTMdE9daQnboIZdRyXZt6t+KazLkkYX
kcgyhOukHqvk/UHjvVYJaevqbCD+j1LB1jS1gJndkTYliqkDmhswplHk4C6R5oRitJfK5qAQJ8SE
AAF8spwsWpVTmeqLQmKvt6EbatgUuNRaekekJugsGEUmyF6TMa+4jLXH5apqyAoz1U54UqCd5nJ/
STO1d43GujVj4uTNun4YdDQAqCq/t64C2eB665sEZ/F/h5kMpko8ZbmxCYyajFoIIlLbMtLBFZE1
IiyD5TrfDBBKQ2i426iVTqUkirOz3rc+OschGJKmfQg7zjXEBTz6JG1v4zYojo36C1fN5MlNIB0z
cAARmxtzsAtR1T+SYISSBJyc3aXwJcRkbtx1x3ITXlqXyCeavDc1dQFXnMlMEX6HDRsNq/5FaoLJ
NfG7w24my8bUQ3ukjxcsZ8p1kQsCgRON+KU2/BbNxROLN9PEWLOnyFm0rZcui3UNtkfrkavWerra
6QejhyE+QgIPw87JOZe4hIkR37A+gV/vIdERXYIpauOBGHrR38BqNveiT0T8+t7Csl+AZgMJT/py
0l0WPT4vDyw9fOOO08w0PxcTphShnZlszxK8YGI8DT15gvqfuhOMOJJoo+kc0+HeKDSBzJarw3p0
smk576qRrFIeLrBNDFLmMdnMvHXNNCMDs+K/7rSWRyjBHzNBJDV1uV9eflzr2s9ifZr+89r19rrV
JALARmTIcX3yH89bV0VZT1xN139/v3a9L4uHA6GpuKO0j0TEG0VFnNiXog02KuKMTaPF92Tjzmdr
lpK7qfbnfTzcxbUluIqco7gzlhKaMG0VXwEaJo62NlmkQGVPM+kL7pyiEOsgldnljDSPaGzdGfXy
OQBAkpkSoT+p6tYhhpc6x/BSKbBkcGAeB2R7Hz4qGHsorbciwzhVTNSU/B7ytNp0aAdgAaPWSUZv
ANl/N8vhhxSTy6Cob41i4uwIBv/GCIP67Et0svMkmt6NOjrNY6E/ytS+Fp8cFPBe698S4bg+Pigp
CRx0sbzer/17cO6P+jiP7ypRAYDMfeOCLa+55E2XryWX91Au7hCTgLtPC4SvTaQd2nnQ3KUe896I
tjR2yXtj0b7qZr08xLSeHkFEX9atctT4qkeaeraiYiBo0GSYtfw7FJqvYaxm90OJdhE+ZuJmE+pH
sWNcX4gJkAtrfq2kkTDSXOv2VWPNT7ikD+ubmNpBcFDYKCcwsdItsx9+EIzXb02diMFmIrnQF2v/
asyRdOxGIozXvZ2pKcyWnrxkQj3vDIT9OwmLyosGdWPdK5QYI3pJXT4ORmpetYTY2++jE4S0QdtI
ue2DSTrlyoKzXg7AZKj7ftTkpymPW4CmhbVNmnZ4zTAXrq8MCzNeZE6K12gGhNJ+fFvvx7GDSz/w
xxt5yhRy4QkDUJcjI5GZbaYixiExLA4gAwGwCuSXQ7tf3ztERxW8SKMf+kHsHqJkvls3OJRa5tDx
ay/hVOqXojABny+7qJn5oyySKlCNSYrPuks8nOjj9wcoNkcLuS3xfmZL0BoAGVk0tMeZjLh1q3No
QD5YvmKdr/s369du3apaiR9Uo+U7VZyiI/pYa7Pufi4xvJSN4iki/4ue9bidqpLoV6OwrnFAgdWa
lPwj71RPjUP5eTRnAj5kGppBXI/XYBRAKS/P6IL8oOlCjKxfJbFhqiuPZJ/k2giaxG8wKz4iwBi+
Fk0vyFYtclWrmfEb1VGp0PcWDpLv7WRTtx0Btr8y2pLdGOetJ1l+czu1JqXNZTtaVJALJ/SvKR1J
VzDozI1KHt7WNcrt9RkBIJEAAPZrgxzWTcps0fhK0g1lYhTjy97WdKigTbVvwSTzcWNvPxpYo29E
P0R/sPwXAK9M2zXzba7QeoCyQoNYUIdOQ0ys6zO6PsBsODfvZkPucpyq7SmboFxpPvLm9b+MnAOs
2HwHrzJuULAop0YPy4vR1LRzl39i9XsdIMNpfYJYds3GaOvo3LaGhfuh87+fZQw2MfbGr77T0ebq
RnMGxgjbXpdiSvhN+pH+tUOFRLytOqCMV4finPK/Nkk9SL+oa37vTyWaTgdX4+LjKz5FEUbgSlHT
X5lwXPdHmkvFybm0XbANi6fOD8WNP6fye68+r0/ADjnRLqzUS4v+6aQu/eg2aMVLQU+WEjNlajiq
nwzJKUUOrXhnBGHJtW1G9Izw9m42BSKhyNf5bNKFfNmp75WSCU6KmQaNnlaQ2S6abh9HwpPQBnff
W7PCe7jj2pMvkPFCNys5GpKgXvgyAf8PTf/d5MNan5oo5KkBD0MPU2A7LrDT76FJanfFgmZZn5IX
SIMozr6rBo3dMqnqi4yw6phoUDvlvqyeSXXBJM3b4Nfz0Il1+0RpJcGYUlgeTtsQg7GlMvLJm18K
YiVswPWnwqQWB4QuXCVigvYMnoTdrCvxvRFQksaEVH9mfCtFqxfeYgFZO0lXQhNcQoNUzjYwR/ja
/LzQVV/Ww4Nf6wmySfSkNm21HQNYPjJAspuxEURHVstlZPS8PnNe8NJdL0lXrDbWfpgQLbR9fRwB
l90PBpa/9WkEaLnwPKY3IS4b4qha7TyIQXgCDkOPzDfCl7lLzut7gZz1Ivad8kgcW080JcHhCfHr
N5IBLCWibPMh9XiKedcVMzn8vHN97ZshOZA2Pu3aJEBI3eOQXJ/iI7AyaVe9+SLnamTew9mQhQKm
MCnOsMTbFylDI7hsjUrdewQYwibnoTgaPhoI8lSLBatgXmEETBRfFfWjy2oXd5jwmnSKT5Ihaohc
k8KLFicQUcCg/srM69Rl2scooA7uLUO4oVstexiBQwKe+u65Hqbzui1wNL9JUo8f6C+Q/jh2I0lY
XLqNAEsZe619gHjbj5MvvVgECbuzHo7HeM6DG9wMIlVE9mddrDe7wBIupsiXSVpOTevLltevz0Cx
sjZ8/7+2tKnBSQhx/3eP4+HzPSz+zeL4/Yp/dbSlf4gq9kbMjIqo42n86WhLBl5GBRMkLgHzT66i
RQ8bs5YBCcACVrNARv/iKoJctCwNJq+sLNI5rJH/F48jrsi/K/GWTYjsF25H3JYM5/5d7Z2QyNlp
hq9fpIlg8CQHRYh+69DJXJvJpkvh7qShzMRhWZRR22/1IOQEtyQDSMSRu+vquogbUkGauOFkvZYH
lsW8FAXGtTKw3CxQxqd2noZ0EGX470u1YV1Q1qSSu5Qc/rhPyDMMvjUjStQldkKUhcdklDS0ZSED
68eaX5ul44MOcKQlUaKM6UAwVmTVr6jK0dZmkFs8M1gGiiDUmVsxxT0amrknRfLWV63RtdrqMjIt
3llhBjPZhCbYwINm20tFBWsbRGAzOwOncvKRMqFkZfFWaTuwJLlO198CNTElvyyUXwhoqt4LmVB5
EygUT+D8tq3k5lbQuAvXfOepXPmpR1Tl3RTgJhAM9imIzcdusg6GrCN3F4uDsqQ8JI2GgGyp1Iyz
xSRzXW3Wmq2cMqNUJPJAIgFOy7Kfa4TGuhZFhXGgsV8tYQjrQiIkfScO0c3YNwUt02m/xpGQ0VAl
Y+BVgR8BAkEZWOr9FrqC2b7HUXIkcxbqGVXjJaa29IfyQEGX2YIxHtQASEAWVZsEG1+7FGy6pVYj
DYrqCMscUFmm2j+LYKlb/tyclsrZJh/i62hK3Xal+P+g/Ne1NTVgXZOX+glaaCAXTODWPV8XxnJz
vU+YUT2MGV0L6A5L6AH70y5JMkGyIy0gvZ/tmPijxDECeA2xU12VE9UfFHvVo6zdU0YbP2uRgSWh
yU5BA13coj7tha3EJNdOt/4udKCPlySSvi+uTeG+ksl06O5Yw+5F7Ej21OeoPTaNvp3EG8LfKJRu
ff3YGICXEOrZhE/9ljb0UZ4LmBYuikOgkU2CAm9TEDPRzDfKeK+Wn+Sw4AEDL0IRotvQ2CxDiKJe
2NuDUx2RqzMVIg4YAvZ+6g8EUj8yA6CVgHoiumM+Y6BBo+0hopU86uIBT6eIXglsR73Bp2WogIe5
inoqcQdf8S22B/JkZNCgKmotGw1mfp/fK/FWf9I7WEXLYauQGSQOVAI4HREaDmrCKKwxKITWvhop
rADWtwcyL2EJBZfS+lV+Yl3j8N30D9EV8R92p8BtT+092gqOBFWXBtDQTq0c2XJxMk4m9hY7OhbX
krxsUPIOMfG24b4nB3QyR+FCtquq2uVrV7hY/lKVZDnQ5hsZJ7bqiJAdyWa2VSoO9tjvpugWmkQe
2tNXp9tD/UEPwWAI3mADPhSVM38wmEzaO4oJHF2AYrwsg332zqzQaoHBuM1lDHe16oyUaWSqpHZ3
p4zH/FZ+VJ4zsgQ0ziHEPdrEnjRXeHWkC5b3vjcf+tolUU4h6zzYwu1K7kpzTzJ0iUYFdBG4F9FN
7/UTGTHtc/7LeMyfLDe9ASuqE/TWHa36FZK9sZ+AhvApds7s79AbIvcGLNP0HwbGpOTR3CHMmBzx
dqo2kG1za2M+KCfSSkLmQ8CQbPVd/RofmPUFR90rD+3BJAQJ/b28oUSefhYN8C079nfxB0wlEdYn
Wd9nWeFMsVefiIeBrBrY3TUp7vtT9TTeym/U9OuXGiGwxcjB7gkEufChdr/11CNHzKC70rh8obR0
K9OHJE3YOOIwoWkfvNVHNzqIuls8ICQmrxhZL0UMPJiZK7ntlWjh+bflpQ5lWBldqms4ZBD9tj7C
B7TvX+onUbzv0ad15bwzNa5+D9oOKJdMZf6RITLCAcimYnEsbxtlR3NKevZJ0nIsegkucyYdSfdN
vkeqfDPlbsnlgLim2W7e5XdiO4t0T3VxzhDSu+Fn1WwHul6bz/7cwW06lxiOn9VTGOEV3/ZnZu6u
TDghLZwNRTn/BSJN7KZnIMI6voVju6kfKqSpxwhjH84ha2/+huI4PYmzm7eu0r40yivnDn/CVm2P
+ifa6dS400KXlfoE5EZ+n2anwKJrc+lJ2dxIRM3s1q8Svs59/NkGO2a6GEL2xR0TJo558z4/xFvp
V/FFNSCwsfNO+nYgtJVTVO3EL9OjdgoCm9PisAtc9TBsQdZTKNEeo1fgScO22HG2HN76eDsfylsK
C1Jv1/6OzzKE6+VfRPFQPkDHW2Rr+/RW+KgIg6UHJODF9vjt5Q8jaix+iUxgA3s8dU/+fBjrjQi4
Bn2XQFApVjcbXBjBLsJ41DqHenDOhY7zDr6Kh5gvJUB82Ci4OoAWgS5ywwK10k6M94nv6ld+3tfs
HP8KISl9BHctEJcbQ+UEonyhMULSCxvYt8eXon+MK7iYO+teqDbgRdmMXzpxR5/vZAhvFGsYFmwZ
dNcf0n374p8tCT7qLWFtfbAJngZxlxVPmp7YZb0vajtR0fjvWukJu4woXpvxxhB/Uxml4RSESMT4
Mru+CoHGzdKvLN4D1VQQpV3HF5IZKInwto37+d7v3+Tmi5A3m19vNW1kY6vwE6L4j+IpxuuqZ7ds
Q8VsIY5u0pFdTTrpcsoIWmzYNiw+yk0x0Bf/LeyfVUhmseePdvE7PfAHb3brjy5vjPO/uGNs5oUf
weRI9gM2zWuQviTqWb7QGgHGOJ+Hg+O/1F6GoIxL31FEWi/YAFHH4KPXT3GKwOaQt4jPtjmHNttj
y5EL0klvixoLkiu1537YsXvIzxCqRxlZcecEleMNOyuB6tpUNiRg/FaHsdjC9hM2anMl9saWymPy
anmKF9/px2mvXpSb+YYkY2+p3djSUXgxMIZzikmk2RadEgYb4Vt23dzAmQ6lLQkL2Fo2BFVK/r6P
AEndyxSCNFrsjn+XusNDsdU2ytbi8nBAJblUr6OnqL0k42lQzxOx6cfcTbZPLZbxdKN9SuHHMqmS
96NgQ0Asio1aO2bN8AvvS4ACOTrqOMxswInILKtfLeEpAqC4kkHkftQcAonieAcYywSyXe2G+GEm
L0E7S/2+VzdmetZ9h+fLpJOm1xw5fmcnCJb5dt1xInpcNgVO7IYEHJPRrY0j7Iu81/pRuFUJjNQd
bLNol/mUYAPFX1FylWOHVYhR+TJVdUv5iItnqFyNVhRGXxWIplsRRaUcreTJGPay7BQwqwD2fYCm
PFuvGbysK/dOSD6OIUksF4LXE8d8rsoNu3QnH3uigk/jzvylPjPjP5GRiFd6OZ22v0kgqS+BdcAm
v6P40u9otu4UN39rr8Kuv85ucCsQGHVoboaj8lrtr8D98q/6bby0s2velGxjdsOjus+xB2zCjq7c
OdskL+I+8h9q8ECSYx45Rihl0SKSAxbdk2fX+MCh97CH0+GQU11JnoBNtHTKHAJM82RDvEi9E39Z
rwhGm+eeQJbHnob9NdsSedjcT4jZlr0APEglfQdnED5L6qVncJTxVT2m1+l5eK4fOf78s6g7lldB
t2GNUN8cXYei6MPwoAMHPk7lBk5gOzpzesk940l6nL/Ckbi0fZaf58faYxowlFBd4Di5wUd3W76r
IDi5tNq0ISNyUkA24KmiF3bXHYJ74cH45ItT76RHsX3GYq89kYsmkVDbOkwidPHZhIfJoIQ9eZeY
zzylbAxSXbuv+7shxEiy0xylwmWzxQwNvxKxzokKIO0kiGhg+PK3+Noie/O3DYzRPWHsaO7E5I7U
1A5kdW832ZbIrVbfKu/EtcNJkN6BOt0Un1ynLVRo2VZ5wvQY7opPuJO79tK1BxBOMoGImVPdtI/i
r4wi9wsqTHGb5FuJoSeZZs2ZnCZ/3mYQDJvb/q6+q+UzEbX9nVLsrOSQvEaIAkO+9dUtIe2dta3u
k48lFE5xBzAjzkSscIoB26tucfy2BGTq7gJDNy6yCM/fw3De3MyNzVMLHYHkPr9T20NqUP5zTXHD
Fz5+m1CiXJIb/5k96vBGzhHtThKwd/g8YgTPxMn/1hieCx7vpVQRDu/q6N4oMaXvu88KkfXwgik4
UTaYKzFfeJp0Mxw45llpq6dhVvD1tQpjztAEzVHDMtswLTM9jXAc8OJIkMruO9xuTbgjc96CChwz
tazfyKFFlxtaHZGN6F/WtfW+dRGoPGqJUEzpY0K6pkh0LMHVKC2YZ3Cvgz0qScVof1EBhUvbb10b
Fp3fupatDcB4eSRVGzJ70/444qQm9Hl5yagpqHf+11erZQlhTB8YR2p7IzYd+rwvVR30rpwzUtSa
lQKDuGCVia2ytEjhUFsAIzNp8vI+bffqPG0aH7iylVdc9tdVpWSePy3sRvkW6x2cobZ4xq7+FcnH
hJ//mSlaw+nRiajqQzyuielD+bMB/9qRzQB7hl8y0YqqPXyZh/xY7xX10BueWdr5L524Boz2doyz
/CIyk0Dy/qpxpXBk44TxvInBYdgIWM69aFNFFeKtBeW93Kj6pTsjm3Xke/1eOSMBg8kGHFMzbIjM
suFmX/nzdCu4LWNREsP5H4w/n016ZyfopufuVX5lgjQfefeXeCPgDXLaPalA1ynckOfy2p2rN2ad
wQDseBMSukSHkpx3Ong4Ap5JDNVfA0+8ld70+/YXGOHgC1c3B1p9Lch+2sogYHWHWGUEx2Ad5S+o
o7dMUsv0TvtlbrTruDBC9kl4p1Hft1F1bfMDAw9ceuWpPWG3m/kV/haAMb8k++kr3EpvMeO+V+NK
IhaHDizcJf5kUMxMb9AdGg9fxVsVOCRjxa0TGjvpyMGrvhhchrwMyTN4N8Zu8lN9T3dx5IJUbgrO
rifll8z179rs+EQQoVfnzCUCC3HOlo+7bO3pdoKqu9eurRfABrGVyyRRKoLKbtPrRKotfqK3gTJB
u1e9aeP9CE7KBnNawQIvXFgivIhN4XPbNC/+tiSMDT6pbJDP6xQpqGd72AYnfgYluNtfMdHng9s/
000TKdw/C+7H6JB4sItO/oPhRA7Q28Ms2snZ39aT22wjT9kTCKQwq9+1v4Bwqp9stVJgSjv5viXj
w7F+5ZIt3LckxvL6PXfcCXfAeak+l2AIuL7fMX9WjtRRpKPEieU+vln065KjzRtSkTFQq68w9I07
cQDNS0gA/6Tcp881+chc1XKbZySw1LmQPyIbkTaqFxxVNwBbsAFWNOyqO3glZbTla2RiBQddBI5n
Bw2dk611Fg+YIagDP8Y3WrExnitPOv4PV+e12ziaROEnIsAcbpmUk2UF64ZwZBZzfPr91HuxwAKD
wYy72y2Tf6g6dQIy1OxQPKJzigQAisYPPjmnALZE4oQXWGgh8neeudd/MVjCbyi6TYRdH/XYk39e
IhU6KoYcrGDVhgyCJVRwllf1kuDIwa4Wll8eAgChD2by6QX7pXxH99K9isBl/FBL36IRSDmDC19Q
VtIbxfmpJAOVIEaMwQoXh8QKA0YkqmBbCN3ILAPvwmrMH/EJVN9QoL0uztwBMBOkE9zC4FxEXvJp
7GgHcvNvVB2SJLV6hcjW+qb4oz3VF+XqBZbB8OnsOvI0OpRXFv2r7SLug4bszyRneksfie6FieQ2
6D+jAHUwXBbE13wIos8dLAxphiYy0j+1r3xp5A5WbzPoZOIbZL/i+YWT980Xr+OqPGCGKqODkZZj
ZDN6gsCOQTzKbVJUlNvzQyH+d4bZ4ZaiO1fe+CWVrrRBzf/CWxjoPV6r6GH+giLAFjqzMNLUZhu+
nKMiWnFQAeFO8619sUgYeLT2KDjVQ5ld7auZTnm2jxIfX/vk3v1yxEUfJW6mqVtk1Gqb/tjskf4Z
gtvfSnmZYCW/53MBTqz006AzXvaT4/BA6w6UQQoaONakIa8AmWT+44m/We01+PH6HQ9t2JFlOnN9
kyqDV+tfA/6V+QQP5A+8W/BfyhcCsE8Yr4edRTNNTvJXgHUdS32ndDZMBhd3pANRgwkORLf8gXW5
ticjeehcgl+z7JSl71jyPm9h4RCl2deLcNg14wtm4QjVk/0YcPcCDoXbQPBx5tMcwkBQ9tqvxgHQ
AZyAzPlqO9/6I5HFy+A8IU9ER2jPJ2AtXPY83m79k57YJKFyNjQuzt2sLBXTz6dFHq2t2OeEVtzm
Int0LyBpsALs6ZKfMIKsduVwBfXiJgq0Y2RRKnhcOfWX4Rl7ELR4o2A/b7cI83flQT9OR8TK0HQs
TqUtrFpOZ32t+ApWA/br253i8o33WA2r6fI6KRInOvPm2XLCrdvBDYgTnHfY72zGL26NZlokWNIo
+Al0nLyb4pLuhqPxwELHIsrGFX9Hddmx5dKN8NVpbqr4YrScojWaHRMkNPZHwy4oIyykTK9tyNkF
jlgIv/+eNy9G9cRTzyFgfrgikyICc+2CtAy00ovy0JS+JjmksnD4WAYK5nVULJFokGEv0XxirlRN
EHsXQFjmL1ct3lPxtBCyu55suKE4RVlYMaM0iVbTbt+HN5iBvOYz200nQgR34N4Hu0sEV5Z90pHl
weMvVFVXMiAq2y+umGxz2Ef7YoUpUqTbTce2tp+fEYp5JgF3fLby+/QYduw0DmwS+xLCWrGRkXZZ
csEHhTjtbFWvFLecELKynIoVHSrPSlAuVAsDacxLdq3gBMlCFd6wlLDeFPpbPjvPWyUSccm+wJwf
dlS5UR7a6BlPN8O7cV5VnZOai2r0zfzQsRp/Yo/2GNUW4bYegUi69K5P6AeXk8a952EMJA4uJ8j5
9TNzslQeWCfLEWG5jat3vtS+MuoU9fXCg57Z3zI0jmmMORZLga6SaxuF8NMWENkVDh7KcIxj3Xkt
FBU4xW+zU8sBQ05WN+y4NurKi+mTA/xvfGvP8WtD0rnCJo6ooeRNZpHJ6Ay/UnMmDL5Br9PtxQuX
IqAgvKL+pzg14apYJH6sHXkpyk29hKfwov5olP/7ftNjYXwb7QbbPTtcWgf8pa3Qlb6TY4iVhdMX
qzxdsEdVLtjSLhbgIoFuixc4HCM2ZiyJ2/BL7VUhHmY45CCQt96w4q0P0tcEaSK056+RR0E5d2rf
Ndjg18mLB3cO3eDUcJC84OiUbrFYQf30h7fmoq/zz/RN9PRHVSD382nu8WsA0O+GlXTDSOfPqpcw
NSWfwAjkjZDQv/EtIChraX5y/KosywuX5Kz64pkHG3SvvQtXn7oCqSddXMlkYId0CwPfNVKAtbkr
7xLkkT/doNv2Z/PS4hiVYJcmLkBsUt6hE6xTgDC+pL6AVRHIsgPTyff0/A/DYOJGtQfLFPvgqnOH
y+CF15wdQIE3cPH5+XOJW32OmYGt/0WcwJAS+DaaDUZKpVbzO215PW7lP05dvFjgVQuHcMMqa8/P
H2R2GHLX7shKsMvtdGoNL/iFE80JrpcOprdpsp4Zfgy/ijutk2P1RnyAV3/zIQPS5NstYGlZHnjJ
iMBWKqXbQkt3Mm37w7xWe9UbN/EiI/3ahnWmEFJGHJTT/XEtW5mTvcsXSi9tk9KUrLOtRC70cZoc
flV0IKT41htnVK0sZcnPGJAV7qi9yoxA2oSo2uBkxn4rOSLBE7yCL+uLzSkQpXJjscg/cuvy/Oxm
N1zhkB7Yvc1lvE2Jy4ZyeXw/j+x93tbn5sKhmICfgN+8x5QJnrxSP+Yv64brxISZu5M/uJc09ZB1
MJ2+uWgo/4Ot8ggqN9I35jfViYD/0RPL0lX0llM+vGunEkDnnMp8ZCI6XH0rv8NKzG79svvFNZ6m
7JDuxpN412q7WGVQdbbPjWrAhGZ2QnrPK+OgRQpIsb8qPWsXHuFBEL/gqQcUhuhbPWwZfMVj72yJ
4VqSOn20NuNyfBvu0sLc1hxJNEv7qX1VDu0BSJxBReTzNkhikymkPKoL8mmkLzz1+jNnZPM6N+zs
S0L2h8IRQSs2qS/M2axshH40JBLVZOnV1YIVTipavNUWRMkwDngXSbsbXXLVAPUV0zVxwgbh7Zxi
3Ex4mnipBTNxVeA4ce46+7kxkQs+Hf6CVHGMHvG/Kx8goy8xfpmUS8nBmoJFgTYQaEwe1hLLbwpE
8pq/Udyu28fw3je+NrjyfXR0l5dOxUwCBxLN54Guj8L0DW6v9NA8fVVc6Pg2DARWNBbG5WW6t8v2
MPsy0QHnm9kjqd18iCCtHPrhEssQ1o7wGSyH+/j3isZCf7qr7kLrd9/tlRRta1hmZGE63dNOcW+4
mhvxC+BK6z31JqxraRG9jdeh9rTWB7oofhIqJD4VaD7K4lJctsoalzmyJWRCLQGaGl64V+rAIV5I
ICljPMyEyW3ekjWkdsApDy1yxC24z3Se5q3i4ZN6ru5wO2NGUBTjxuTlgDHAJG9q+uj5ieLVcI8H
3Cp9a8LHGrzQlbcg6d/LRgDzat94bVVgYwgJ8EaaLsoDdwIi5xjBttcWflrH+FOuDD0QI+fhQmPE
Ji3jozLvpMxtWBYOftqVeWm6Rdn4MyufNjjDi2eJBMuYuKBd7D6XpJiITzsj04/R6sL8Lm3JCe/Y
CIuqM4NMQ6KvEW67KUk4bxL+/AGVBgmhtJ20eNMh27f6C5Qqjub3UC/5zfQFmIcb5LjtOLUzuh36
vR+Cf9jUzBaP1R5/BnijnuyX65zNQ6nMRRLuNK/0i8/uqn212wRJG5Y1nyJQcv06ftO/At7VX/th
QgcMXWZ9+qJZN5tox4w1/FPek4X13qxx0KThnx7q34gLVAzT9DUb5QohvsTEScRGVPYWCMeZth+7
UvjgwboWj/O85ztG3Xq8B8/NiP+GzmayOayTDp/KtZmuixmTua0K3DPjnmdnPZ7xPoPN+HVnXaQv
OOdPAsmtBUNLJSSfzR1yVzAXc3PHrK2aGbo5jIlqe+wWz3Ahv+oIZqKmM3YODkjVm0pRjgsWM7o7
aiCmpkSjFKNLuhnXQgOz6ZPiONjrOJDht7Qa1hQEzAtp/NyeDfD9/MAF5Sm4nJZP66Rpizi7asv6
LFn+ZFLA2Ml39ER5TK+fLvPPFvScdCLRTZkGZwcGHIMFKM30c0njUnkYJhl74olovnbhQ+Yco7r3
5IYJF2+PCjjFOdiFGc4nmE07P8keD0ciARIH563sdbvokGi7pl8ZXs2FSOIGSMyCI3vPj0tlnNyp
lvNyi94XpfqSGs36NC459MBr+hPqHks936aO5ZkfIAEG8RG0XsBM+WnchnvGp+07ZnEosCy8C9/p
4RkoWh81dicAJsmtwocHEKrgJ/CE3+Hb/OCSkzX3dSH1S4ti4zFjwEmKOn2DjsMZte2wV3/z04ut
vTK+C92uvDTyJ3kVBNuW5mCh3cm0sOgEvZqdlPrM+onoip9eixnChCc1gn+GVAtGh9E7yfY+02Tm
ZQYZVnb7zQWqOMnPdClMD3I2ZRqS8NQVr4M3HgSOI5nJFAFsSTUQQOglgk2ERkEfxk5jXQt2dIn9
5oyDnyh5abMhCyJ6IBCpjuWlKJYGHm4qyLYHabMtfKtfSclxGq5W4gUFtTMHBcUGH8XvvlJwnoUO
vOMyFmStI+XZTTv4tbawBDpiLVDZlW5/AZedYrekYDobR42z9CCvuR7Vq+LXfnNTCr8kBQSXsoss
4ckAbosIJYIQ4yS9h2ZiPofX+YwXQac8YmyA+ICMIRhlLU1w8twjNighOgnd4MsoQV+FkT/X3gAh
JXroe91r1ilPKnHqewzZILlUr88af46ZQ3Il/yjLSV3005GBOQOjofN1wwWypNxQGfqqW4an8xXk
wmOMde8YU16ko7DKD9V79salbiEE3AhuslB+GBgRcwyVUlkxcCDaa0lOj3pI1sNBh0uOU8RvcBNv
xJJmFN6r6uO5SNYY0XmgOsonYPcrat4u14WAwNeRN/Xj6QXkAbaX+MyPo7qB5DHlUFbRKoZgwHGN
LdYuPIw74lXxpwJUek3oYjj3XEPkyr7X72zN8Z1FxoEnV752Vu74DwqHsbOllYVHtrztiw8RCOOq
A8a0iwGvv6ePBkhMHKN1GXeXv09lU6ceTh7Ynsxc0Tx7yp182UxL1KRZy8zFnwJP43gZXII1i3Sd
mCtMfokNj4xVVy4iw+vUxTwyy/BhkeWBr6esfhvLQ+YPWEubnZNhT5/eMkLLWmPTC3tpx8WCvz6j
L54eJqGvx6u5KHZSg3m0rXzUv/E5/xrxF/5lIHzi27NiXr9r3UQ2Rq8FjdKt2dS/tcgS4Uq3jW1y
KVXbfDPF10+n4BzGZAloq7IZARLp1oP6vfN2+Bkb+g/KsJu8Ichypx+gCTnixnxjdjjWnvGjJR68
Y+bdjsGgULW1ZKNv+s/pO5XYg3byx5xj1e7r0W4re0wWw3ANu72kePjJRKn3PIV3TI9JkzwZO2Mh
MhsRqW1VBp2LuXMx76DcyJnZoRGQ7OkrvtFUBATrQp9mosPwxOvWr+QpKD1f5qYkA+VUXtC2xb6w
4nQQfSVZ1MXWKvx5WFaRLXlsgwouNTWwegx/pTds8ppvM3PImPL5o78C6G0BLOHKN/6+3udnB7Pa
NTdxqVwYKQpucRY+9Dc05CSxrGQSlBz5G4FT/NO53BQAcRchXLWOtWC2eDGmBUdGc67XEb7At/DM
oaCLa4homuqVuJUfwr25G5bMGUqCOl7uek7lx0dpMXynx5bhm3DsRAROdnlRPlSGPPE5U93yYn7h
/aUB/my6d4YnCKx5nvUCXcX0zvdoT/VJ/FI3Kc4PNgYXDQPOf3yU8To/6gVSVUatDUADuOiZIbNm
a4EH+02+y25+jh4su/AsAjY75oGRTzm5+fbzk7Y6BWFYEmZGDfZrDHZ7qQCFnIi/iM8Yn1UOvHNy
mc9wA4gh7DjBCxuDO6En19Wuviz+jLX9y3ig1jZb4CzOwQl3gdnoOYcknLwzuIU35WW/01n3oxM5
flTIIxcvRAAbCskFwHLT7vODvhdcXmnyKNlYm9iv38qTtdKOOD0fx4X6pTAwHGxoIRt5qR1Ny2vv
8Y2tG61R0Z2y/eAyXZzGjYgD9E0FlqfsPLnS6rnAGlT2BSgdxhIeHjALwPwbfqI4tvFDdLf20e91
flrGtz8vyBaR95Yp5eyi5Sa0j+dMux7Zz4u6zN5I+tpqf1W0YX8RhlSA1a14zz9gMaQYCQjgNBt6
B0Q3li/EG1AHhojGej4p8ko/UGKm1bu1Fjc5xydXT7VlXZbr7FLg6POpf/G1TrKVX44IFor0kUCn
obK/1TvZlajYYioilNxHRHQJk5rJxtugQ10BLIpfTLhQ6GzJFZMx634tEfG9PsH7FBi50VHnoOWf
VO+lQpiX08+eJC8UenfNFr+rLd8JsqypOFgD1dfhjFid74M9EJW+uVE3QeRqn917/p5sWJ8Mrwus
IUG2sQ04tzthnb53K1hU+r8pP13jm7xFUYSmjCado4+PyI1JgxgtzRsj7Aqh2U76ANf9HamqtuH1
uX1RxELXHB/BtLIO1We0YmvN4Kl3OCHMbQhd6+xsK3DdQ5/zSusQwIiFD3et7w0t+ICy3uXcHu8V
013QqXV4hdEhbPUTqAAe4sGDm+49TdfmCWLZCZrrqf1AeuDW1NGZX35yYgsYpTq9wvJRDtwg3DT6
GtaQWkFDAwh3KDSlaheSAX2iyjaOCNJRYBaUx/Vpem/O2nHY1IsMXr7qGFS213rBAXPAy1bYWO9Z
uNL3IgQSbmbgj/lbiBehCylmk4wOJ98rwdQBZqHqJWJMMRfTwnI5Ce614Y5XZt31NblaF5rS1gTx
t61LSBtE+eXhkLu+Z8GOcBODuhbEmK9aRECSSWRPf4g2rDuMe0iDvMiQ8ENb96pjvU+oOWhrKido
vAL9MQOin/aTTjXuF8neegTnmlJb5lpYtbkbicuK5hLl2LB5lvtEXOrf+ndKsCmPioe4NQxXS5eM
0eM7PVV3VyfGIZ7O4EpEhIczrJMehx8RFdg5WT7JJLXp4IxP4chNlyuHPPyo4LAoLC6VfmpYitO2
HZbW8y3OToOyDCLc+KEnOf1vxfzvRg0Rc78+pAIYC1trv72E3yMGUgEwh8P24aTOTC8vlkPpVZIz
pouuvqVP5jUuV1MFnEZAar9kleFoNhrMXQGvmDWFNiCYvCs27cLJHnyvibKKr3O09J6ur42PXPLK
xfAVP8m3AwXQN5ruoKqlocbxXCX+HYGo8KpowtzDa9eKXhdweJ6W7e+4kDcxO6h/zRa09+aWQlEN
l1FBSrdDRlakuoWyLLIdoQjQqDj58H8sIPEZNG2O9D2to20JljG/Sli6G3DLkIhPL+KuIhfkhGcs
Re7YHoyVydi0XyoKNNQt9zRjaT/kwMHxeHoLZ1cZ1xUkCH0tdz4VCR84z+5SAGWURBuBQrRfdUSI
cakwjKC2ll+Pv5K99FCSPiFssCUnOT5OD3K+y0tUPxDZMWh2Z5REw2roj89pbTLtYgZJkrtOMhzO
Sl+TvlZNyGLXyQSueS4pS6jLqIUoEnCJrAFDKNkpu8nUjckMJuQXH3u4eltLIITQS7FgnggLQvPs
QrvL7uqbdYSeRCpg2jotA+sCi3ebwuhZ+mQLhioSwa02wuG4cjDHqAIv+ld//DfY717T/v/N+f/9
r6Rwquu5hOz19av/fl9khi90pIYPx5dGPUxfEerBsNDkaPXva1Ogq/h4Gsc+yK0V4Spe3gGMJUjr
7VIAlMOvoV3H4dABpfBfRgmjfpgkbVXVW1NQ6RX/fenfL8ozmRBNC7T972vS/OSXrdef+Pf/Vq0S
3FZZi/Zl45InMmkLY/wjkYgHCPf6Wv361z+nl3//+j/jl39f+/f7/vtHTLV7cprHfev2KuOtf386
z0yFE+/1jf79VuThNCaJnK57LasPYb8ayXppVIKEpi5YKnxYiZTGRT00hR+E7WKCAyQnbeuMA8Hh
+tOLL2k37XALQDeFf0CIOa9d5Ip20J/xIcuiT0vJ3xRV+JTFvvXVTFUdi/FGnE6rWEi8mv3aBYfx
OSpEmEgJaO89EPAlN5Js9DP4dGnYI/dvm9DPk4ImDwTBejJqzKDFTkoiYmIs0dIQx+6YHTzRTEn2
QozYtS+GVR9Tn6I44erTuTf1LmZw1SBPynUm2/HwWYiFvFEDaFF4hk+m6vFWyEniGWli7zcYRrMG
gUaHY97KEgaATB9QTOCKyizeVPzSYD6ZNq5ZTw9UIQ0uChQcXa/nSNUXONZSGGUxI8sYfqcG26LB
996bOmiNzcBFmGIcNg3iuMqK6N4nMnZiXDEISTBeZoZWovrTiLMgs9LngTxxTgifUL4riJdWhbdg
DMlrVhPIdH2/C3X5txGhM6Nwp3+X/HlmXl5GA1q32fhJcu0TJT3eQTGGWAVhKZoBM2E04b7UwDfY
rzqqwWivJ4WOuHqPA08QSxMF2oCpYH0gdpztjN/188ccn4lH2ms8xm8l/UMDW6zuaQOSKUQ8OQ+u
hlG7I0RWRtrUNa7751tQpBCeIvkkiVwc/7I0jKgg0zCfQeKaLEcr/DVOS+0poNPhDJwKLBV45F4z
QnGX4mxG3tfdkcCVqzL/ExOYD0ENYd0YswGrXW1tMQvoET3EEphD3cbJPsHksGtfZ032/Iwr1BbS
PikrSAqFCWlhbunIU+MRGUa7kAP9y4rm3SRngFKmBPNYJC07hl6b8hOFKtimHOnjPtcqWC1FsNQi
Mm8yttrKUBDY9yPWxNMMmzuywIOZKSp6ca1YiZ40SOCQFenaMuTIlMMsMbO/eojqTWlOh3kGEzFj
DL6TJ/sjGCIRngaeyWJG7Wo8OALLPzUPfxK9BlrLuNtSCYhKZsm2YGhyJfR4501rDIjYJQnVgJo0
H4LJXVCCoFUtA6JaJSFS7nQOAzn71KocqKtO7kaMV10bwHU2yrOY0hL0whNcuWeqKoIb4gJJ365Y
504Ngf3KFPMfjrKkzLWDRPcvD8eAheQGPWCEHJouKRGwczPY38+/QUi7LSlb2PLLimu9TInFOMf8
yGLU3VHSJEE4YiFYpE4F6baQVXiGOKGPbSYuMCzRuFBRFRb+pOkbnQeA2WaBNpVl1s+g4CGBZkss
ozftXCfbLqZQyRuqvmeZnobwM25GnIzgfYmQDDhicX3ScDlUGUMQifuTZz0j0ji8R3hx24VBonQh
pwuynjonrtN5IXfq02/MiW0CUzXsCYL5rmc1pgFOb/U8X9X0iKoZ/SQzxDGdID93rOAI2+VMAMTC
ocaOcenL00k8GSqxuoVMC5OO36Ihfowj7xq35skTptSDlv3VFPT2pOfIvNpJOZgqkKOgXskx4K7+
RwGaGLgk4st/8gkHV6vfxlxQP1LgRllhVklmmRxi2pqpAm5KoSOPOhdO8xKf9vEj65DlI6LbKE1k
wIok8UfrGZCOIbKEAJZIPFUnLDZss0uyTaEwJk6wVbNbScElpipqH6fkg9xOnqwboZuaGMYHtXLG
+fvlZw1miCc1CVZjPOOLUCO/MaID2nh5L8rdnTDtS1GzT7q58NpRpI03wCeisIn2eUkDqjG0nzXR
VsUUsJ1uzhjKku/L+SYLwRuWpMwpKiFdw0WsiPiL8IJ1E4shubUNOCIL8y6mwJRBnjDAR6EgJVO7
bMbBE/TsYo0vuYLePVozwuzKoBwe9K9Mz3+nVrcWhG8QaCyCwedepBuymwZQS2Q5j1zkb9KhK6Ca
E2ycupjLgsKRxirLoU4OaneKyybyrMi6qmSSgjSDU7DNYMo1pByq5uySC/pi+jk4ReovVsjwTPRV
Zvr4dhZM8pon2u3hKnZv09Bcm4IoL0IVkROzqCJSaZQpsKVE0Vgn2TW2lMiPEOuiZWZGU5O3wRgH
jodkgYyYLVuRWMjWtzqK6SeDj14XOijQotNIk+DMURj4hGsd0oBqFMOrwsMhiwjjqPT0JjvleT4t
n4x5BpO8BlWeXTGaITbMA0Z6+YQfW56BMRqT5uevjHjGGpy/PWw5l0C4wzNkyRsJFpvTC6ZuKMTV
mHdqiS2paj3cFaFE410DLmMcYjrCBPaF0QZDiFa74QARQUrczq0we2oFe6LA4gvm0rwsyz5BsImS
UnuJsJ+UkFaOtA97BTpSLejIPccBPaALS4U4ZoJGCwPxZICygJkr/OiJhC6jPilSKXiRJjIkHGns
ExTsqK7o/XpuWNtg8BQZ1oQCMWOGKcDFhjlSTX2PkUxTLsInFD5D1/bTCGaMMxd+886zY74fG6oj
c/T7UY1QJsU9H0MfLVnGDNqlMSOpCYI87t03yQRdFljfXgugViRTTJMoXKysMV0cyxhyDhrwBzYh
8jO5ClW4lEYO5LBrBnB4mhHxKbtdiOjl2STolrhM8tq4NSmGHBiZTQrGCKpRLoUOAHMSUxRbbfHD
E6dlN62bbmrDferMb6Th55FQin3e9c1mCFcKDiq2rMfDRpPJFSCeATJMDgpVW+bWeuafWoAJei8y
xS+S4xiZxlqZu8sr8YXFSllDdVcOmNmiAm1ICudwFw0np/aCx0VsO4GYjCHUe44PsEVGlpMgT/db
FPm2ImYZbDTpR0m1a1FXEmYRojcO0zYOIH329C+u1reZW0rq4plCXYiat9kwVrFOKmYMqUHG486s
QqDCEM2PEuoPpRkquq/Wy+IREItMhlIbWXozgjGGB2Uu+5YgCYeOz++2GN7usQPC1AHXjNGMlvoA
GuNi+qee1FZcEnfMvE4m9agyeq/HNpGihcm2KmaLcWySVRDPa7UZjlVG2PZTifAUAr2SIlj8RVIh
Q3qZ5RIQ5JkCntQRtUDTc03H1j4cpGllkDJt10nhpkJv+WLJkD6LEvepYhKQJ46O11Ku6QgZRelP
G9pvU2z5beERGvS0ob7jgZWXICfDvNoSX6GeZ1lHdyvZJdk8m5niZDFfoyRWfRTgJKJKyKcZ5hAV
7sjSrG2HSGOYUgn4PMIVMuR6FWug9GMjV/Q5xzLMEdxOSEkbzTHMdoJbm0fOPBvwrobdaHFLDMx+
mkqX8O2ADTl0V0VRklWW5UeICKOM/1MFob6SeNVxOyqeKGDChtrX7o3KWE1GtVFHNXwrk9QN5chp
aqiK2P7ovlq1DwMPvG1uWZvJol2xtHKBqcxT28llvG2QCuNhgkPHcyLNLzZukaSd22wkepHPymNK
YBPm2O3QELxPofkVa722VCbF8ptn+yZha7bNVY6y55R+aKnwm7Y8UA2c1NL6VaSVHzUZI9R0zT2X
Y+YaYrGPgwpbHxrugZ3r5nptT23LU4g1gaYES4dKOYu56BLSdCA/YbJxOA9N0TdxybZaKqfqOW8H
LfoxhjxA5fgVpCA7QTppGEFz07bltFcMaZ9HgmoLLSwFX5VKKMcloFpH18vhb1Un0WKi0sZFsyhf
zN6k6laWUQlOqMD/QrCJ4QIgRkjt2aAQqbTpqo45YkUzbhEfN5JnadWmEnOvaMwPAmjIGMnIQZPA
jvDShinUAL5NBILWSAveRYZmQ9x85GPSOJEywJscUmOhQcxPN3ov00LL/UZXuD/aCP9145nzXxPc
OTFUateI4adp2D/HMVSNGgNup/8WZ1zqhfbJT3pqKzTQA5KySJpCT9cQhw59DE1xChM/CGj1ZiU9
B5FOWEPHrJa3UTidlnqESjaelDMxoosGzzcJ3KTtWCmCfpSMCryr8VNxWgvwJsac8ZDJkEKhS4XC
nBNTCkGNRn7FTrbemnJbZwQPdS/EDa4gmweOU4ltTDSslELGgrpmrDxF7QlM4SJkErqNXFgqAS9Q
kGowkLF7pN2T2C/V9KjmST1vxW0wMa0VtRwWJHDjBFla00863RDWRKdBZCCWTNck7JbWy+/YiMjp
yUOiZjU2u2xi13PTcGxxokCCVmu99LLNFXH3uCHeN7YP6vNpESQzk8updjBitWih6OOp7yU675pi
JlASoNDK3Cs62GsohLs5eBXLEouTuhRCTrNjneeuST5hMFlfZt3VoFHJRhL6I96bO35w3C2Jz7SF
oUHD3ld7Q0weqZJi8qnxhHDIjhfFE5agkb6R41R5vdJCLZl4vuLrvRPA6SgS4e6Bld1EnSClSGg3
SfvSKeY9E8gpe2VMCYus1Zj1icxdRgtsmlepEo3iaGmd7cYXzteUwr6OvrpRW9fYtWzIUmJ1mCpj
nTpE5QOlFbdXbFsVhtYzattBMVZR8laQOMRko/2ORDgVNeBA1dL0WMzVR7V1RQNt/3Pg6ZaAMz55
Swnbi4G3UNBc6BWqrWkaSTQBcbDSWoGnCx9Rr/RhFxWGX1ra8IIy0HjjVujEctB5+qhAWJ3l56qr
4dd1KsauCRl5gwKbXAxKc9HBcakhPuK3oyOqqv8mjl7NiqZt3mUEPxIFA4kR9tFgaYGrBsGwb9Jo
2fcYGIlyunma8P7GudxYXdu4ZR3AHQxiT0uCEwkhQKOzvFFe4x3t5TWj5s1Vz/A6F0VXH25zGIpr
DEGuvYqXYdk3hs2H0m3eZ7RUBbKQyTljHohFlPLsEErhZ4X/Hes6F3xFQ9cwXZVMR4oqzqOTlDCr
yJa0Q1Y97oaiPz6JMaQLvkHNKMVa/p6rMwmUkvc69Q1eKAJTp4n3chyjDVbiUwGxo5RhGJZTtWzS
zK0kITiLNQoRYkKZyXqZlN0yXfH7eaU0aCswqt9QFp5ATGbIFsMCb6I/DsqfaK4qx3jS3T27QWIH
5G7QqIJdt7gMJ3LmaE+z8PTYoqE1rfcn8a9OorNQDYaFAz38QeawQZxlfM9xDCcE4ntHZoAv68MH
CqqWl1gTg6zxw0YwqqvyOfpClTDnENroNOlfZviGxKEEkyKko7M8Y5AfYsswZXhNj6a7MdC5ZHrz
kEXautJvAvUeFGhLkWCtxRaeB2Ztn60IKJTgGZAUiRvLA2VVwpCyqao7Ww6AKZDQi4jqR610gy3h
do/TwlOG5i5+KfpwnmtmGq2+T+sCKkBjQueTIJAN6U9kxM/jDFVffvkhF68+VqOFk6jhyiHcCggn
zAEIZMykbTDH5lmrGYgMDK8mwK9QiaW9UUjuf7g7jyVHkizL/kpJrltLjKqaLXLj4Nw525g4C+Oc
29fPMWTORHV1j7TMdhYBcTicIOAG1afv3XtuTtLCsu6QasbFkD1MpvbpFHrwydnm2/Z4S+vyMXNt
uppm/c3+9pZCbqY686myLnnZVlsgKjaIpjVY/zeLkDos4m3PhhpamHnrlrYaSwOczJa4eHz7jUFC
VlpubJ8iRsFqqMx+zdbFaMKC4N0nziLTu0/PiEhAQymee1QnI/Q/XNfdNrASENsOy1s26h+J5z5l
U4R/JbkuVgyfvOFMjOebo0MdnmRaH8vBcph3CX0pQw0UmFt+dL21mY8Zi7wiOpjkASJCXIKVIuqW
fKqydad7Jxa66ACxybrxi4zmhqM/Fm7J2TAdBFJPTHF2+8rmFd7FQzMubMd9cJTvrryJKMG6rJ+c
LFvKsbSWA3zUg5+bD1bD+pfpVrVM/GKjBBEEaFSNAvsTOWop+xw9noG1Lxu0CuoIiVNpZZESksmt
QnlgJqrdgAFbBQ5OTtPLWIVSDT8CVZIW5vjkOep1ASuK01jkZhJ0LvyCTO3I3ZrUFns/t77CVLiX
MCpuSYRpV71hDms35bQ3OThe0oxC3pIrGdlELmvrboQWb7lZczY/e4QnKQv/ghNhibY3XqaqZurg
vZhZtnImE5E+eO4+iD4qMuhvHdrRnBrGG9mpZxfxHRETIZ4XayTeTvzKrHbTS0dychMX1VbfPo23
VV6hlegLc9q4KDGmgmZ96VF2z137HGjc2ldmfNMTkbTtvfHsDIN54ylmpLY3UsiVFAdKoCj2BBqE
0WDF0OlfkalHYEQwiIVq2zffF89RruxlIjklB0X2aoxTujXs+ODN9Lqxx35otrPIsmmW6YiPX/Qs
pKB+/a1Z31bCAcXgp/Q5/MBe1++taMkfJrPKmHpMHbKCV1C3RE4FAtiYjpdHy6Z6aZMHfNNMtCMG
drhFpLvJNgJguCqh4sO70b5ka9+bdWq/uQKNlRMV75EcPrRGnI1KHtlrb3v+ss+FZ+8HckUWQVaj
WKl5D6YJoOHsdeBUvPUqODICNUN2jHuM/BHS97Rn8W+wZbGRQASVHfuzLL9IGKEgBRVO938m7/z3
HwZjdUfeBYaqmU49uHYeXa5f7peEtzCong8RXT8uOfhDT79+0Xzz+25aSpgI1/t/fXj99v/28d/f
PnUVz+v3feUwYeyhovW/+JUBHglwxuF8c/3oenNFgFcz9Pr33etH189dH/39xf/2uX+7e/06D9pM
0X3plbcaY6zCV/ayFxf8b8b5v/jXh9fPXu9P5sBDIoX2Ybj5wxW7fL3h6sJx+/u+mLz/ff+K4sZH
E76qdLK38URQqtBqY2HRytwncTPxvxTNzvLSm6QYna03mNByHKanaVfa+0AL7P0UQCYmpR3Jyny3
Kae/H4jnL1GSfBIuqu3vb7h+2fWuoCm0kX1wuH4K/KkFG55EVqQPMWkpJtye69ddH7ne5GnFL+fQ
eR+FJsZtmWHoiubfe324MWx7lxtfYK5tBMNuh7uVcN9lCEXsQOEAZWumFamSYT65yYTDFkx/LYKl
mogBTVeN1UISdQhZmhtjaBBEBHk1oW+cUIhAnSH08HsQaC0yB8J+GOnhIWYDtyomZkFdMy4UAj50
YGxJfsz20QyKImiOy2W+e71J0x7pdquqalv5pBPrHfaG6yOdn+nTyiuyn6SnK//7+5I6YEMdW0nc
ELa4+PoTrj+78KFVUxF3B/474eb37/vrt1x/7F9fc31oaJik6D0R579/ePx/ntn1q68P/MvP/r8+
/PsnFA7kZ7etd7+/9l9+Zw5mOYyrQ6JTAMPMYvlzUkAKNqGpge8+9BbCRUPHZ6fG5hjTegYnBT2j
czKGYSKkdfkRW3q5VaU3h/UGOxWP2Y7A2uoo2p6pUswcv/G3XdCtoibZCR/dSpmD8gKxsvRc8QFV
85e0gnTflQziq4RSv6Jy4cRpc8qGVCCkpCfGzNLwOHm6mTlAgIFB1Ln1xmP2Qe4p/XYgoevYfaQA
y89xz5LmlkSk6pq28puYeCm/KzErMawncA3hp8NZxBqAGtQwPLL0p/NDsaoKNFDUAgRbE11Mi26J
XR51kcwfG8kAoQwgg+goKTq6ZGQ7KObdDX7FMLH8XTnoD4bKLpS39WJINIQIYbRN2IK3ndSrm4a4
j4XOuYx4eeRUDn6uvL1N9JzNLPTa86AzWGqZYOomY7p2VoOTmbXv8oHczhjTFmBYRQOgmHhrAcUh
kOkE92NEKOkUorrNmS160SUATrpIJxcJjd58237srKaoVEvDJT056Fvkpx5idNKzfQcDiKbclxhZ
ZcMcZElUMw6iFkUPUcJyEkTOwUSusvpTU+s4SRoGjTYT/Ti+rUsO28RKoqEO8Ot6qEENhmsHy35X
tvlhxC3m2ZpmmjXqW1uiHQ9yhAH5pYuRG6qkfMFlkN64DpyTqvH9m9KhT6rHoc0WSKp6F7M+CCsf
dqXi7OAzgyUbuzqoXpyZE1Rd81hq1MU6J9Mmg2Ey1sSjtcO5j/VjDzoX/VgLxtbJT6Ixy3Vvexdh
WJ9ZOfdteTrEQOI9SwxxI6IWZGCGMQZG+C+VhIfE6zGO+6U4BRk9NLYzmEKh4DVJjLMPZcTUumpR
1bQDSiQwY+EbgI31V60xf2QstpmPuYJvPdEO4A0TTLepkA+drIZbeo+GT7EW2yjApK3crZrTbmiG
7IWljbim4ninO5yCMlcA/HyIrc6+I7b1l02AwDJMnnwKFBz1Gbpd660jU2vpNtNLsBW+zjFhMqKt
Fc+6Xtl8MQycD349hNiSs16TY+Iz22RVRKxqZqpPDFeoWU1g+iES2DpT4P4H11jlsfryuyp4zmlv
eZ5bLIM+XJc94DaPvu7aS729Foc7mplPRml5u5JXSLimoNWZ2086OW1J6qKBc1hELSjnUNjsbWeS
FNgU3on02mpPLgPrSE5YxYDBHBPWUHdvZVK9awXPIC0QwabeXZHrt3UwcPTj9e7ECg54dGO247ce
S3GqQnwCRk0LD5gxahp0WHGIDDyyvdcgRFRNjghMnSCl6MQD3ATeKZ8IR9Z4f0CPEF8c11BUaLvM
xeDrtwcLhV2PsaeuQCqxnK/NHhpfIVIfTW1afqaStkENIXEJclc/WejbdFp7iF/ieq3Ijn9ImwqV
YYRQhtcWAXMTiDM1PQA/HdHtmB0aFfq3qmVP9hkLWeTIrQdTf3ciV0MNk6G/NOKn0QrbTR1zDNcD
ZZ+7wPtqaKG1ug0Sw0DeNbQ8r7KNbsOmAB84mbhnvZZ399B1yGLGG7ejM0UypFp1vbe2p8FYFarp
H1sY5rnRP5Z1raEtDX4MUoYWJc2CdWOj+R10Q6eG54cyJUbj0s5OxN51FxWe6aROG3gnkUGy2oWn
aCyN2mtQjNL6sIa63GQwKhnjo4QdRsDFft+AzkNNipBjMwlhr/oIUwU0oBRe840kQnZnmICFbBFc
8oRKNBhmEgLTu7UXOc2u8bVLOaELY1j11E4Jpqburq8JgzIceh9joWMv1Hxr3zvtVwQplUZb9j1E
IAn7KiChqNOehVbWvOoVHiQbUmbZjAfNdjC2tWrdRS0t/NykwWOqGQNKCJVWDg9DY6AHt0K6xWI5
GcV0aBDXEEucnmaRGVeuyrvwGBdTuqrS9Eif9CK0qwA9tFZ5JEuOHaratA36/36Y4v1Y8Yd2p/ps
+SFwmqLzaCMMb4oQbohMwyWmb7/vCwYrKfHzxhCZmIZzd6cN8VuP4FUNw1siGaZrMjq1k0AfPWK1
kAYWJq0yFz5o9vXYjceWVMd9uR779C4pdNbUzP0gFppmfoPFV1bPsUNoBhfyg2SoRYwnFFHJzpwK
9S3nt6o0GOHE6bHqeQPRs6Pam4ZPj2T7XhsLoDn87yMc77qGJdtJsSCXwSOZtbaOVNctd+hy0hIh
AiEJ13yDXgK3Y8yMDWr+3PWByYGNVyrrMa8bH3y7/RomkA2jSmv37Uyw6ecbvY8xU5B3GIgg2Adp
5e5Ha3gNiMKk02+Oe51qD3kJN5Ww/ZWdIie4xmTEZUb2kDstjbl76NXGZpgjcTTFuaDkHOnUub7R
Zsjn9eYa3/D77l9Pcf6GmgySfba6fqK75ulAe0/poeiPIk6A/KheWzp4y9FFvqRDcyiyMdtQPsJ6
7ucQDMdw+JBBen6Ty8xc6q4AQFK5mwwmYlq9mT7af91F53kt6a83lsOlYMw317uBcOigc2BbWk3V
7mPv3bfaYfrrSZk1IdqrZqzvgvkKjy32g4bw9huCyYGRzbCe0gBdks8314/+7XOdQ0RYKzEYVUZE
c3I+OYlrRJhvtqgvY/vsty0Huqwn5+L3TT0Xzm1o+wttzmSy/opnuoavzDWrT3hTPKc4DXOoUzff
RNeQp+v9cI5Bmkq6MS5hUPIaCzVdE6LmrKi0uu/m7CipIBY58800J0uJhoypXpvjpipgsfu2wHVW
EUYFmJ8FYo6rGlsyaq4fVXNmVdHLnGYGrVh/ZsSWc8pVJ22OHNy7PofrR5Kj7lLO+VhBeCzsUidr
ydH36Ni7OUnLnjO1jDldy78GbSXXzC3znrFIvs904oiCyAHKVr9Nc04XZ710wdgAirCTw4r3yfMC
UG8Sc0bGVz2nfbXsoTfNnACmiAa+mdHJsC5dAtvimSd2zQwjo1sWTOvG2jIWZsdZhjnmbeF5c2Ks
mmPHOPKuGqLI+vkcc70heGLm5JJYJoku+43EVXOuWTUnnJGunh2ya+yZYEOD6lW4CHGjEIUzN/RX
d/mcmDbMAWrTfHN9/a93TVqKyZy1xsvtA9Cb/wZUbn/fuAMMFQetwGKaM9tIaES2GpDjRv82J114
W1LwunNS5O8L8Hp3jPCU5+PkLdvaeTDN/q0o8NR106yVjKaoXgeEypnY41n31a4fisN/kMpTB1Yj
hrMBjHBydzR3gG/67Lz0rIFPxps8XsUrhTtMe5++Aw4QEW3CFfJqeI4r97H8FI/5gdGUhkgVpfZc
C8JcjiiIFzia1DF4mt7Ai30PFyYW3lPwmKL12KgRwuki/QVEcX5TDhvankwQC3xJjALGG9NaMQSB
bh0BjmQa/prNwDEQJGsW9ekBnnTVA3pdt9oGqmPQbbX76dJ85dwdkQ3eWIghQBwxA3wzePvqS4Q5
zSu/SjKLQ/5V3Wj3mNEYEqa4wRHeyGP4Sc4N4uXC5Zsm5Az4jcUB71QTraicq2GDI8Sw1oH9hRgG
WE0BaPRRf7sDYLUKb4G6yxtsxggtHgWdUkFYySaaQVPOcfzyb4kMWseAC1b4YyESJIxevwu2s2Qh
H+S3fTYexLu59x7ox1Pr1dixTNi7N15wpGZgWTHeopfx4n0PeMNfehjYzcY/6uHOwsDfLnoWbclB
cm2VS8EUCzn5EfjsVHDovslfuQ5wwE9MJ5gaHZND9InjkoApb6Vb5EnhKMARi94CYy+Ah1bclCEj
rAXyOEBR/S2VGOsGknj37ojaYjN8+iQc3/+4zboZkcofR3zeTslmuLXKraseRLL5F1z7LRUJEcT/
yEiWzsOsqf/8w3DguVMXzp/fff/5B8ITzdYoJ2zlIE3VbVvy+NfHfYh05s8/9P8oCLGPElPHqKnt
C4FkZRX/Eod8G3+2e/8eymmCbmGtebekM4/phraiOjqn6YsrhLoWjV4ys11GudTXlUfZtBPJzEmN
/E3g7LzsFmZnX8BQXZpiI1yDGTt1w8ZA8vcK0QRl4PP0C7rfOl2nb1A4TnhAt8Vzdxfdp48F2UgL
rH/L6ifaQ6x9TT4sDC4bcq/27P3oMDUuWIz1W3MzMpHYqDsWM7QGW2Qz2KmRT+PbNzE2jRuD7Jcl
744FmDeUpZOFO6p5VicwzAPd7KPsVm67/qm6b/mYHsHxBr8wJmBoUL9wQJEbJw+c0pYA096iT8SQ
2jd9a+Sv/QODhceSPzpWG1jFPMK7Gl6DQNaPlGyHYdY72ndcsg3jx3vEZuULEgvnnK/PGCXw6tIb
Tnj99kii3lRIkb1NPtHqr8Wd+QwFc+2u/J/pU2LsNjfhYzJzGo1Xx1yFx3anbYONdcYXSl5RscA+
tcJ639yBAUTwnL7kkEVwvaBsWiF3xhzJ+1ThBviMVotwl9ngWm94h42XGQHwaGqLH8BkoVpRHSyb
RbjcArME9skEO8BAeGhn48UBnwI49ZV+z7BSD6h0jrTIoYvP9AYuW2R853FJlUH66BYiw47/or82
b3XiNHbllrScd94j/PH9jb0v38aD+8a5ckPltqY23wocQ8sZtHB+s99REqIQXe2jjbP6H678Ge7/
Xy58aWi6JZV0XcP6zxc+IPsaRZfRnw2nO+NZCpbzGsPl9aTcV2NWmN6E0Lresc2gbMJo9IQjqZ6J
37NW+X94MgQh/Jcno1sWimfNIvvg39+FdkQEe+V2/Tk06BXyr9F2QbYaeYlAtOGwYf9Y4rMjkJxz
lX8pmovPABeb5RP+kfByfTr/v8ZUICDQnH95wZcfzcc/frImbMbzR/rz5x8vP3XzD3Tf5NGHH/8a
V/H3d/4dV6HUP5WBzMZxNUe6uqWxFvZ8659/CMf4p7SJsSCRwiLHxZ0fyvKqCf78w9L+KU0NGbmj
XGk6iDX/+MffgRWm+qfuOlLTuMA0i6AL9/8lsMKwdfWfLxPLMaXSHctWStct19T/bbH2RwtleeQH
u17YEeHf+Q897pr9JLzUxBAdetNMSDLIsV627UfTOukOBHTc6+25W4+BJXc952VaR5uwRQaTETm/
tBGT0GX014VUH7SpL+0AyT2Xg8eu7UNYLQtvk0R0FXvfO4XyUIyTXI7a3jBHTt3kpyxaA8eN108v
/Ye07GI1tTT02mnrtAUrpl9se60z8F3F5VqTVK0NDDAqucohKcayRLrsRiRHRtZ/MJtKj5aDxlQy
49G94dD5CcKlCZ6jIv/KD8pLSlAbR5JykRBiEIAjoUuGe5twtU3mZSeR6+XSijqJQ/GhDdJwacYt
XimrOyWaOd0OMhcEoUlrVdZgHuqG8bk+ErlbNIW7Gky3Wth6kG4sB0l67gvA9WHczpnAD3EL8oJg
iqob0GVkZQjw5aMaif22uBYvdEgQChmURJRfY4sSWI7FqepREagQCJ0sqYuIxwG7kjTl0i/Rp5dt
uO7DNoKkUSBRLvx1MI3Do9k596kDwCdP8t1g450z7PpEVuqNvk0L47FgcnXUAvFIN2Q1Nigsgv7O
xovd9ZLj8qx5ZcxQlcscoyuuzRDZd6mJAzF4F5lPp651nzQFqhcaUlewd8ZmxVlqrJaicXbzoyZT
NnrctDaz+r2PXJzQGbT/JnUR1etsOWHF9iuZrxVJfkDcChtNZ1RIo2sbN3Lf+9g1R05AuH6Sg6N1
J6PTXlGOxUdCRLFgkte5pv4GtAe3N0RyjZC4AFlBux7j+kQHywHw7Omy2dCtWuddANyihjCZc4Gz
l6Y1nRBlH9owKV+Z45IwQhdFIfvy/ZyDv9Yg3wTzUGJdzUdjPhsQNuYMX1gYHjUDKBwzbQBTPvSm
Com+p5n3hW4cY8++MxL3kscBne/+3fIRr1R69FoWQXWpKDARnPdbYRImGLd0vMPBWbVpVePgdamA
daIYRBwcaxsFZxIG6z7TN7GG7cHPyn3dYWS1euw6Y8voMZYAcEzRb1rfw+/VvhgIGHc+4bCrNqB+
tBVvswEMu1D1DUqbo1eJu86wy6UqqwuSuBOtwA3azn6JmAJXAWz/JFXOSg+Dh7i2mAtPiASwzCAW
UWdkvuVJ4WXvkP1yZrCM4j6s7p3UEJvcohzQiukbFwsOx9z4tp3y7Hnj2s2gRWJsSDdtgpKaczCq
iKnqV7nTBK+9feslstm6A2ODbiKRq+GAF3ScOOLXKLov7fnoASK6UwbcJt0+0wjA2E4PuhpfMn34
GUWnNkFnn0s5IA2vjLXSIbPYzriekAaSctwBySJIs81twqEcbPhVi7CEYYGeuCXp6v4dSzXITUBo
3cUz6M9XjFq58M4qyzEGxpKivwC5oiyFFXeyhyXSBqzPNqo7lLNbrf5wRxzhev0xDG26VBrVrq99
aKRHrXwfv4zOEUV57UZ1AUtZxFBdOBkKMb/6ag2gOmlqWZCm4OAZrnFM+m6EZuvdD6XL4Syl45U8
pEHJiSjMPsb26tEM/H2dAXOo8uCnQICsu715CXtKyMRUF6KGu/0Q9M8KV9s+sJ49GSH9GoiX7Z1d
GAfOXceoKS5IcBtmyZnjVv7S9fNilQQBncyiOaaO/SOjX6GQz8k066FHt8Fha/z0yDn7lCp5lCMA
DFt7VGlaMw778kOzP5s2eg6ka9pNh3rBNKROwPSnk8HITEeHAAZQoAGiJjNyqqVTsDKV+TS3sHCg
M2u6kxt0vdWpESMs2LDgr1uFKUmCDKUaHOGdwChtldoxRiSWxeZhKFoMFsDAq8B6SgvAVGYAyBOd
80hPde8xy3HyOUNcNMXe1zkth3SrZ+OKZqr2VKb+U6lta6e89FD60SYj9Y8yXDvskohwjLvU1Rbx
HABfFmmP9Ut0S91e2bbNzNU1bjpjWPl9B1c4HnD6xpxOpS6XzpjhX67GReL69Idj9x0nUbdNf7lJ
8xo56EkZFN3VYzHs4J9OCI+ceLwk2tlK8JYaA8tLw3EjsNCmogGjrNWwQ2t+hVSSRA7PLQMmJv6h
tD3tNkGuFdkQSJLwmb2AIXOsxehtfJ32uknACtsaQsFbkynnbY6gD405pFiFfsKwgoMMBIJEFe7a
BkEkA10oabI41aCepLhYHI2jQHZnZbXskJ12sDT3IayFuc/JmrwVTM1vRdKnOxHJbVDUWzvCzty0
D5Mqn8gpf4w9LhQ/fsFE52Dj619cnctSHzgUFe24y1WJcUGawKvFtOxNd1eGxbTt6h3rKt1egXlj
Ki9OH3R3MXyOHnMXDeiz248G8iUHYKTi66oJtlLn3k2mGO+8tmQMM07f7ejB8RvwGvNWey+q/r5t
RrGrfa5/l4Z+WnBhUnP0kL04WU6juQ8MjNhts+L6vdhM7vI8LuifuEQOYfO5scgcoNm+Lof8p2xH
uZDl6CDtp23UWVCG7B4gdu/sa6bFdAcDJMjmY9U68bqzLKzP4P4S9Oyt67arYJ5mtLkzy5p2HmPo
mo472PLsEFaMxDpScdkUupPqXkNyv7wJYlxaojBK/a09pOlFq5xVEBr+e6kUznldxLN3ZVZ1BU9d
jspmTI33gMZaP7ls8HAh3Xp4kVUM8atMH/VYvdgtYRjoIeU+7zW8tIjhVmWTGVvpNu168vmD5jqY
0iH8sMXUv1aa/5UHOgA/J96YhnmQZV/zBuIV04TJIchwnzpG6Cp05NGQFuYFfANLiZaBLpbxnCbU
XVImH9HsKkka5g2lj0W0hGYpRHefjs1z0nZIxMvAX+aNt1RTuRt9PJP+wMGZZipYOnM2ZrNy1Rj3
Tnlk8lPUVJzyAQpGC5Sz+NS80jybGTHbSjbLIRyAM47NLg2Du1Av7ENc2B9Fh+dVr6a7UKDfo+Er
J/91LFxWxPJdViAbIihJZuB5QC4MOM6DqLejCk61Fdc3QTLd4VEF4GFG9p3n6L/SNJiDY2hE6fgb
KsonmmIq2hXYrhInGpaIx+L5QqUhvVb8nXdUK8nRwbtuZ6x1xGhU67TmHNzUcAMc3yZhIe5Gpms0
marq5HsqWU/qM4oLBhhYhja4nZLY+BRi6BbdnDgmDO2z9o13y8jlrhbhJWEXhaztooiZwIeIS6bN
krt+gsU1YnctS7IeaxRlbXQfTecyD+48C2laIxnrBImF/dd1QghrFRCTPEWHAHOxtu7GDJGZ1gJA
LDUIVLV2nw9dBs7XJ6aTEt112McIBSZ4aF7cIxy503xqaO9tBpGLIa/ulGkfnbQ5eTFNFZwf7RZd
JNuLB53YEhxPiWE0mdt2YsuK1K6mekKQaZUvlLzUdjWuSLPLyVYu6lvcMVgCdOESXBfsCsssH+OG
jK2MQRgYPnxRtSkc3t283grpQ8H3+O4A5KVrnwalg63OoN+FzuCtpyYdISdh62V4eBMPJnyDaeiX
XmS0+0T8Yo2BQl+Sc4nrQtFV98z2uUK5LyJFkWoZ5853ZuHu7MCbcigVRbUbO7NbDq7Cx2jT73JY
VxWzJUawk7OuR8ckgU3FF7xIE4V1W76XxYAc2Cza7eTh9sKlHaxkWlqLzuufrVBtJpUxs5tRx03a
v3pF9NU5VKNRPFzqoPtpTUZjkSWJpk/tW43DxtFuWVGIrhpSH8i2J/WdPz/E9Zd7Vr2TffhZm91B
c7hGY94AyyAxPgPQJ6nNrxI5qpi+fBnt8cco4/s6YrRMxQondzCONXmiNsOf7ITkk+dU19bSnrPl
ayZ6Sgs+/bhleBOV72ld7RyJdW26raJwX7fFB6eoO9mNz72o1prAz2QYhzQp3xuUiHjZdKzzk3tP
i35jexbQmwbZF2OjyYf9N93Lwr1Hk/vhOLi63WpVAQpNDNSvlf/hCYwm6GJsS1/7HG+U1Z+MGOMx
SuSl2zE/SoBwJzi0UrrlRgdZDtaNrOVWesGnqz8N07SaOL11Q/FW1BizpftkKUQs9Yr5/iP+gy+q
zzeFBBGXkgZd682AO2Ph7JZ0M9laHC3hbIB6uWH5U97t5BtAZYvnkNjQgkSbyalvLRd9cDNnW0XT
ktjhmqMSPfsggkEP5BdnHGdqZhb8qChJ7wocAJ009xjIoSp5Btl2YrjYEj5HX91Gk/GaVYTtzGqh
rtlnHiu08FaJnR+0zD/nNupafSDBjnWBZj/OREfOwbPGXa7pz2aJwtJCaeHH9mfcLb08PzGWpb1U
xo+uZZ6iorqMStwaHrlv8q0tcgSr+dGHIqIQoxUVgIICv9NrFWZEbZnaI9l6W8yHn5q+83KkG1Nk
XYbKgi5cPCL9g2vjnVvwKUJQFMIpH+J3cjyp90r7s03dI/WvsYixy9zoVvs1lHNgYLyJsfkVIDbR
ELEVUAhI5KiUdjLKzspoV2kdfLn2cJd4Ax0BBjiaATnPkUuzIGWPYXWZ0jSY/zQZdizbpZNcbd2A
w3vKcdQoH6Lcj5fMahlzKkBAgLkRTOyH3Ng3rrkNTLINbYPYGcCrEWt7z440v+aid8jnsTauH8Bl
J/6p+FDaJsxAVHqdxGdnq+U0uretAcqsgx0MNNr1IthRAEks+4my4pnuRUIZxelZBN5tTMTk1eBu
dZb9cF9IDPmZ0NsVjgcQqGl8Gw8i3BGjAjg2Ck6CDN9jaNcbLZ/qXdOxaBSoE/qJc1SeGnhjxDLR
YPx1WNtnv2hkiRLuT7dh76d9bzanEIECWgzqZwZoN3WRnmQvHkJg3wKRy1Z41i2Dg2rJCRAgZULo
TDx6CCOG4xQr1l0X/UBe/uSSJ+CN3cLkPTQNKrnUpXpx067b5pwiAtlPYDgxz04RoORJTOeECVMs
yDpvizlFLPioKOtCHH1ewphH050jo2W68iFlnG+e7QBjgjpLB08QZQHkBg7zwYna8VN15ic4mLqi
jIt6dgvZgJTn6jnjakJ6zhGNWVYIhSf/xP7m7FKrwFyN5YCArX4duDV+wpKIQJG/SAxWg0K/hmT6
sxL9+KiFl9KZaVreDHRs7Ee4Aye2vtvOjARjLcVMTTzKDuem2T8bNS2YvKZbhQpoLULjgnWDfTGf
3vW4LMnTCqx146CIy9st1+XaqHBfFanr48KOIfI4zjn09UPsGcHaKYJVNYXBnlH9ukOUC1p+zknk
urN1KLNBYbyThE0RXXxZHUPeoZLLKE/snYn+OjJo1+dx/pF7EGJ6YtImdYxdIz9rftg8ZmG8wwyw
CoKqAW6OAdnWgj1ZDFofODdhh8qIoS9gxJhYa7M4ZDoMkcG3OLfrsArAzizQDzIUm6ptXbBs6LQ6
V2ncH82+01eDMgDjc+TIh4co6JaUW94izWApOURxNBQ2fYLGxRLjztbB6Pl2cxgDGmxN6736FiTQ
imijPtbWmVvXy6ky9a1e9ec8xDcvbJqT4ZRD4pS/0o43aKtKTpJ29yobpjJ5/5AkgulwBYQ1zCNW
cZdTSZ8oIsCqSa6NQty1iZEB7zTiVWBw8EtttRnMJt4as/8b5/+WPVWBd2KG3RENe6EUJ6qAzbZX
qE1i20arJPdVgJG5TNXKsjwSblBorkj76e6H9js3if+DVcN0uOnpVpmnsrWcne5r5P9ZMw+LqW8B
OakpaFQmRX3uo+oWqcVGpxV70w8kbZUgu/Tyy/ZoBUYy+p4GKE0xB7oFleiX8uyfVJHp1jNyv2mZ
Xh+6Qnuo3HqriaJeWq2PYM+/M0Nx9hygE56Lz9kiBaLglEMtOLQLHSUpoZzRbZFgo6jRzTpRdwxz
7Hi6t46Nan6LYlSqVBkt8gLYph+LXWY8elO2msiewuSBXnRMzgnm7pssau6S3HxsRU5zYBTvmcCq
kCpt33TK5DQGg93XxMljvu8JAg80IidkSN2mmfHGTjvmT5vKa57z2qcfC5W2cKN0ZWG2g9lBeGlK
ZzQje7RlAtdX7rfQjCeCxDnqRj6SbrubMOq14JvSrac4d4hwZiNXA5IONMyFD7tM6Sn5B4rid2id
RUBc1mTsSu+Y6DUzqvKrEhYxJlzK85Hpzk1GAzkAN35dGPsgSuy11Otbc/hf3J3HcuPYlkW/CC/g
zZQACBrRiBIlpSYIUWLCe4+v7wVWvc7qN+iInvagWEpShoS55py9127BP8dwZRKircRCNxD9kHT1
+KoO6tkdhnwZNwRhx43CjpC9jqOZ1D4fD1mY6siBZGQGE0at1ePJ1oqgTync6g1j5q4LEFcqFKy2
sSJXu6CTjhRktHVRZc2uzMXQoTQDa21RcjwE90oQgNt5CPKnfORLJSAhhSoMmw1o1epE5ATl5GoH
7mAzIEpDPJkTl9yrPCxfDS2LGpNePpa7ItVDAF3PmVRFsdsgs/YHi63I46+HklXvSrS4el5YqUNN
3vzLCPB4M493QEm84LRjW/jzHKtQZ4wJW2k0TmKfIeEdLJImhno24dlQ96EMLe/yRQ3zeAhztq10
Vt6VRe308E2EWQHC+/GlYUa4KR6WC3MRZ0Ut8w8Gu6cqEnmhUbV9D7DI486DMhWFmHFRroHv6VS0
zBzEx0PHXYPORvz685SsmTtWuaVXyR0ltT8vlPBY/vqpx3PxlIEJxyiMPfDfLwwFDQylYjFXlAxv
Qd14bCWL3Z8Hq14i0h7/jqIl3VHGOWNxF+BVbLEUdYKHAx9xP5KENkBobmbVi5H62aEIWA/3dK3H
gQJ2lfn7zMjFrakCyBYX6mIHLknsMwXiUG2nXWY6Idm+SCy6DPNOkbNZiS0BfFmWCB4zwXOWM/EP
UydeUr8+RiVrpJi5FIv8LDOfDtGTEWN8zmBJIa0jeDTs9fssC+2mzPstewLtqZsir25NYj6oSgnj
ixyAgs9Y3VKF1FeBar4O3IZQnKgqTtESGYFySp3QenBR7mNV+Y5kJpZRowKRTPGr5Kflk1ASCiQZ
ocsYvZuCcZkEAtKQ5AF9r9+d1dRq9uIcuhKghHWZQ4Uy4bcXoxJvWkpDdmkEu1mx8KqOXWHPfQem
vhNHKLHiJhenblf4CHZRAItgBVx4qgXinm6Adm1gzsNmb2xTv2O7VBvEU+gK/SAPrTUPBYs4Obix
903PpSBFa91PLZo24O/VAR5R+VPJBZTTY6DKmwr/Zq1MXmpQ98y0twR//wqr7n3RVNdsqtOq3Kc4
jbcKVPpegEyopvFBUeRrUuGF1rRFbLrV1Q7HVohvAAbZazNhkUpeexmwZqAMJ79TL1ZdbgcrPorR
5JRV8UYxnv1+PpEt4ucochlxZ5jqfdd/EuZ+Xv5saSI4bDMIZ3opoiOKf3KCFnoq+DTipg/McsCH
8Q8KYvaiqca7KtDB6SnKpqH4kXeMrDgLf4Za+Wj5hFpMYaRF3KF0cvMrnOAMFvJL3T4VHV5aCpVE
6kzN+/LpQIZa5iHRdSxxc/tl9MHZIvhTKzC+UNrdYeznMB3jwGTnpkJS1l5LImuLRfeclmnu+aV4
rdrR6+WZXWLU/TRDy/KKfS4VcOZKMiJwbe6b9lWOR2DLYgbcJDW3chV5kVy7jI3M8hUqpCHK7gl0
PDom/YJsWMVRUdshqHafXcUKkyYSEWl6LWXrWw80Eu1KalASyB07mZr2JEywOayhYt2HgKMVwpqK
g6d1lOlN6GzwCs0eoHCkn3OqmIWG0Eekl5EW+AuzGm5oPvMRcjp7y6GjUaR8VcmEU134PGYQ5hxM
29bK6LQPQYf71eovUhd7dClJr6UFF/ctcTwyNW9fouDrV4ca4MFqOR81op91HdZI24vmIE3mO16V
L3SPCmRH5VdfAIZSF1J5BXY07UEx1xNgxtQNUJ167YB+RvXrVx0cW0BDlIWNcgpyIEjDAGmdeg3R
ubH2JFGs2+hGIe7SNr5NOZJyuXmO9Oa3getrNePPn7Kipy4oDHZkYe9IaESInEWYN8EqD5XPuURN
XViEKqrW02xVF79TfoasJxzZp+ZaQBMuWwiCKl8sL0WRUREE1vzIoIRhp73pETepH/XcjsVbbUgn
SDgD2UL94NYq9v3qjU2WZdPvNwlEJ7dGHRBmWT5gy4QtZZZpr3TUIVsEFH+tAc7orAhUGyvw0wl4
rqZn6RxFTvVLRPzoaBmckDjilJj1XjOKd1HQjiosIocyQhzO75D1trI6nFopWEcAnWwFOBpwL/DG
gyYh4gxf41Cr1qZeL8tUmncQGr0gmFgbC2CJonhZu7PbsmRvalBjR/KSSLGhmv0hhApkIZPJfJ8Y
0lNdE9/DEqzRQGbh/nKw8F8qC6+3QeeGyyZXurtczM9ldTaILJ5UyoCjz7W4vBBrCY3gCrsBF3wd
zm4XWa6AHQhM4m5sCooTHSmgYHsE+L4N6klLL9AntlDydWpx1kDaOuSvZbEgO9qECqYoISknwiVL
0qeyvwmBj9Svb6F7idupIoJBr4NFNErzUDNdBRXdrHWBK5fmEo9uOb4Cm1OfjtSpnpHmnLFBP+do
4/JcJ7dNOT3+7tQS6iYmCak8LRYfo7iEjVigO2dyn1lyqyIW90gn/5oFEiuiZFp3ano1QtSQWRoQ
qZ5Pd8FqvcIE7jJSU8GTSZFNkwkK7i6Nwb3UiwZZXXV+sHL/okuJo0xD7WXql0UdF/OL9l0ybi2Z
pk1dEbEde00d7iEGHhWr30UhoyJZYibVJKWlUBS0mJjpwn41KeSPCY6eaf4205tY4L+jd/aao31o
4hhfrSGtkoKuey1uGFyB5dVUWEdxMw/1J2VcNotmzDay9XIGWiGvvuIguyCmONUWKv8Sok7b+6nT
Z8bssgZ5Ai6xEy31VRPV97LgmAEQWbG23EaTkToW7wVBIJJ/Ku8lUoqSNgxkyZDuWeLSfd3Fmu7S
DvwSMUq4XVpe437c9dEFHuS3GLDGkdE9wVpKuU+YaMFl9CeRyUAKadmo07YsKBNLYOpsbPjEskh0
22sSq+KJnlgZy14tzpSYC/lgRpE7iepHNYtL98rfF37r5KgTOgPJZoAhGmaJbVTlr7jroUy1qCWj
6KSENW7dOHoeWniQJhWkRO0+TIgfTdvcqkn9zKr8LU9ZFnQRmQb9L5AgqLby8Zm1Rr5m/2gwAZDe
BoXgK2wVgGW4PCiXkjxT3zTOp2+ORG3Q0B8Loq1TKdmY00sQC+1zXIhP5ejIInQHen3KKfWJGWWm
yR32bUuKibArFJBcnNGyG0c3HyKuBK2u6FOWHxT0HYRJBDxVYJcFKflqKxQBPhMFbTFlrbfVQczo
F6scGOQEYDL7gf6tHPxqBH0tTtU+b1n5qCYzJRKSPZXXsyaABjHCbTyqX0OfkM0wvZrABSiaEaQx
9Ggt0TQoWf693N9+AXK6aQFnjxmRXWC47FHVX1XR2GJ8ZPTR6cINyvSkwcgifhc3my4bE0NpR2JX
q52aLmEDKgvfRcVv0YS3nFFTbKCC6lBqV1qtviMN2Ki5XruiDmAqpGT8WO4b7Y+sU59qA6SZELCW
qfmU9z4LlYohcxGEJ+23oPIuGkG6NSRczwKpZhaWpjh3dYQ8tlxrFrIOaZvwcxthV0mQYOWFl1Ik
4OrNs5ggDu/olCjkuxfzTEemoEFa+K9WpH+IIX2BwB8PU+K/tSLEoMaEEIzrxgfiukTR36cqZ8iQ
5+c8nj0jAqbZZCTesR2iqkArpCURylBiVE3Gl9JEpHcYmmOMJOACDHP1ZNzkEJ1VOvy4hANQzpRB
EMcqaMsF7b2ao2FbNRlVOon+pBG9V/J86lhEer6J2M+Sk2eWQGgUJuMD4c2mnmsiL+Owtn0RHGSh
0OPuJlcSSd8jk2uiuNp3WC5xv3yOlCvcuWBc4eSqMBPDS1UFFSzqwl8NcBaK4FSEzYc8g28bRhIX
0eXrzRIGAPrBkxbILN2TnRW07Y7ujW3QcaUZtC8bdhVFox0lH32GYo5XLoWayeQsa8OwRfbzLBjx
dRBh6CDfwWaaM5FV+K3icSgc5GFEcQLyYNXMJ2eIwsVGPPdE3adpUm4V7hVcSAmLPIOE6ElHfzvE
OZrRYDvP4PyCxf5SKbTnB9qlUqsO1An0M7yvaV1o0SGlbuXRcxa9XkouWqncyiCJn0RtayXHmk32
cyfN+zEETkXLrMV7iAQccfvIhJXF4PW1wJy3aokovRS11VzGaKWo5pUdrq8qhPpjjdeWshAeuwvm
xKeqlwmpE+u3tikyR9E+rPJbb43GERpA9aIcXbJovuQKZbqanuXUBMPFT57NItjP1EQMgbIY6JK9
3qXDOp2F30A9aSlFA6nI80iqt9xvNa37LVvk56T+5KmxeFWFzzTR76I620Mu51BxUM4omLtmKZhd
K5CJmBERAw/5UZ7TN1Xjss4tBLYU22IADpkJLlPQ4cp0JaCLpj320ig66iRTHGzbtR9KkUs9Gq0y
Zn+IVyJj4pQ7ocIcwlljbRNDRJmWfiBBUKlvz4Xl6aNqborc8MzxjfIMNUJdMNZm299ymbZMVqK4
H40PSR7fKEdcuxzlN1qY2hMy/TiCMCTO80eqqcimhMP6NV0bjKOwOjpyES1hO5di5yXmgpcZAnhe
BROJkDbnGCv2YqvPSVbp120O/dqiVh+Y8decsmvrsg9gLFz83WdDCGTe1vTlS5L7fHM40BA/4FLR
HbEKCIAtXexWdz0HDJn4dD26bgTdy/YzAKzRzMbJjPDHZzPRTBNTNqYV+aQFKgstSp2asg6byOsH
OSG5TLoNE9TEJMWbSBoIc1/gFdK1s9SMgFAWe0ma5WtFQP4OoC7WyM3Klf7ZyuWX3vhpYmhflklc
lU8Ju+2IDLX9ss4OqQaaq+W/GckSiU9p6vk+cWhixzZXbjAByyo0cKxMhNu31kwtvRE37PoE6n7u
wEasHonrzK5RBGIgI4elVGvIuKCTHKT1fpf/rvIEv0kXSI4Z6Td1Gku8dbHuwle+hKrYbschZ2ie
9I/uZhZyuEkqukmUGDtDIslwSin3tGy5YKWHPlvaZLiaWnUIITt6JqCUdsaKrlVXyIqVB7PlRZdh
qkbcvyz4AA+1ckmA6xg26zrF64hKBnNAS2ct30hKO9j0t17mwJe5WU9aTWVd8qMv3ZSjbY+nsRE0
uvNjR6DeiKg+jMYJaT8hfXlvXARtsnVdfIoFZXBDyivIKXMSmesOlDSZhVK6oZnju8U09BtN2Mhl
3z0nwUK3jXsUej093ADRvTj+PNTH/1/11ZJq/u/6aqiKEYWD5p/S6r9/6G9ptWn8S0UdrRiLdFrW
/ltXbUn/0kRd0/8puf63rlpeXqIxoUq6wTtQEUP/W1et/8vSDYPLx/pLjK38X3TVmin9hwkGw6Js
KBZGGEvF/Y+TDd31P0wwkR6pMdXhkDzka1NY1nbylyzohjbEx6TWEEUzVQbFhLcW0ZIKSV5v8KyL
5lpNoh99LH/PVSssKOYKxixylIAW8hBZ56npsx0FdAunLWRZAYNoqWIvkZuBtWFHwHiwL6VYexPB
H0nflHqMl7HSnmZhJMdOM+bL0MwmnUyVPAkJF47GQGyNcuhlVdqu9YotTV1PwLXmtl8rDUzp9GMo
ygofGuv8Xn4a00R08zr1pCF+tyYL1LAZTE6aUn4zNLVyAxFEBYxuFvMR3LlS056aOH0zp2Dei8rW
yHOZnvJmaJkvcsiIH4O+EzpMS1Oe12c5y+1JUyyiO+Zt5uPKAYZF4pqCqSUYidTjpibUsVHObW76
ZFCSY++DudWmPveCaFglVly/i3SRqexpkOSVUPSUEgBTpynYm4l7nI3YNeFVHx8PrS5vgS5ObiJC
t5s4Gqk8rKcO10yCpd9G8EGLJsZtZC4gDTUSLiqo4qPG32vqcvY0adiX9SISmbDFSrPvWrpWgCNn
0wg0Ci1E19HRR4M45TNaZnW61zRkRYtBJG1wSJlp4enFeFIXglYq4y01kvFcp72xigcBLWYBG6YX
MDTHhHwl4JkxS1u7Gdt7FOCeVw0X2cprNhg0SEcyUHP4SxGu6HWok7miDIW/m60TDk+5zhXyYiFe
ZQXWclXTN3GRIRpvZ5MziAxSi7P3KAxOZkoPrgjK/SgYHyJxscmAuIdaBKHpKl0SZGTKWZfxtOSG
+elr4bDOFQH5elruI8uI3KpA85hFcbdTrAEdmV6mjsz25JBQImipqzg5GQjtGBGn3rVEt456+tcD
H01DnPvSR+gjSnzCTV2AMylPgZz/Ak3lFKNPjL3M2kIwwV0NfrnJKjPamBG8KCVkYZDLXXEuespr
RrM0KgkjbQhPGJOkOgSidDH0mt7B3J5M9nSSIkeHBD4p8j8JwjwaQPQlr5UxBUcIRlshYU+QKoV5
S3CdAfl5Qh7YXKYGDAIcywB7E8V7edtXUnzXzfCQ+9JNDQtAqD4LXoFwg1NVS2ehAqsI74AJRSSA
r6Xha3d65DviCENXt3Z5Fj0D14rdsWPd27fSt5kFJFQ2oi0mGiSHMd0IloUgXUDqrVhRZs/k5wX7
kTq9iuBp8NOebIEYeVg/J+7cAjpQ45oSuY6iim0RlYyQmhkpcVOQAM4CK8lGdegjd57lb61OXpE4
Cuiec36aRjO8AfM97jGvVdQc7JBupEm1CqntjBNMyomwxZQ4lcVZZGMAqaYC8xax7mRzJxWLgXgy
DA/2Liglt4JTjCBy7Y8RcoaM854IpxAdgFNOA7pEFrhzTTISqveaobEGmDM4uqyUjiENN1kp3mT8
/dA1240GhZe9NrE8ujAuOTdVc2Q7eFSoxVcpLRvSkDXidYeEUmu1CLND81aHvwxVH9d3PZNle5B/
cgCJbHNX6rlt81M6IpNLmupjMucYXV5P8tGcFGsAfuXKL8Jx1Tc5rlIgK1oO4UTM099VMLzAO6iA
xaHAxKNc4eo1/XEXKd24TypKhp0S3lLInBy85Fan1TYoobPJ7fAbKEvkiEnx3aZla6PFZ39Qj9AA
cIkpsFVRuSAInqPc6ywDaV5G8HeBgTcOJWh8/ksWpL/7XuGn1AmLt0RFikLWmeqwJwzVObVew0VN
Fmrzu6UKkJRTH6o5/QWut6npjnrZXLE6fOZjdG5SH0S3LgQbXYAHVc4Njlaz+8yAvu5Kwv0QtExs
EtiZ9brBVCWT/WewQxtzw1bDWXTyftfOUEcwnHZ1+ZPfwyE4p2E60q0Uj3qLaicdlX2cmQfZGLdh
RhVNBSJLVVN2zBTNuVwSPoIijDK7qbwjIvpMUz+yjWD6KSNxWw7Tr6kE+1H1ykeQlDK5f9H7KErH
MOw0T/ooxSGhMxbITqOSVpVFCEmryGBNqTfvNPXZnPsDBlxEc5UIsFVp5pc573/TY6rYdNuK7z9r
EhUTQYaGKf9GLVtQpLLMTdnGxclqAsPV0xm/OSYWYP1yqsdPBeYQtg+atR5DMnZB7J5E62giMbR1
GXQyWkq3L+sfyK6jncdxjZmhYQDs3EimRd1H5lcURYdeghmCOwndTKlfhbp5kQdmVj9u76pW7806
pkZoCOvRCk6BtvMrcAhlzshNTdnfh8K8GXJq5LJs+uR8i3vwnbzG/VEmWb9NJt5k9DtqtC+1W2zc
kXqt5BbpVNG4+G/kbUPp3LY+YlG9TEGlHrrQYHUxFTs21y8MPSZlFIeyMmmOzBugqfe5NV8nA/mV
RaAWq/mTNZhIgfs3XSTCQ1HvJjPQWk4Td0BBCxLHjuSJNC0FIdjDFoTFKtVBRTSwYFhGFNsufjci
TLYV4BA3r4yEeCv5V+b35ZG3R8itMmEaYOIwtOTJYBG9hdNHEW8Zw4duuqrcGA7M9DbIfrhV560Q
DszFiLL1pY2YySxlKsOz6iHfUKh2WC3twX5hiO7z+6CkW6ui3tZFPbRbXfxofO0C8gdDWql+V5T9
KkV3Zp2mQpfhk4xYRQWNFu7ZtoBL1Y2nspsDCle2FJ6mWcVxGYik1yoMXbF07zKm0hKhYcf2Fy11
GeF/UzvDDqvsJlvpqdWUg1jnN7nVPoPmbeyBDEeSlxuyC/Ccbqz56icbGGHXnmwSt0OxlOsGPuiE
AkK7Tlh/zEl2MGo4b0P9hSVq1VTj2UrVi1QFB9AMP3JFQauadnIL62GKAU+X7zR5FEDV9V6s4MhV
KGqjaF3SJfV6Uek9zBKoznPzlne/2xAJUdFgF80GRL9BWnyP/m5KvoFEemECvlwKjI8mB3cUaD+6
IZPc7hv3KD2WQy8c2hm9bxFT/Ug16xfYDR+qFEcMyk5Zl9pm0IQAuFd+ntLWsAXf+IxyVEQKCCYW
CIeg1ADXJLR8OEoFDX4Zt9Js47izuWBtub/NFiJofX426uAW9O1Vj4WduawrKfns8h9VgTYvcVlH
DSSWEMOxSdcL6u06QOMyx0hkpEbYFozglNhWghCuo+yDpjLR0x3gVrJiKFD07BfRgvhkO4zDvIf4
9QKXrFgh0rm20oJ8yRhaxkx87aZ6W5n6NhlisvTGd2oauOKs2N9QbUZTYshwmvAAzbqG0621PKAo
xFVbtAmrxOKsshNAdqOzvjVFtAf5YFNZoSoqQLdGMFVZKtFyvdeq8qeVtIc4EG5GaF40aSZ0TdJt
AMcY1mcId4q67UtkR01hbubkRU5Qlyo6HSw6z/YQt1iTm4PcxJLXppx+uF2bXM23dcJAp0bEJkeA
VnWSJyjDxIPbiBiwMCx5XDLRys+XSUaM610n6MglqgFLyuNLzewsZ8G1A0XkZTMQqr9fefw7qpC3
mB1pEo/vfjw8XkDuGYr2nyf/vPLnOQO5my9N0ebxE3+e/8effzz5eGP/8T1JEu8Vucs96Eet5D6+
jxkWmPzjS8Z9Inf+/MqK/huFV7T6MOS0onspjITaxPKRHg+SJf791Z/nIA3987muVsJdRSgS7jdq
I+ZX9vgbj+9S/+e3/vWcuhNZp7JNNkHyLFKQbnmYsw4jZrRkX/oizdTHk4/veTxoeHR22L4Rveqv
RTgH9n/8/J9/9gmciA5BJDgJ1hGrP69IhZ54FUfowSb9Sz5TAWmRFqTK4zmjHxN7SHFrJWPko1Fv
nkdlwXqGi6oozBYV0ePLTgjQgmZO1nnVED4J+COOzFazdmA/EcdXmPA6CXkr32Wm3pHLN/4anpUX
NA2nAqOk3e9ZuUAfu2b4cO3yfX5nRYoYsPimi030gs1Kehe9SostIHsxn4iaiQGxsAuyMaje45N1
JCJ9fu8OY2k8p68mEqx59Q2+QSZzfHoiKSizUZmgOyMid1h3d+5f9irEfiOvyT5BckZ7MkUEYxN9
oVYiZUDMPN3L4OUAEsy89jvX6OnjgkNQ7xT95+iTbrrCg0XA8K05+MTz2o2nvDOUAGVfU6NG+bby
38rXZI/1QAoxYMEmhJ/iCC/obOivSYfUI/NBelXVXQiXBvmT6upmf8wC+5yezDN57hG9bA8bjogA
PmAzG56yXXEJ2nVxWWK6Eeaj43jKwcITzLWV5Y85p7KPZHdCl39YOmsG7eNVc0fhN+ugWvg1/bhl
36PvIi/zUlKBhQ00E7asSJgRG9RU2FYivglgf7h72FoT0SiuEmZ1W3310dq9jhdqy8LXGW4l7px5
ozW2ssej+MkAnZ4jfMaFnb7kL9VzaGO/WdMXYmsGXGcls8hdAXj5stYfhnVCqUUqImX9leDvyBBA
j6/vaNth8FwlMgDOFbpltpgOwP74i1DFTe1OH+qpdHHiroIn64B6cvpAVkChe5U8BZT6nt9HWz7h
+Xqi4TACxoCFqCoO28MVVbwzce71xnTO5DnwNGau5RFUuWCrZ/8H/zIECWjIpNybyLNWnn6ODvpW
/8lv/H/gWqvfCUS6RVdSXPwfoVu37yrma1wX58ClBL5i+cUBUDZWw3UVkhi0Q/arO3fxnL+T7Hdm
ViyGlb4V3HFVsBl1ok//17d1Nc/0onp3Yc+6o7r1g51FxApWNO1MEYlmtbEGm52uPOgyMEQCt7hW
9wR/hL0WaT87n8XxFFw+NFjL8JDsPX1i6WQUq7RAk7DRMXhA8qATiPSbSF+bbuZq9qQLqoLoCmTk
eFcul6jfCva9Ld2aUjIYOCc+RViTbYNGzPU1djqQa3sKwWxpufGex9BL4bg7GfdSjoIXM5YNEwVn
fCXcg+f8NLntUwk0fTVvkuuAPGgfMeJ48z4aOVLFgQLwHtDqtri2FJM+gTb++1kKGutgRw5hT7xe
fukK7oA1NisH/cMK7dbsVFd+b3yqvOpOBALXst1uIGzmgzPa5VuDUxxWz5vqUWeh1mPP31xs34f4
aVzXTr+m8xEdu0N9al9aJDHRdDIPo8o1/hZt4HLa4fqubmsEWqvUIgPGQcT7uFLuie1ZdsoedWVM
Tv3+nXgo4W3zlZoP83cOejHmreAfax1ETskBda0DlBvKEVW75XbmZHKV7cnYCnbLwWzuW4mXhytQ
J1BA+anMD36wNahx7IJsL+60b6TUo51skWmQ1rjpME/om7HaRsfwjIXIMuziMK6CT4okIFve4ams
AAd9Rm6yo88X7djnFM8smDhyhYd+vc+e1wM9yRvs4MQVD/M2DPfrQseU5mTHz6I8y8/d75xK93Sq
hTUajGqDNFdHzm9x1ArLrr6aY3SBSkW6y6LP/JR/Ehz90hsrXUpZVe9GHvXJ2ZFKyeZGLnVvnJ8E
8nbUr/5HA83XHiqyPkbHWn2S2zXb5u9IPMXK6gZqiaat6ghHJDDJ1XfG96qjv8AzsM60fEuOD5Uo
hF0ntOiFzT2R3QuvFiAv2MptuNPWmWUXPi9DWORGq+rAxVJ4HBU32MGRna7hR/c80Dg8cXTmPW5x
7L2r+mbiM1yxN5JzbBBrgLD8fq50oi3U/ldxkDhFjR1/YIfJyZUnw2CV7bgLwbST9Ds/cY9Erphf
lA1h3FeJtj1Rs08tOMkLQmA8ofRtRpRM2KA9YuVGTv1wJyJhFS8zxotyY7JkCqzscU9ABYMDOVfF
JzIsYgwDl2NQecFzxES/Hm8TK1VwpqVD+YcB2l7OPaWa4ivbof7ckOAp/iikN3KhHMJ1v1GXa6+E
69O9ZV7vL6cdCyRKuAuFy/T1k/41WbXP6cvMHXXhLYr3+oUPvHzoA0PP6G+jcMP9to0Rim+b9RA4
87HdYFh6/BcM2/mGpGMfuOvmSocwMlYkUrnJERyu7T/n5+JaXEFAhOoGGurSwcLkV9iECY66l36L
HZbN+6yeNBa7XrzmHYAkRs/HArwpbNJwUB4mdix4csNpyO7MDAwj7x3+JYJDiVOAzXTiOmd683fV
SnRBI2+4rOIf87ferDW4zDVz1JpLqOFeqTwmqDUzKR9wXGXP0o3wRJWjIt3kOxhHhvPU+jYwx8u2
T30OtVv8QorVrJ2iHdiRVb6GGbzSmh2PO73yHCSE9N1wtxkIE12E9Sv/ed5Gd60jDLopIZ8dSwP7
vfgWvlqA1bgGjskrG+9b+y5euVHv6LUZ1XfKvvqkHW8zeDJmADcn7OZm7PHIJMFqHey7L31XbrkN
PnC2fQp7wpP2wVpwKACYdr9mit0Vzblq2I+v0rP8FezhTI1UQGyCzx4Dk8Pg5IwG6j87fTsToYio
GNMUHev+yMlprib5TyvoD+5yEhWmDBQizutymVYeaj70wXtzYZC7jI4LIn/Vogn/olU3M9Yh2ls3
nhmjz7Vh+u0BuNpsGgSJYgXLobn4xNTGgmfB0WWbKTurfbrHYusICY1OR/ef+haV+1rKNkb3Yphe
ObyA419FIXw4cRtwavV4q6n7GNrVBRe9ffdMjMObvSN6QLIIabesFapfnEKttSJbllOuAFRbdZ9Q
L9axdS43huv5a6pZjr+G1GpzlV/Q4CBUc4fn8eQPp6C6pSSXfFfCa42GY/xR2E3KinUQoGCKO+ir
QtQgKzlLXQnsMXMJWJiLo25zLWcb84u8KnxF4Ok2rfGVImBkvVc6LSYCf35Vy9QVt6jbma4oU43G
CyVOzX+CoaG6KK+F/Ft+hRzQ6jSQ1zImdVNHYuMf/I3Vf6pwxLiBgh3DjrRJ1/kppm25UW6Mbcwn
LKQlg4jKEQ0ku4ZVnD1jb6mtNcuViharh9d+SdB7D7nxTow8IeESu+5e2dWVDC7JLksGDjrRNgvq
EtrH5rLYOC8VcSWM29puUlhBut/zHq38jO5QXTU45DSvb+yEUrJ8RRTCyjqhd8yKu82fZYSUdv0y
l5tyrd7Vu1BuGlu/D8hCWEb8Kk/c58Z74rZb1AP9looJQsyJ9zOvqK6ssotEVxV6butSJK6JsUYA
VVOBRhPgjAGJI4wVdoH5nVGMOx7fHvg+gI2sd2QCAulFUAmCYZZvcX2iAtyN6omSypyCWF4LFz8+
BqNNs+LT+PBVMjOPY7/m8PU/JKj8dTwY+wBI4E5Uec8ec0JZbDna6Ulg47GHNFG+sHSh/Cgi1VFR
jnHgbHCJieBy+3fJW7KL4zX380RwHp+lWr2qw0YLnhbhhK0fpp2IJsclEahIzuMevX+4nLG22mUp
GQV3QX2KIzfLnU+UYILkiiyLcKGQ27dKiAuy54+Y/LhjfZ6uJPgO8losLn0Fi8JDH0FRRbw20Qbf
2aKZ0VmkbRX9oDQvk/Dmj79wdhfBMrggmsw+W3HFivC9pcLMEhz5EIQoMI6YXa21YaFHd1lgTF7Q
nVigznugflzz2olCo4E+fjsjufViJ2NTdwAPxeSfOMU1fRGSV5o6O1r/5rDVsKfb4XBO1xOZlTgx
2ISBqi4dxK/lps6e9XA3Eunuv6YxKgy2cHbujDTdEDMxmmFabXMKHLcFxSyme4PdlnLupBPLGeZH
KB8MdsPdvGOxIjSsr50YDo3hVeo6ITwzLV5DtNGhsC41olZQeLgqh+ZEkzYgadVgbLOHYgXTKE92
Sf1f3J3Hcutqup5vxTeANnJwuTwgEqNIipIoaYJSRM4ZV+8H6m6fY3vkqat2rS1KogjgT194w9bI
D3Xo5FCm+1/yhJF99kYtBO8tSo0AsOjRKdhdaRS/nQKAZuVnqRdYYCOP2MxOWB8ZkJL88zr9ttYZ
R8zC8mnHpLkDSDR6THaFsZWgDe2r5IhOxhqEcY6gLmKX8zWsvSw6Uo4uLPLWY4rbFvRDLN2A0GKu
R0ICa1MXB5sYkf+SDH8aYm0GYPkkGoQPp+/TlHO5Ti85hsE91GJ6ybRLDhH7oPphGpcG8W5xz5Et
yXalfiJbRG3rs8KUg1zmh1NJ1uwfGWUIAML9Vrxork7z64hHMbtXyFDtqXzPP2w2Iur1iTcqHsc0
rWMx89V4i9JXJjxrXpfDp9zqYIvvjeTm0Te8NGJ3O0fWtNzF0xMXzZ6D9LWCUAu1EI4iAib2uiW7
TugDPXE8cD5tujPrxtyDfqy9s8SPd1FNPdwj7uhuoG/Y0cGSPYQfoCWP79Wu3LxX38p2un8Bm9Sx
mrG770plB99IJKXxR8zGNJ8YhDsqR1um6AtlgXbTXMhlt/Epv0LpEKixU5klvfsQbgkk8xtMY+tD
cYbzpLvJF2GXYcPscYzjU+VVcGvxiX5GAuJzuLOXFk59jZl7EpN4anyUhtDU0km51yiVf4tzfkr3
3NCmu2nbtXjgN6O3HrxU3T8TwWO7IdNL98W5QBLtcfpGdoGQJpZBJ4pbKBQaxQhmdQ3l+X1iVlZY
0HuWTN3DdCfE8JmZ7fpAqUrwChFRdRebx5R+7iVy6vG0HiSwc9AQpQZwI6tCw4O0ofdZcFiqnXHD
M9mzjsWNxcuKzDx65dQL2NMn9qCNTPg0btFlogm+k44ASJll8w+i5t+gMZFENFyoXFjkQKX2qEX9
is/SleXOp+QkDZcOY4pvBBvzn/iaX41D6Rsu4Z1++ruecDgnX6K7HC0Mz0kcCfKrapvBbTkXydti
7FvZ46ZW2CeAfWiKDyUlBMLitWHaPysEVNY9eSUnNzwAndpW/qHAJHwiPZd/Gai7XBEIYkVzKx6G
jIxDMV2YWt2ZTFW6E17qdveGtzRybYp3FneMOFzEM7US8NlUnmIPeKVIRMvDAYmGWsYXhaMYmJXo
Uqymo58FJC5YWpleiQEIVPp3/a2tQJ5DsgcDuUlPBE2a9fRjQPR25edp9EjaBwUHYQe/Sx+QFS4w
O9IMMXWV9Nzo5zj/xffzzod3o2cxozmOkbYLcSl0Vwne0BWfBK+ENslRrR27S2hs+sfxIYNbvAM3
tyGaVZUL/vDim07tQ7/g+Nz+MIF2gc89yDbGE2xZvS0Di3XSj+bYyJvqCb9G4QvKTaLYOcCFwQ09
6zLQxIF6SuUFebqjXnh3uKn+eByfokNwb55HDkySTkCx+ESZm+hqh519a4w7QtJSaX9M+wTNBk6d
3HNKpG8IIRzk41OHw75GtP0j+B1upXXENkOqtpS50vgGL7/WAYqiP/4UA/PtqNrDK3gdPzjP+Jj3
HNookIe3e/WbdzQ/qDeRs6nCb9XSVLXT9+z2VNpKeGyvRCP9u85xXdpITyCmzDuLcgvigjJjRxxL
daD9mVF9sVmz8MkXxOx+lINvPRKbH3KXDJO+qNNTw5TfUHr1GEgxfQgf5nHXy94sH1CLTZYjUBHZ
I5ngeC5uxAL5uzz7TwbdMGZqbVMBoYBBpYd9ehNTffbWYsdP0viZlzktQGSf74ryQWAOTTuozEt7
EkFz9m5yhLHC5M6N5ypwR/WCq2p1p+YLXY1YAZM0SISH/MXskF54ZNRPIg3g/pAO3OrZaogEss+S
g6CmBpeEFXLKUAiP4vxKha7QkZg/BgV+C5/8R0XGAoKz/u9BgWmIgNxYPVvGdWoP+hqH6vEF39Jt
VW6f8D8yo+8MrUbhwGf0VPz94Lc4M+u/qI1Yqj9t22FnopUXOGxoR3L8tT6Ckdo28GKdjRWXm3Lb
PhrBAfsThewKF7Q36nSE8AU1DyJesiUKltVeCGykxmn3bOpn+AFaYHf37s7/1orbVrtbj3XxWFJx
RhxJf+uFLYnXA/O+I1gBDGyTvd0Hth/UcQjD2DXOZBpm8SGOaPJNtllwA86UndhR+RjK12RtLOaI
XZ3wN/aabeIloPax80Hbwe0+SS5hQADh6c8h+ToFXfmgJVANXZLPu/DAMVQ6bKqIFOk0fgii0GYK
tzlVG19OH2JkRBBf2q4P5J0rakc2UhphyLysWTQnIugwvGUxw/nbAfMT2+2NXL265WQ1evIwffK0
hjuxFtsaKFJ4O+vsY9MjLg3e+ufoi9SFuJhaLhtk7LEtGVs5OZBYHH5wJQ/eYvVGiJlQ9KMn1NJ/
/GR3m15zyR/4HR3ZhsNI0+lUzSTKFDVYWg9E7Rmg0hMGnP24lTil71K4mT4lmti2UlGaCSQv9Xek
9sgighXxRdUZ7iJiy2Rh8JeAvD9hcRKnLiJGrekKDzzkuLYTaoUqGvFufxqfVXfew7Alrkbgy1M+
uxtYsiMFj5pqDQGo+UZ0D6qYL6n+r/pjpEnUrIgRdMbgJSRXBNXhEoxIylZKzj2oqQ0Y/t8MkQac
eXSbkjsmHKOLoWkNW3cDMgL9rlWg6mfU7ujLgbQK98nuFXGM68SW4afRnpISl8UAqeB8f0LKOb8q
h2KNmjQcqQWfQgD2uGxzDUwInteeJCl4m8eTci/OqcvZ9sZjE5N7QJxF/m1SoUkx73ME8XPamG/x
e7pi3Z3VhfZ5QhAKEjxrk04rshaEqecM9NSTTlJrmzgllkflU0V3gQ3uPbohFrySXd30JUhIEtzg
lKTIUfj8say9sWvJPBlyi5uyHW75C51kbT7W9vgCQ/+d36/CI0aW3ScmhdYNW18WMV12F5zdiQlO
pcnk8CkrKoouD4S9C8lMij0k6ms6AnZjdC0TsjEtJV9MX7TmDt2cVhvNUPLX9InfpbBTE1wgCaN5
jDujMWg0l9yJkhBpdQ0W6xIR8dUu7xt7hwB9izA+mcTIY2p8/pRV7EKKo9qd7owJg+CtFH470DEz
VGAALXtq7ZP+XlieHm4rdUfk3CqHXLsLbP1cM7KiRePP4TZr/Emc18kTr5kHWzapNeAXIBLMyoLe
r8s4qPhEnheA5bUbCRjZOhzt2Y3ABDdC5U+am6vnWvnLfKFIzGfq6YxuTYG0Xp8N99spz3wgOxnP
o2JLmZ74ad7A4HMKEM6YBzU2KVcJMdlWpadEy2wVk1AUF1ne0Xc1ffNQ+/GNt/M5a7qCR94Gh2Li
LOXAY+WOuK+KcAdVX/x2lS2XJNGvpwXGjxfgNWs/xxgunIU8cZ6XiuuT5SWYgaBkTn6FfJVjQA/t
KfaQFyNmwjfCd2YnfxMfZ869QEDb5ZW7hiXN6nqh7M8LLp/KOiQWmHf8SKZuzU7JyUdKLVUcuOtt
kqKU6yxhzLhXskEc0FYRAKKyCUl2B8a7QEEDnTlWPB1voC2Vx6h3+BbKLnOrIWRGekDH/H0dInYF
plKgscNdhfaGEqhfvyPwxh19RR74hKFEEeNXpWx/MsMtNHOunzoJpcredNdJa7q69Mpc4SUlV1lb
//Y/P5lPwIyMS4A1Sk1D3XBnzEnSk0rZNExUKKYUY2Nyf3uF+KfoS+54/Hw8B39xm5c9j5X30xlf
BzS0eRP3ju4Yw8jtMOkVVOC2LCJ+wq8wHIhUop8Xr7fN3coox63mRQ6PjkfANUID5/4XnK1RXhVs
3sT1MgnWQcJhtncKkG2bdQDJQaGNr+0bcW6PwZ5kI8w4e4iSKLTYZu/Mp/GdDx5udAkEMiaPz+V2
+G9pb/xBnTIPoqwBnsSE/yWFvZuhnVkVmrpjyefKodN2PV0BTYSD5nKz4N8YRP7YujBim4Vaa05f
06x7Mg4IEHSmx8CyQPiMVQ0yRQuTYhLpBXeENld9DeUtXoc1mlz5tQYmufYPgIES/TrDupRtyULn
2F4Cb6KraznSk54dKJ4IKcWEG3OeDw9APQtAOd3ZuCSdnYkO/q3cz8hUIh7cGsuRYeB3sdlZ5yLA
FMrPODiSnAJ9peJOuMNcBdb5PP5ojQ9ulKfMVfB7DINkYgy5QSSBiLsxThGISeWZN0TicbSO9OuY
Hwwlkn1B7sPo45PouUcZAfc+EVjqNAGtw7iuPoO0j6vispcjjQ2WBQogXX9gknWX/pEGadjY61rE
y+oJPxmqHlXnRjVhCygdnxYbAjKWF8Kojj7wWOLqWMda5BI5Tr0HBU1EvzqX0PbfPS6Ww3Zi9deh
e0uAiUEHLrFPUk9A2kQZSvKmlU8df37x8AIqxR2tcUtxQYylkhtqnqjdGWMucwieWHtGe+Mlt7si
uCobDAdxeSBtjWGDtJyEXlBLm2t9sBglAdGRXZInEI5Ltft7/JvcpYIDd5k5adbP6oS4zPqEAWyj
MQGmkueTFg65cNrAcHLNl2kH1o07mwVs6Na1yPNBBIsFV6xdJ7u5qC/U8HgaCP2W6VaSHWYhmAID
vy/B5YEV7TbKPYaOB0XXWsEVYfEyAJ88WHYgXjeauyZShVtx3QkwcQyH9zxTdFVZyv9ckKj3VBuP
mtw398e4Mi0D+nbqWp8cs4P1WV8D7onEickY73mwpHlcEve/AoIMwEV2pLsBxfxNWK65KfjIGGvk
/HlZDnz8OgnQ+EXWi/GcEJoBceKrVDnJyjZ0LuTCnSzcmiipbXoIoqNV2z67pw2DPJfBAj3CbmQx
WofoC5Rq/rjOVwR8SFLN3azjrftO9sAkW7nSE7LTlKPGJ6TO1ekooppQC3d4fowcy85UPX1YnzTW
l+xkVPnw52p8QgulBQqHpDmNsV2s+dB4VqojD1zHOs+uICq+ROQO7OXAu+gwgp5yUAoL5sOgXIH0
10/U2UByWOYBBQOgUVSIrrBxfJbBun5UuzYdQXYq4HeXBtmO/sg3GOq6PjRYsg+OReMcDMtD8MIT
FeUTyK6Eyj189Mgt2UMQ/mi3ugb/YduYn+u8Vq6MJYVWkYYobU+U2jsK9YBehMxjZfWtB+CSSi47
UEGZFDhXbq3PbZ7NPfuwLFvs/qT49YMBvh8LQ8vGIDuHJqT6eeekIUpvKG7vmYbcBYKGJNACgToL
tEHF14ayT0SKAkH00IUAwL1QZPG4HcIOsDtR3JoOZrIrxw8YtfqGbUz9qfeCtZ2QfS/dlmdKeGO9
Gs21ah0wiOtMwpccDvHq+mCLJwu3WB7PclDCBzp7YX0YogOsPSSysJ5cu16UEiJkZYkR7AwlH9Yf
JaduPWhYi6loqx+UESzaNH5Vb5mYDAVTFsQ/Jaki9ucHVqBGrY8gy9iwRIrwmcMIC2hmO0280Tzw
I7b2NeaIdu1V+OS1Ge34UwjmIYmgVTtGjZO8EDntETl7zOiZzetd8JuIe60vdQcx8QZgJEa+gK1h
X1sYUNrruhfAfr5REeHjoViy8vjLdJw4tzOOU8iSzEaa/vO6gaxndkYlbcdOAkB5iR30Ypg2vXZl
WQJOD9qXmo0etfphj3JhgCdZDHf8iwlPDyRQrizdLmazc5hQUfI4cUOAHVgVuGGjCKGLvtTt4ZZs
loEBAwPTHxRtGyIEP3sipXNE//FroRGDfeVwgKFPIYfHLRRXqM46G8vfZsRirS7ZG3OGJcWVsRMt
iIhzBX/bOZsROwdDFGK4lO0YNHaeHNCKjnMm7SWAWk77ASCEDYrzTliZruThI3kz8TK+qmDWULuX
zmxjfXxqTHDGxOZOKNqEDXwYn8rZR7GMlzxDgjNWiziRo17o4GgWZfu1ycCw8q48hJgDZvxkoY2w
UnLg9W4K9QXDUvqZa7zHnyIESX22kGxp4XcAEEbVFrlWZn84YrK9Y81QT8uUj0cwAbRkiMS4e+OL
Tf5CbZRknXx1Pb5BnlD+BFmU2doKM+haUH87kBYUkzmcGypMARF5g46fZHrmBJfQbjHp3Fgim4dm
xVSFahR+YNlPPMz1tdAUdIsGDTplVrDB1vXS7vumRsA9TIiQ9PFhMTO8ZYrO2GtYYoZKMjh5CpJz
HkXUxHT1GkP43+N7q+ytGjEdMQFEVaj5DsLae9JBo8g7pMNSgTkl1ukOdT0a3QKkllhvCldo0nEf
iAY2CH0QrkximZU0KqI9iGzik0XhrNGlcT836bmKdcGTFkakHdXnUR8RRAhaA2LFtLpuqwp+b0+1
apJIoWPMaYUXnbFo300efowBh0ylcDpHCzr9yAMS14ShiWUboGnkAS08XQ3pNplK6enrO//eHuj6
7AWpef77VpMqOUGOePv7WY4q6XaiclOstKBCnrp93urdfkQtzDd7RORkMJXp//pHDheAmH+v8Y2o
9z2KH7ZUs3AbtULcLI3+/Y/S+ppWcpSgrUG4IT7+xy8ggvdlznrv/lO3bJUsa4ZVt+I/Xv99Naza
p3mBv8lq3Rf/Wff9fZmJJYBGoawSzD6XA2IrDVtPMzuTOkFeNwzWSAze3+kC9V9XawogQps6xbDi
78u/W/jnG9d3g+zkJ//xzSoNUGMnB+taaj2NARLy75P//knWkUEcgGv4+/Lvm1pV3y2RTuKkwFYK
cxEHZ5WTrlof7N8/4/ry//je3w/+vif30VZJINQqxnjMjUzyiiHEAmKpK3f1xDaiEKnKtH5pRBk9
gzoy8FiEXhC2oyMOmmYjQpcQs/aJqbtaZpR+K1TPI5WZBbCYZq7lbQTnx2L6bTOxIfMLPkMNUUp9
qFHRsjp3rDUaIwuYNhQ4kcMdABAMRXguBIAyirqQ+q1Euqil5lmZCSF5C7PJAMePC/ImnfvVDnS8
VB0H8oDAR19A1lb0mZQoe2imlU2InL7TDuaCkYT5mbe3RqMgqDVS8YQNgRCTrosxcp64Qie+Jlc0
QiiSqI1+nWXpUotz6SsqwNd6DDbdRHgygzn0tQZTQQuCFikB9bly9pQI0nGscqSVQ//YgqusqFqZ
aRacqrzfIQUtxpJCEw7zlGDq6Rqa5FqWNmzbbKQOVamuBbnPzSeedDjjftV1ToMvq9MgvxlKDRl5
/T31aOC2IWGQTrUtrGimJ0JKt55DCO6hYdNViBwpISsU6MpAXW89vEp5qJgQjAP1UQvlsGoEEZJL
ZBh5Gb+UkLHB08c64lllQv5cGsj9SwsYJNSXYpMCoT4izR0k/ftQ8tCaelSpvL4oFrlDMRFtinge
Q1ZEOAZG2/QOPxDPQ2MA8a9sIiV6rWf89aJ+Ff/uUb7NSgztqABpUqptJ8wX7CojeIwKGjA9xSo9
oB+1UNsRV0eUHoVGKE19ccpr+SavWRdUiJ1JCRGoFwxaA+SRhV0hfP1mEAxfjMa3sueKBSQWHQSm
j303aQ8iZ5fRR/tiChcCe8CeVZS+oXLR+KL2aSWWdkQoEXkPDaJpFYd3CbkbEmACJEGeD300TE4t
FsXBUgaIEmIDnE0rHdyCOIWlMsDpochO0MHGchwQ6x+UUyFX12XsQUjR6IWCshwkQ3utZYWweBD8
qo+xBx1NXGX8TA7D61icW0W37ij6DYvm4tthHvKp2CEt1u36SsOpuyoPmtCcDEMbocx370iLSauw
FlgVFq9dCwbqFDHnXjxjGhSauAqhLkdibgxUc4zvYpWlWEa4bYmqftcC4VyIY3KnE48IQ1HYqzKi
q+ZtgaGteIgMSdthiOsky5yDVBoh7yX9WxoLdIGWLvUSifN3Vr+NEC3rsYHYB+3jQRkQ31PSBZee
jOh/Dj40LKjIRMYTWlChPz/ltYHngWQdm6o+wqfpDvBWcCCXfpW5hUBTUTjjCKDXACCp0w6aJiXI
6A0yy9XtkJbci8tjp0OebdsGzUfAEdD8duZggGJD72RjVUlmN5neIniZ97jPa98i1ut+Xuo+Ojuc
BE37PDbF+6hnUNp6yV+UDPGolPiqt0RXEzL5aETzp5lWsSPHkWtGUN5GKCq11PoT8bdqYdcjbVHl
gdK8St0UFliPBo2RQ8I5YnVD7Kzq7PZIVryCFoGBGDUM2FozdkJPvKXJpejJobHPq4GDxQhmJ+0R
e4E0vJNEYdmNSjFf1SjaJrgSMEXyzyxA7agAvN6V0zMK3Sg+QnPTRzprY0vZMGre1HbaqmYnHBaE
FFc3eQhg04JXntk+z2I27RRROdYMDSVH0N9hZNlzr/xoI/kNjCtk+iyiIkmaHyb6u2OYkAjF2nLW
VOXeWFJL5WOJd02sEBOWFKKauSMnhISlV5gZC80woRypgxuM6CJjrBlIilMq0HTEWr/N8F/RZVRH
Pw4w05nlotgvBDJ6Vh77uFKufZ08BZJVo7bbpjs5edbDUnzogupohYtykOln6WksP3XzQFMHKFbb
4Is4Gu/TbH3j2Bpv8zH+naMctwklei4xxKLLVprvQrwMR6sqT0E9Zz7WeDHsAfEDd2my+YB+llk1
R7FCmjyVopdCR1MWaTAkaqWTJCxsmybacEKKtKSUVy/MUruqhQq79o70fMAQWbC0zMX8hC5gqN1U
oXGzBQUsKKU/iAkek1ZWgNPmmb1UhJ3lGGMXT7abpbRdapU2kJlK+qEPhqcukdtdCEOHxsNaIoE7
HKKGf4qxOlON/Lc1JPgB0lcASR0S6IiMtRKneIrK9y4PUaVQtckfh0r3cmPY1drMUavKuqeNq/xy
o3q5mL1IgwJGo52vghHSFFOQAc1NFENK1CwiGUsNecIhvWZr6dVB9kZR7o9ylV+w5X6byu7c5C01
AgwQcOIejujIhj5SqQM16PGmUjU8Jwa6LlLpC3Ieb/IuRCpLx2kpTWcgLoICM1oOdvI0ZKQWQrPv
EPrbtDpFhbqTsyfoP+dxno64JD/gHmO5xpLDgiCgrytc3jTIkhsJV8ooEYrvIsGgKtFc4nf1IxDh
PjPZHwtVolRumLuYCH2LhUy80aP+KMzWowQNOSwai5aJWQDgdtA6TLbV0D5busTWLlBVlHSSrSU0
v+KFaLM0UZurdepUjRzudJGSZloY2q4b3RlDhInkUBqAmnQRSNOyozZn1qwZUep91ShBmSfDCdbj
lBa/EPfROdHxGFleEVFEWzBGh6YYuH8dxsuyWPFpjs4musYgl94w/wbMOpMNyId5SQ5d3UzHRpiw
Koq+Q00nMA+b7iUSHkcNPHpqtejSJMN3PKvBbdXrEsu4R07ANE9hOHyFrRH4wk7Rqi0CwugIdxNl
gKXc1TkhfSrlh6jJ1auWtl9SN/iNTLiBplbiN+byGgcAMZBpDat5Zhm/G23rquHSuYiw0m6WAo6g
JX2QUMVS4ujYV7RQzUTxRsmiQWiQ5JCGYypPwptGCkYfyMpJkfHWxNZulPs3DpxHZFjSTbkqSmBh
wjp1sX/WjpWVHSZp6WCbrzUmsbxNVlzuEnBwczZxkzIEX40CvWKptAdbBf6zXrtNfdRiZLEM9IJO
CBNQ1p8JWKgQmNHQutJUnRUJP2Ekzg/aBBEnxVaB/tsSsDelaNMEybEJetBBSerrukbJddJQeBjF
cjsaTiQ75EjaQZqE1jNm6a7o6XnpRx1bkeYF2jrnpAl6M4GQLstsOdNMcW8uLFT7GUqEIlatcAXF
m4g+p4ifmS5dqZh1GUZ0cVfnyARgmqG2CRXwjlqdXmkuQoT7ZBjqlxbYolfRX0fd4VFHIBEFgIoh
ywjoBpEufS0VlIYbtYC8V966pCcdxrfegdG1i3tZ3qmWdWlrMcaAoV3jxILKmdEOT6Smld9CwwYO
zEvUnjo3S7X3GYNTnKeawwjJmKKl9N6o9TkvFQsE1NLZ6+LR0SEleeThatghgsklJBVyr9Cn2VO7
RoOPTRghsDNlPWLuJXWQIFHfS2JfV8nFn7wp6NmLI749I8qIcb01LBZpJYdsYwoTPKBdm409dhFD
juFTieuCzjZZjKvDlwlXNmifFDEzT/VAZbeUy20ZrzQEAJ+FpEmHKVgeRHGQtjLiEFvyaWVc1qgA
6Hoait6kLsAZAYSRUCMj16RX1C0THxG/wE5XWmRZGngv67NyFIPUl/JBp2oWBzjSTDt9hH5kGmiy
mqgh7LNsiDivUmpSyDWq0qIQnvimks1Qv+fwxdQG8KZpAXeslF7D18yAgp8Q1Du6saTH1qKcUo8F
Z54sBg+zka58AdongZY9iyJ1EV2VpEtlQoZVCW2wIsoXd2pNmPIKWhCqgZCoQGpTobu+jboSUzDp
p56NeG8tZUzlpH3v9Wq3CEVLyQH9sKXEsaYBuW0ZbbFvKKMVyCcvohmeO4XBbdFlrcWFxFATqVeb
IjCyGWyGkIgIjBftqyDEGILLg0XMkjS7ZgaOThZBySkG9d8t3X6B/4JemID1z8kUkzOKp8IT6a7C
2fm1NG1tq+1h0GMqNia9xl54RBEM02cSBfRsMw5rju+so4teGA8kQw5eb1/jqhlNiUXcJGpe0HZY
wG91r0MwvVB20EifTHY5DcMqAwHFMbSqI5KwKALKqPKT3O+NqmFvqaM9+nRnoREDP61TBG4zhhNK
sy+savHdqK1ZqDjsZyT76zSkZ9gTOhcZyFBJgX0iYXZm5J1yUcdhN1AeGcIgPkUzUnSqVdcPzE+2
0wS9vEQT2TvNjnBbF75lmAUHU4pfp5hjVYxYjcwWFjQhLPShCUlenC1bYK+txDY66yHqbqFq8gvN
G54B+CPOzbs4oqmqoTgbqfhjaNHyKsXic5TQKlwG2vKmNQbA/2n147u20KCu36O4llwUdWlSgjVv
K+D/UU33I4oG0q48fZhi5SYYaD+KKH7S91g25ucYAr+eowqohoCqY6c0mdtE12yZX5ZlhkJmUQDu
y/yhaNvnBdEtIQvDW6bd22H4mrD9pERJKllR5nC4XBTWqN2iyrtvpxx2CAgSqZzAK5j7wUxPUXNU
JPG9QT7czhXrYKA2sLE0HcOzZHhs8Qu5puL4o4zQSEwNVsgQW9qmRarzpsXZqz6+VGWpfS/qDfuK
az419a4vFtpAybQ2nekEtRbl1lQ9TRxIuNZ0v0NtDdvOopeHbg3C28WCjUWtof0pgWhEv+VDWOgs
SProDjPcMwEMnyuldzasweuTAKRkwf5eDfFXXGbflRHWVHXrS4OE3LEASzlwqhqL+W21ouTqqzRI
3C0vHz1+Xw9iL7hWzkNCt6L0ayUAB+A2WSxfpGbYGmlOTjN2XsEObvfSdBwGtAjlUCHgj04LosnU
EgxaFzjlTahrYLMwQzvoEY6I9V0urzWXlZg4IvRtzV1FQbyvceJeCKbk6gzHl9ZFzdqNavW1sKwf
JRdKL+nbz0JnxOU4qHzMes9KJlGRTgwPJ7FtapDbVSZUGhX/q74vaij6AMYnFSUQC94Wo87yQZi6
nQywHqlGqQDTSzZsqAIC9jAPg1V9x7Qpuy7/1YIxBCEPB7UBwMxOE1jiByJ/PRz7ZXZnxPi0mGac
gOeH1TafhQQLKjC9ua3LXaOWbK8qqVwwRPe+bV9xslwwO7tYOUzjtMfwHs2PAuwiokqCQMTcUku3
+BuIAV67tInwsmr7zf/X+myyoksYiv/X//Hfv6b/Fv6U/5f/9cPqVP1f7I8GlajifzPA/tdb/22A
rf1D1eRVbU3XDFnWVxvyfxtgq/9QZElXRbx9ddVUFQy3/yXUpuj/0Ew01UwKhYrM23jXv4XalH/w
qxhqQ6shgLa0/yehNkWS8dL+zz7pKq7csqJYBgmSKYmKsQq5/SehNmpXSLpnJACxSCcO4bVnzZwD
X6T9VlRyf00UI7qGyYg4E4mX2CFrqFSi8lgg6LFJ86Xfa8AK0rHQHyuhttyllYm4OFSP40xDY0Q7
8EI/yAyr9TwLvTAsklspwODL4jE/YnJW3ZVmbYgg9i0u7ygoFnABxvpBxnbzkOKNR6+snTddLBnX
2sKwcdYCOtNpT8TC1jlLgfJoyjSNOlkikEV+6aAPkMOlWg8cOao1r0LJcFPOLU7FlnCKEHPkyoE/
IK6bbRfEtEA4zuOr2DQOuhbTW0xCL9Sd5lZNhp9erpf3eZYhyEUEbkqGxkAeYo7HQURPba5OPUf7
c5ub7I5VpzmVWekbXZSi54JDkqIaRslLfmin8mFernMQoUZh1h+WYRVOAvpFqidod7FmHhMd3ZGG
3QpcXVV20oOixHeriibX0MGjLzlZfH7kXJgPbYA6Dg/rRewaKsS6skus5anUc8UVNNgdug6nCMgJ
WYYKhQiRqXSpaZBndJxq4oaoirbFMj726UB+Kd9GQ4ZgrhKrilLL3tKSvJYk7r31Ih6Sq4iC9yXs
p1dENUYvxzHAnfOEw7jpy63lp2M40GMBA2lJiMtMg3RRp+GxaAbpIe8TumkIb/kWtyDrR8HMNHR5
arcr6V53zcp460x53xoxobTaJC9Bb1KnXIoLavERkQnIhkr9Zh3V2zTJ1a0x6+I5thDsDnDOaXHF
alwqVJMZtWdTzkFDaEG1sypUkhtNnvyKRM/TGBwQxpFPhg4iC9GKXTbVNPeRXt8UObqbQlL32y4t
qRxVCNtIo/BbtiKcD3Gm5VYrV1HYh0Og7CS5sDANtKrdxB8FxB4Tg4g6PEW5R2UgrlESx0LIE4LE
8jsddGwyWMpFqQDLWQPpTaBk7w31jWO1/mMs3SFIBzpNRV8dxBQJOWTaRatV9oTOtKQAU2fGKvU9
ydhcaLnTZtT2kVi8paCeY2bW3gxm6tzJvDfVILnE9CR1xFcQpoA8I0UFL4nTAY6hwcJlZC7O6tRt
a1QT6UNOF+TQ0akQDGMvDCLDT90QW0OSvEUARFbOL8UsQzbhkQOFXWCjBuuYQvtJAvSd5VwhrJkx
YzP6ypUqOEdP41T0h6mJPpUA96emXqj56Z1dmAkQTLExqREIWDU2zXZGkzHuDjV+2hdDhDCfS+vt
z7T8CqVs1oL+4nSEi363TtYqoK1cFrrqtFKF2vqA+208pneR3Oxi4Z+hhxAQAkXB7cGkNBCUh2zk
7F3D94GK2mteSkBA2oK2vamdWDt3rQtRgCO69CTMS5dJnnciRhRzEyeHIqgiTxFo9UZFmTlaH+hI
T+J9myQReBcsZMCJZaYTZCkLTWWbaMpKRyZqkh+UOK5PiRKBOizeVbXGPd4sEySY7XZ6FoiQOzXu
T6WcSOBtG3Nnoa2G9HC3j0wsSTRreSmmojobKv1dCcZCS0BG9dd6Na0u5hynn5No+ZsUAJ1A+p2G
h1C+xZRYZtHw+lqpTiElugcdP8/HKpYQ+zCq/8nYmTRHioTL9hdhxhBAsM15VEqpWRtMNRHMEMz8
+ntQm923uYu3aFl1t6pKSpEx+Od+XF3AUYNsk6pdg/H0117h0u5g5N2t9bX9JFLzZtN2R7Ow/0QV
hbHWJZQiGdF1TPU2yZna/zVwtatLF5Zb8hZBFNvKvJLbAgRIQsM05KhVZ6UAZanf3TS5H2wzHVMj
ophGx7aRcD8yfrkJrWNJaN/oX9sJBZHbMzE5MCcqORVW5cXTiLJT925OrPzWX9NX9o0bf75VZmw+
NDAoMZ/6BlRMAPpRMOM76sAYx70IT7rBflj738hLwZsTcsQS2joxjgWEUOFz68DQI3XQJeblBjEE
E4AZqgSioTk+zkqWX4k7iJvvGOjG2F+1172W/raxQ8AYFkd320oIMrTdvySGsk2nFvHxplQXt6jZ
PMwZLRbQ5bmW6UcWW89RPBpnCbimT7OUGCtFCOGtU7Z8TQzjI/e7c1X5OMtTUn6pPRDaVJxwbZeX
Ns99dtq51g+2Ils/cSSfh+kLceRr8vjMnnrdHTP44Bi5xTKinjAlxW0Ma2NOGcoG+gn8syOcP1Gp
gjdI5i6yZfQYy4wauFSq52RK4QFO8X0003pfaP4pEuOaqwViAabKqgIMGA2o4rguPkLlMtlM8/JU
pWieDBhzOAZGQoS+AjWmE3vvKRvcs1u+dBkExqLJx71nlRA4nf5gWr6/87WPcaZ3zUtQV8T/jVbu
5cyNwucSdIwKCt+kEtZKT9RyDkYgoGZ6X7aFON979uvAFelEk9jjHJNX0cJz74JnKBpIB5UWx+gQ
Na5zbXfPTo05NTMCwGj2P5vbQN6l1ttknc2+CN6mbLhzMPqeoSOv66kJtjQYv9L+qOCqmR28jNrY
Vqn8VpQvnUpj+Kiak2E5wcar6eBrgiq92sI6/7eR+FNyVJI2zCnxMXTV2jzoJRfQda3NGaC1SO0w
YFaiyR+DDB7VbH/btek+pcPCOgLTdbFTfJ5JzU6tRB0t9S3yQOUNdwFLlS8UcxFpoThs29naWeX0
OB0ypynP2gYpXuYReLWU3GyYyQNv91URDr+9jJqqOTzXI86z1kJwZzBv3dMMF1XbB2enLvHi64AO
90GffAprOmHe2/ZhbKroLKz4pKeyPFZpi3JbGuceCWlnKa7mblM1T00QngMWoAs81G6tUuKUjW68
S18oEAAmig5Taywo2d96rjkVGIVad8NTnfNkM+sZ75HZPbdQp1+0RRaq9cw1tbbmDnLj3vDL9pIn
X5mDUU620x9twpUtAoD4imCKimVyRXzuVvRtMr5206jYTyYzn15ihuPnDB4hyr8G4ckdwxOQCBFU
wtQ2H2JovRimNMLQhJjMT3oxFH/KIGpYGkuq8pzWiI4MC3HTyGDTI4Hfeq/j8JgMl3CqLVKedFw2
2hUbIWus172tLmBv/3aapuRyJLuqMDksfppjM0j96BjG+1DSTyrqZyTy8jnZ/xwjUGA81ON7khfW
zqwXwiBYrg+Syh3OhtGYHy03/e0nHDuEjYVPVP5Vci5ciLB6r2Zqzf3gs3DvhhLDTYTim6LejhHl
wZQ11a5W0jxZGLTGtiXFm2XwYjzrAoqhZaBwpsTon+M66tKGWMUK5GyEs9hZBzFQs6SgsqHFg97F
YLsKi6rUViftY85RaxTcUrlZw4+f80vOq7j2fDyJQkQZDbBpujaNhXviRDAOfO/tB65upLN5yGl0
Wts+hrSxN9tziqzVOwhyIiujA00Er6LpMGbY4Ytv6JhMA74hNxluirPbqtDzsag6kPkt7/mWrwj6
+QumDzuU+oMRI3/CholifasE4mY0PAV2XB/TCsdRgqU9pX8vsCb4MRAhlhN2nXgQ5oeO6aWmUzD0
+vGei+pNoaSnAAKZq+bsndV8T8G9mlALryVMhDEax8cyAn7uxNaxGYVzNMYA8LHs8YNxCNcDaMm+
oY5TZQxpCrbc0HAYsBWYJOOpKqkX9sVDK4m4eyOtXty6kNsMh5CuAvzfyJnE+7KjNClhWZ2I489h
iK+XoP24IICq5ybuyCGFnX2jkB779gw1OsVkB4SYfjm7evZHJHcKQBOAf9lTmovkyv8/ZZ6kej4t
Yc2mNvwdd9ZbKk4g9VB1uf45lDGwGC/Uk5W8JGg2EECDM7r0V0KpNjblIrvUXVIf+8KkOMCI04uL
0xi2r7cN/Am8lAdQOrBpA6YCAIthn26TOuKvGjP3WTsS/185BRhgWQ9diPE27uXh7gST9aB9bk/L
/6R5loHjUK3mvJogoOH2Cdz8HgUG712WY+Xh3ygjqoAnisFhmC4hD5d+t9jGAT/NwdGg6B7bHmdq
QzvM9/PyMOY8lQz/471y7IPfymsBEBPVDv6OBWlKQmDclvg9bE5YLveARe3FMTD+82UlN03Anpq1
6W9hg/IWTtWv/KrirZIS3yqEh+OtQeAcZh3vKSDQG7Z7RE/akbOgR6iCOonIaT+UMMrJNNaKALlB
JTM7Zo1pIflIgIkj4suMLZZlgB/dtsneEo+BWoMxZAOoWh/bmkSQApTclsNw8LQlMNhGD6ATixer
Kj6CBVdWokNHHBiJCrDWh9OozmIcn3PT6/dla2K8CFFtBceVFmbwxswq/5B38cvcpNM6TnW5c32P
PA/uoY3/XHnUTtnVzCoKL4ANnAxV74V67xtGv8+S6T1IaushbHEbwgmksHV5LLWNnDk4/QkLIDG4
CrQ2LLPMQ0iUhRODDZk+m5zGn15M5ZmuaG8nGyZaw7wkZOL0owtAafSBF+MOmJtdL4k+20Zxcgdi
e3VY+jsgtNFJjOmZ5ob6aNXuH0vqfjuGIPMojmG4GGfGYWRUzL7aOBipS9ygzebnwh3LKaWjOH+e
JnDQQ2/9Kzm/bPtEAZVjYDi5FT9uqgpdXIKXlsvnWjU0FgbwtrHnxKQWBt5qcW52q2Eyop3G6bCp
Uly1aYrxqKQigoyrbIh0yEPTVMUB5wd8PN/0DyB8OdhZ3jW14vJqCOfk+ZxWRByaO4smWlKN7u/Y
GamsqUswH5G9n8JWH7w9ToQI4ijbfcu6vQtF/e250+9mPrbcOw9zMwbXqofdSmVecK1D48jwFSs3
09dN5zvj3bJHj5/hNJynquFa3rIIV3gNC3sOr2PYf3Fz5ROyHnC6bN8R7r1jZbvtoy7pBB+Asaj2
FrIf7Zn14+KpeF0QrXCu4WnLaKQben/derwXXZe2MVOndGxGI9CwZv4rk9najDXVIGPFJSyZ5CWz
DesFXd+5xDhe97Ff1aCogXRGVnFXoWZka7c3II2wEdtI7T3i6IHMm6MuHqgdFxd78LNjDJa0JrFh
gN73G7I908wkLmDzK5scFlqYAOASGRCYJh9Wk1tYD2Zb7YyA7o5chW8Kd0tnVimV4kG3sRxOO4x1
cI4xSAzyfZxW6QM3ghYeNdnJKgO7I+OZyMGE+Os5NpTSZQsctW1eaIp+9XQ7Xqol0DKlh3mCRIK1
9ZxnzLkT5nQe4MTGYbKDGe7KvQNjRiEf29G8V5mx6Dlv6cihy/SAqHYR4ALZ5iyqimb3IEnrd7h1
FU1Ca7bLeV+Hbrctm4H1Rdso5Vwz80INR2OWT1beWI/YQHp03Y7p/WNl5TuraQO8/rmL8OvJo+U4
a90JVO3COEwF2MPchhWeVohUvjAC3sbxcbKuHddhzBjDR9YaOMDljGBQ/GoZfT2LLP5g+J6fo1B9
/exYCROksCkYD1h1Qb7TeO0RYmbL088KsrjraOea2iRLVce4nUXOPrKscGR/cqI2e1OOo2AgbwaH
GHeJ14YKNmxMcW/fBpPgedmElMLwkLdYNPDCeiXBmcCyXuYpXXERMQ+BwUPNXv1gL9/taNBsNBci
PgbJ0O4dPLX0ue19etaxsFnTYQgh5ouI41yd2GhNVvTPm/3pMcu8g+kYzX3kCGhDGXE76tSMciPb
BO3IwfsjYdOnicCjViT/EqHNq6vcrUt/1Uog8R6BxZPOHW1EDGbLD95WgEE91kxzGszUlDHsczUY
R5qwUjiATkFpdNDuorH2r0VZGodawl0NBr5+nZrHnn4g13aKfa+ITVC4WFI/pChwGlx7X2V4tKNp
pMlhFOJXR4yxFsfKHZoPC6y5sFA1IZzPN4HF70CtPEd8XHqyNIKrWf6RY7sfx3pa6wZTrzKDT2Xw
alERAduAapxVxO722OTW3ZzxdTsdtxlONsNj/SXFXAI6weipHUBvYVhe8txw70qpTdKY76pvna/I
+AhDozvHjnsKLC88erYPnEFmJ76Z4eY14oiQq/cikeYhowMapzLeT8MwEGNy88mg7GdV4ep7GKz+
mGQDaq4j0+eiow5nLkpWzWokasUzWy5irTM0dzfWiJmyx0NcKH8L7JjAumBQ45vFW5M+jR5DvcT1
fuObGk5YKYubECVq5PASR6l/E8MxQkO/BOzLtjWEhEFxjjQebjs/wDE/e4Si+3xM8BHJEL0Rt0Fe
+PwlSdYRIafHMxpSAklRRHTb4GxddFMESyeU66rHYGu3TbRzqx7Q36JY9DMYHfos8r0RA8YoM2xM
fYSToNY63VUxfVE+b/WZjAUikHosjeleOtzGM088dLT3vE3Uth/Znx8GIX/3bhk8p4kVPFcChWBE
m5DicfCMCf8mOGUkZ4aruYc1j85iQ4b1s4IwYnC4uw5R+t7gpj2xXBKdQGd4Qh8B70eseJjH/Dhy
1kPWh21dTs6hSIeNwYDgNFlTBAaI+ri4zvdysD9tVHOQX7C7szZ+9/zqIFP9Vru/+x5nJgqH3PSm
+c+DEY1kifwhI07OagyOPlbsEx0sDx4Vl3uku+wpGctnb279Paev8ZhN4oGjTgQJLVWHQOH8UX1J
ejMjFJmVNoprbXtHvE1EVjrr5EalRgvWgjFZAqqS5J30KQ4Z2SsSm1lEUzS/euID64F+VCaWFoRS
rPzSKL6lQavhnEZUNJUndhzgRAZLsr2gitvRnwhGk77N2I88D1Eh8od9EvkPPvGEEyDFsTMBxCXI
xml2x1y3ctJgxGvBB/PPSJC/WVICNo3CJxJWzyYSCjxZoHb1aGxFyTJJMws8pIoQjEZxNfgko0hM
UN8Kcpw017iUKQPrzRsnEOxHixHebwS0ic4gMt0Y5cHtCNSCZ0c0x7YcoF4BriMKN3vdrYs4VY9K
7twkmJCN8O045UCxejScRlC9kpcN7ZY2Ql+rR64VG127xt7JxQPVZjiXE++h6WAoD3P9JEKbC29W
kh/ICez9fJ34SOgQSF3u2FmLpcHh9Q/KV/zR10REDNCBl2S9HA8cqVlcSzhLVozdODIdtf79E4Tw
GipEk2ke9vmUHn9CKD8fYKRTA+ovramIg8OQQvePtn3Vhju3T99LzTi6LIkRN9HlJ3nxE8Rw3Oyf
X3Y0uUYdHCUhfXQamk5Um4KlmPz9MNa/sYWwixpIVekl0cHnTAFsQn+6PfviUJLHcw2/obaeD1FK
LXWkJnvzE6wwDYm1Ph87HHw8Ij8fkHzbVcD8Befk1J+EW6b7kADITyZiGu1hW6rhV6sC4Ox2+uxz
Dlpz3GuI0y1zCVEehYl3rsgHLg3EpyrL4iddpPcCQwox6AJQFn4Qr/NOqIPlrud5h56dXyY5OnuO
urgeeHhxpXDJorg8HbY4/cqdUQS/ojr7U4p531b+y5xkfyFtg07rI4Y3DDLYJT2eleNkqOZkORHQ
HGW+/QRybMFUfeqnL1chUlbBhlNgRljfeGyoYjpOdPXN0rYQbnLjNJljtwopKUd2IwJTF6+mM9Nb
ZmKAj6nuPsnxkSeXLbB0r51RFydPJPlONBScDh3OuYTmIfQJHp4oeutFb7+WM7k1lfoHl0Xg6Nc+
dZZVGe7manoNMgfr+TIjmZtSU/m3/F0PFyumm8OQXfopy3aTGJw+XL8xTpXlvihjhBln+M7JLKY3
exi9rRm3QGslecFCRnso8qzZXSQ+Js/G6GWeIgtWnpOicqNYTea6YnzCXcaTWPxJgzV5FeEMG2mE
LSNnBShywpp3GpYPtOnoHVfN+3/P5ZINmtAZ8TB7ryLur3ryX/Lgj9u+6VjdjUlhQevqbz+wwP/p
AK9S4d1kThKE0th/gBnwaLfTxmPEvzKoEANFJY/IwlCvm9YjQQIFpi0FKBoaFk4Gv1nZxSI48jPG
k+4vmzG2pJJDEQ8lRdJoiPRIcG//zTEloNw9aBp4rlD4BioWUBzXWZcRuRTBt7SrLzMm0UJkoE85
AHvPY/M4R+MX42iWAr/igjP0H0ZRvTe/pXrILfJJRngxGwIPfbdcqu1XbTbPwqcaa0CWmfp7RfI+
t8eNYktYY6Dm6YaaYVGWinvzNdUKWol8VXzqyVcUczpJevgJrY1hhUGfGG9Oz1BdO0emG90pVzYv
sVeQWWo6JkIdJ94Zhayu96pA0WbIvPZa8InyMrRcB2uLBK87lU8yHa21zSQJVJ2dBxsurKBR0h28
+QjtbqFOxNE9tWvUCLwZ67xJH+D5ULuOXyZ+jpCfOL5EILzZdiL8dxRD9oyO5wCEpmeaJ98FlTgB
Fm46wBUuA8DiUKl2I7VGMjAKvvslHDk5+VHP4qC0G+wjLkSW1w4Hh9Jf4ibiQGFCdfqJtZmJOHV1
NaKi2cbBh7oV2SSRkqA49PiGVniKuSY5wZ9cGQ2ggyV0ltsDl3ykL/SBteElXCqD4Eo99AcHYkBv
YX37ibR1lQS+N9IQEGkilgR9mhM9m59MJrhiJIQt3SnivYEx+cwMJQJcC2KszwdxCqqaRPlkXvpQ
rEbOk2h4nbmPHDj/rgpPOR6z3egLgEfj+J5bAf5WOb1Vy28LIwxTsuan0xhPnBAgN2ThzWT9+dnu
fj78pL1ETOVt4kryTOo82orvb8n1/cTjGid7rl2XJTZ0OBCXyiKtDR2s7GvuKjb3Qhw5OMLb5aut
Q153FQFqd4r8hmuhxtbIoa/sIgyV/BFBdKpEd6vaGbNsyhudPupvOVTbKGaO1i6EkZ9devnKf341
ZN99TA2j38DTHUuDVl3mfGaRv41PDp3DuACJy2NoxkB3rjjOIM/SqWkXtEaTKK4EsbHcv7NfwdNo
63tQJmLHpXQ+uWbHEMCyMC/m/jUAob/uk/7d9vPvLgKfRk/bktvm+JvbtuCG7PwKltMJuRuH5dkp
GKpJgUGc4+kpLcE2hH5PHQbhZmFbuNus4c112TNYzktwpyl6fJDShp6JfJVXtaA9ClOjmxGZy4KQ
rSvD8qWMPjhllv2vFu5RuOiYI5bQn30bAYuoUfPtmMaLiEdKsXhSKEg5R5F3qC1xb/Dh7H3c2+uq
TXGEsgYAY5luXQNONkyAHHoMJytvL5z6beqTiMdbP6TteHZQhM7CVNvJ0eLu6BxSEu41DrvjhZ8k
jX/B8BL1w42T7RO3NbmRrtaUAnmwzeLin2uxQHBXpuJTUKM9Z++Sd1LdVRNHx+k6iOrQvqdmZx/n
Bo8gSdQFa9BjrDf/NgQ7If3EIKYL3NBxj5g3hOGz5gq4SmWjbyiiOoy5sjTyENp4f4OsGk9DN+6z
rGYVXIQ5xy+jXfpSJ0a3LpR6Yp0IkRWRMSi+zSTKdoV7K7cIznSawp8GyFLSEiNGvM0faaGDjuoZ
e+3U4R5ne3aIrNhfo9hRGmMAMs9dgBWy2RURDFQjh6GUSWK3FocYf7r1jETOOpaoCThuuni4tREm
AA4mme6+w6T4ZfIjprGK4kDX6poN/g1nNfTUann2F3iuzCHDZFaOQdIXrxoWlnIxOTrSGI6jmy6O
EatZ037Hd0f8zOjvpU1oJZsgWZXAkMweIopjb9kfiw2ZC4PNwO/JLTtvwSCmg9X9MS3j0FgkKpwK
L0ydrUkjuY8JxvNN66cam7KfrCLCNT4D20MDrpPaa+s0uH9pdDaYtEVHl7vkWnvwzYPyny7D7IMK
+1XV0FvcqPQr2NcBxOOEE+RhELSgzY77N6gaIJdNAwhvWqHeh+dYJeQsZpom+7g6Oo0FYDcwo53p
IZAJLJSIy9QM+AsOJSDLKUaC7qHw3ngI1mJGECLvCVN3MQZEcA+XyXwY5Ld4oMLabu9mj3WHDDZM
ImLrMfSARXU2o29nqT9inPLbC9JgQ0EQs2041XE00SxPKAO6OVKjqb0djj/e4PkRDykcLWlhFJyG
CKXpWeskOmLBohogFc1Dl/SQEYn3p5QPB9Yf5Hv3UXaAEMKaLiOr3fRRBbUgRq7rCJozUrtZXLDd
3MMTTtKNBSo5yBKeLFfpD5KgVWb+CfWANuGMyT4OAjxJJl770C0o9GnBzuecUsxkk81XCWYyDPye
6Mt0HkcadYQ/rQxNep2e9ezgCGxjtig3pQ4BFEg8jK0L6dB2/L/9FR94jP6n6c5aTUJYBHMShuXz
ZtyaDNCIiIgvW784vqOP3YBHIR4TscyvcP7g/tiaDc5eC5GrJF3spcUT5gq589MFeUWgJ84lLZYG
21G6RXzkBuXO3ZqpDNf4jqFjOw3MGwesnYU4jySptI1Dp4zh6IKh9Mzywx/py/M6whrER+ueAQkl
9dw6iEOUDouGIRg2NWn+Kxj0tDKXL8ytAqCN03Sxi1Ac4qau17Gy/0j04No8G+5YbCOVvmRVbZ2n
EhxgbXC/60Ef1gaHZLY5H8sMdjCsqQA8aGKDeRTVd255bNJmRvQunreWoMk07qajoEVtp6kEWqJJ
KqfJIoYslCMUbJy4/+Vr93luMagi82+qKjmGN086OaIpYyN0x3UWdEcTM6kkJA6uxd56k0l9Vwex
l+jWLgkJ8SZutcqE0+zGlNcusoa7oaNgrXg6qtQ9MRjNYBFX+0QYFhmF4uiOZrXGZwl/wbenVdTA
E22Y7HiV72yaBJf6bI+PZkL783jnhqNPbgz8OrTjnZDzVx3TOVOGdYvoNX545TXCP8v8RvzKBpob
5eCbuy7mfY6P+BPzT77M6EKSy8GZQbCxz3S+lfyWXSbHuy5odi+pPWYmxJ8yeKbY1SW5E4HLqS0z
HynomDhG9USY9hHTPoWltgvhJZz+laYaD07hXR0JsZsrRMPBsdk4tmLjTUtBMFLdUmBYYdgC3MKe
l2f9JSokfC/Rw8jiaa3qiiy6UTJoZm6xiWb2X4SUVTXk28iIPrX9VLTF/FoB1eeJEgNH68G2rV2c
QAppaJpDnQQkOPkDsW8zuOAbI6xY0W+dw3/pC++jyKZuLZsOo8v4HOUJl3uX1sKxiZnu5svTAEtB
xbA7XDo69NDOW9NMXjrPepeMj3JBUCHEJiqtkrKq5DXDh7jDosE1necDE5nTAPiQ6syY6jpgPFzV
NJbD57XO0gvfVVCGGzqadkk0xmdPgEbIXQX2L0ZD9TDGdJGzTjj/z4bekL8i2T0NcECESrf4sh7J
m95Cf2x2lsVjI4UOMffVxq7O41OuB/Wgq+kTEGQnfjsZb9epKl6rtmbK2wdfsQio2gmA9qiMmtPZ
WmRIYrozV4uib3lP4Aaj6YHL2wnIxbaqCaehddnsywGjMM7z8VsIKIODB7mvLELnNF1YD8XyThw5
Q7P2wTSIF7xBbXZ9e6b4UPp+eyRpXYGh+GFR8OG/fyX2uPImMpNuTMmUMUHGmOpsNeRLe5WzCAs/
H6z//dX/73/LUTFWLRdP6uPERkmE27Dsi1OfmEQeRu6ZwCOsndTy2eRKmJbhhNuo3YcLiCMB2EFm
hl+p//3Vz7/+X//t51P+3+/4vz5FiJHLQux2VFiCSHFiGhiSRtNqEiRyG1kzwK2yxZk3hfPGgDmY
KvLchdKvYhB/IsKAtziBDxB6Kc1ttTwXkmxM5ZnFTmBHXnt8liAiQWwD4ny4xUNUnaTdIwhOjF3p
fl1nQ59cePL2LLHQsyfOJF2gxttggGFTuYD2PxHfsFsmlcgcLqPalejic8T/nxS+Y3ws624+ILaF
X19WagVXkf1jzRzXpcky1zWTu/Xqdu+KYFjZFvEEB6ha2ESkuFCRrIRV0vE5QlEwbwYWuAj7U7J0
HENvU4zOV2WHj1MU+nvyUlwd7YPRUbFYedY5JAJptQxBPR9daBomXp6bDhJKRjvao/seR5HtQddf
TpReaLx1+T+TDMnzYH221vQXcVURugtfo5qWhdSZ9k7TVqeSvjgg0PhqZm2LtZYwKTsBWZqb/TCW
f+YpuXJ2YRs0mzf80OjSM0vBJLMHjgtbyY1opSyy9bHV3fNwLXvjjovIIYDkvg7a23NLj/kMk5YZ
O/7dIFDQShuPlH32+cHW8qUwFGS4YZg2VkfCn/vyzZnzT9kNz2POwcF0Y048eUCctiIXJKLoLFXn
7ON5dk+OU7unvpPuSZTyJTOsjjMvN7oxXzjqqT9u/HGSu1Hrh4xE06kO/G4ddgt1tv1Tu7xx25o/
sGwcg3aJBCHrKUKBrf1WnymttplVr1g0OzLPbDQbuBpqNZVBsVVj/jRP3bMKZMN43e43uqdMx7BG
/+TRlruSUw4N0S1ggDBuSWPk1CHICF9lHl8dWnoOsDLQJgtKQEe3IgZKT+i2TfPhIJY7Xl8SbKr6
FvKtxisRlLwWVpTbZ+HP71wUV3MLEDYKBnWoQn2qqhTP92gdfr5/S98gEyChjCbAqwIlc/K4eefv
hIce3dF5hM/wrdSbCHEBSZNK4ZDxIj58994lnHds5KefPwh8hOPxPRkDkrOCuNOiGfRKewAHcR+T
BE+I1EG51ZMMT61h73OQFYda9f2hn9y945pklTOYYHl5TkFQQSNIiuRU5h1/b4+mP62ALFBn4oYn
v4YKNnMexuPK7T8NdhzyPrXiLih8IG5y6NdTxfEtg0NMbly61jsMDNqLgvC7qawL2BdaHv3Pucg+
Rt3jaQQj6Q/hpxOqkCl20j33UKfM2aQARNFs5zIyE47A8gypu+nCD6vuzJ3vAJWr4+kzrajBrlL0
qJ7s4jZMQn6wpEefS7f+a+bw0FWa3DuMDCsTuG4yZPshFfGddjrMFXP25kufBpWM8zrXB7DaJowX
Vya3PE1AcIZqZ5RCXZPWC45jEZtQ+05dNQiQ34Fx6GLNxFEDUyPogMdb3azO4jrz7dE8eynm7wJ/
0VT79xEpJ2LiWGHq2DUTgbXlFjX4IPxsAAlaMnlg7phsGKi9yAydI+tIsTfL1KGsoO2TPsDNBd/P
khkVqsvj17pI9UHDyx4VMKcYL59JUXG+T1G3TE6kQMJAxoRF86Aij7lVlbwnFQyuYEhg/zN+hX/Q
sovlE2CSYiDR74IeAbKND7jzmDpM4zYjvLKeJ+prAPPQwYRnhtnO8NkH8XhyunH470NQ0RFLjDqi
WVZfC6vv9xaTCOlgCqJ0usjm5BS2tskYoXrqQXu0y0Dj50NXYVBxTcjhvQzfxnSk8VDqauW7MayM
fvyTmyXMqACrcw3IhCNTmS47SNpuhB290FpO657AUdAjWJ+8zuxOYvkwlz0SYbsUgjX0Xll2/DZX
fG7ewPJIPLs728Vy6dF/7DgtEFf5PTgAuFgta5pn2v8CKdv1EIs3oUcScT4D7dph5tlrSgzn4LOq
mOBVGM2KcHzXywS7pAx4Yw7pH+xS6tjLyrz1De53vxOIgbHxhl8xn8P4EZNxux4NkNCmn4rd0HgN
u+bIHGBBCJCq7TbIcYoi5QUoYXCTEGeviT16aRhpF7Ol/8pqC4rehb0iBotdxfkYOgbFpokZyx1k
fEtFfUE/z/Y4MgrOZd0156vXQVHeQ9/9NTbOcyTU/GmU5Tnwh/Fv7sTX4HFwZ/WpaXGHSerS8BIB
cRskfEKmdm+2Ii88u8OuT1DwJyIDs2KIGthV/GF3waczuPrP1Lz7dFdnhfkYtcLjtjS4G1E4/0J/
QfOXkQHJWCbbsLe5GxYYthyyKBtLRQrNO/ybzvBDo5ZGzwkbYFTOxRX+EqY+aw6e/cUCHpRaflnD
sa2ax9Z0714ddxtXR+mxkXIn8/oVjYrBVbakBegrwhn37SaPYozVS6EtZPSYynKG+rwzWNn8Ovm2
Mx2d3RA3Zds63Y5TdkXXIqaStCyfSzxyFXAg/MWNyXW2vg/YRgVAnt+ylWD1mPe+VKo6JZxsKYS7
e1PXXkJr3taTRSNybIV4BTB2TTWwCkFtYDXyc/SUXx0jiQZrT38DJ7sUUbIv00H8s2t1lBrLN5d3
bxcPvFBB57g3UprWkaUQtAMOi2cyX9xzyTT9dSNo5rQYzZxwN34EzS9SLomZznrULlbtUTNW9D3v
YnflfiqH+trTX/zYeZ3ap7ZCAkZuu0rPfGqxS2NfboprVKdMVxPE1F6bkjW9sz4bG5x8nNr+yV/G
FD8fcu6EJxKoqq2uRZpU11zH3lZWqKv//StC/r5pBQ3unFUmMQ+PslUfaiLj9T+MndeS69iVbX+l
Q+/QhTcR3f0AEgS9TcsXRFp47/H1dyCrWnVUUksdUXEqLZMkNrZZa84xU5MOT1vI18j0tKVideip
SsiSiQCB1qhgM8ZBs/AEzWC+GyCNDA1gVU9vNo1RvxizVd3X5ve8oHKjxpK6L2OCXVrZwpaMJrIJ
viWAFyyR4xPtIIjT8KX0TkUtrdEObj3aTWxZ4UcXMSJX8tXrQMMRih5ASfptGBBrZ956jPTrSZsp
RXmLQMIaQPxkEixl5JiYN9gSyyq1pALTTM5kvBbSzHRMT0gWv/gcz5TV/Dz7D8x75zzMmvq//qKJ
/2gY1PAzytgGZQPzILbFXw2DbeAlYdGE0VqXa0w8E+jbriEoR24skqfpeVCbgvOuQKiibuPo6ghe
RqTzP2WYUthKIWZPxjBB0RI9dbXJBjdNZBJDQmGNfCUlh00HTdYXyu9WKCUh7S2vDPL/Cpy9Qxht
R7bwKAYS/aFJrBrvRyvtlBgdfi6RPeRLgHKoJwVrufBek0zBnmuBDpVb5QQMwD/88Y+ZArZN/PbB
l0r6Wir7pA4FnDgaOtmBLRF1hShdW8Py/s3bqGr/+DaaikS/C/gINB5Z/fu3sQ8wRExy46+b3vgs
Ol96bauoW8QKzGhMNzoVji58mV6KsUbzYyTKkjK+ckXtqCEHSUiLVxPlSv+1PhkqeWgICFY69n9c
YWJw48bFjNMaD+JIpHdsVTb6Ev88xJG+5L2vnVzXPxKpqskNC4OLjA0RyUVwT6oETdEwpU9SOGRL
NVcpnKqBsUD+6R0Nqd2Yw1jukISeGxmfnlqXUGCwaBrUYp5Mlf75vx5uCrbbP/tTLcVkCyjr2GQN
Y/av/uJPzZTWywN0AetWJvUySztH92q36HNebiSPbCVJjUBx1Ow6ESkrFvSIMeD2ShtuKA8fvcwS
9wEdCmNMqvWPgS3SmpKcMc0iFQho5adWpP7JdMphGh/TITwOIrQdL0bLKHjpqxBF3U3o1R0ann/9
2vi7//TF6bxAHbmwpM7f//XFAbVos25C9q4nyQZ5KeXTVZ8rBGcUNRZIPy+5lbgQdK/UlVLWg10I
ofBuwi3wupxNcJUUaxXevZOZNFvpn8JhGFvxsbK0fmlUKaVuhhXoihzxCh3bk68YyS8f4UU/GrLS
HMeWkCBBjgG4MkXq4pg9641XrUwX8c+wxZUrHae8zpa+LxqvXpHCv6Yblw3ik9hEr0QuhY/sblo3
wQGzVo1WviYIwSGKdQgx+1FHoi48U/XRb1glSAqIQtWpOHMA0rIkQB8Kku2ETGFlKWFL28nBuTLl
CeipZN5Y9LZIy9tFX5L7VVh6cOQwy4Tg4aWsIEzt6jJ77mq9++podnlqc8/bcUTjjhRU1q5Nh44B
hiQsIa1Rb/B0KE+Dl9uaHKiXgoSRNC2R8xltp7+UQ36Sqkn7YmpdU/30dro+YKgNPTiIrek/RHAu
nRbCyxGbHY4LgWxDlQJ+jMkwClas29UKxEJA/FA9FfUrtjeE4/WGexf/bj/jpSJcLmrHctRXxUtm
6BbQtvERLZa6jQItXUOVGF2tQYrZRbKBsqpRnIRtRuDl0uu/HoXKP85EmmFImqFYsiga0p/vMBo8
oaDgyV1bFEzXItJlhdLmweiek04+h8YMb/Er3aGYKO8SKSZdNoz9NRJ6TvwmgDeyIIkhF+X3VKPO
q9K7c4E3XExx1Oj0ghOeLOwdIC5gks+q+omkIKOpyTgbqUHWlekouUX93gteEbYh2qA6CtJlOogN
P5mYPdk99Cr/zcue16nflrfNJ8saMy9qClxvuqIaIDSkP00sggatqZWNYD0Z+SmMR/kkjyS06IkQ
Hn2thY0vp+vMzx5y2UIm34ntAyeak9C3HDCruj3XKh7LzpDp/mj+QfASfS5WEqo14VkuOtTfPhAr
tZ+FkNPwJuH+sxWCBTqf6HduomJp0ROLq/qoK8FWzrU15eh4lQwe/WkD/n8ip9qqBOpK/2s50c76
N28BL/ifvAe6qlk6fg+qjxKcgV/nH6MTCxzBZbDu5KI7jUATD22l0C+TX3SjaS6Trwfb0g8/DBXt
hhoWz33ogeX0h5VuiBTkUqt4TeJT00m3ZIxRMaey8pAaBNGUGRggFpGdBubr2QpfPWQK567v3stB
FNdyOeJzE1TxSYmMJYoU7rQ6wq8y5qdG8ZDv08YO8uQpo/F2msLqWfAbWO9eHG1roWpvlrH1vKx4
aKkILct0KNZtm5+TQuxPFS3k/eCPd1OsydZGtlcXI+pwTX+qx0g7NbKqnpgvXxI1FJe6LDFMm7C5
oh9S9rAGjnLZahwNyVpteuHQ4ipaTL6qOWE/FScwbdESQvHhR1vCnL2pE478nUiigDaW07XQpKvZ
Qqtsy+qqKI25HxBEXVMOg4U1oThGL+nSa92B1MVz0oAGN1sNN8Vkuu1k7RqxpFUALZkpz7xoUhu7
gk70VND4qgMuKPSxKfqFigLdKMy9rNWkyaPFI1Ux4ejRd5/GCMURNzWAV7PMFn2beOcklU5UHMAH
dUnlFCZK4jrzK6B9GOdFKSU11DQQ30kEQoRynJ3FsF0jOUW+F3Iu9yaK3ZpE+s0U9NEOTTdonhlO
ogWm50ilJLsqOJ8qeWJzxf4voaInBBif63dNKqh8TZAS/al7FQ1YxVOACAVnJHu/FoMjKDZkPxHn
hmoKvstEPqPbhCKmKKc+pTiq4jA1EebYJceuc5W0lqMbmuIMIwWXcJTI/uoytIAGaosxFB/wmRPt
HQzhoocQZwaezl59Mp9QitmKwbkPham+T9uRBk/hCY//emaRZOsfbytDNlRdMlVJ1S31T1vkQBIo
DHWG4NJNJVeW3tEJuBUELauR7XFSPzsO0desiLzlKNXgzQ012/aBdO8yA37tQOFOiOBK5JY1nGvQ
15vWYllLA+tBs8wQ3H0Urzqjl9aKoj83mQj7fEwPAKDrUzMKSPfKrgYzlDRHyyOwUiPniKl8COLg
PLf7LmxI8VZIsuGEGapfj+a8KcowqDtSs9Km4/d8yimDkSWsQkp80HPED51Gbk6PVfqgqSlt81yS
6Aznb7TNqVSb+aENggJ1P+Mx1CTjKCdNuVD0sIYoU0X2KGHdTsfmOe1l49zHgPRxm80+vVUabFOh
rT+Msd6EANgRWp5l+Z3yRbcWcrrleUS0Sj8eDXa4rCR9vwYegv5EJ8uHCdnpO/6KLxNlJ6betFZ0
/9xkc1gRRzBac+MG7gW5LLMPXjN2ik5ZL/FgBKVUbOxE760nbLSHeCTPV1Av2YTmio23sg00Cztg
Y5Rr7POE8PnEeqjYsO2pzJRTnLE1R5i0R4e5kISCzQZGrypBGQMZz9jpQDZXyNhnUdushEBcjd5F
e4hw3lD5gjjZeWgxoziH0WzG5TFEDzKBrYAriBkPlWTkR+mHFSMMsECRSpVHVpWBV/FnxP6/3+A1
vx/q6h+YzUde0Lj0g+ZPn/63+5Uf39Kv+j/n3/rbT/3333/KL/3+oDMR5+8+cTKmyPHSflXj9atG
wf0rO+f/+s3/+Pp5lIex+Pqvv7x9piHHlbqpwo/mL79/a1672f+ZrNb/O51nk32Gb3+P5fn9d37H
8pjqX5HlK5oh48ETVd3kDv0fLI/5V9ESDZUSiKlpv33rdyyPKv3V0CyDTZKB6keH2fMHlsf4K9U3
0UL3aMHm0QzzL//z+v/u7Ycl9Pvnv56xwTLOx79fdyfQf/BLWTqAHzoy8j+cslGdhFMwCBvqPpPK
rlqnJSREYXryxgBziyUuEqh8xzoCrKhHQ2Wr47z+SGSMqBHK40F18ff2+DdCBKANsMuWynPazmaT
6o3dl8AxU37XDarXaiZdKl1Wt1jG3kojCODPBJjHQG7scgRuyyTFixylxIP1eiDugV4508xuKWGc
bZrhpWm1mPyeyS1apduhJ9mGpoz3MS3hRRiY/ZQ031tJBltq7PbdaMUoionGS0xsMpYuLwWZNMCy
jN5HmTlDUJEF14OHfx0/V9G06ALosVhqbRshxEEvJbeuHecarGIuPLlFNxMwl2rGPReGYDWm9MNh
9+zwedr8CMH2Pp41n2zAtpPyg1Q7VcUdHqnZp6Zrr9iUFlDsCyeeim82K1THNLVOdm0OghmYlgVG
CG0cajsXLV600IWyQrus8hYPSCmoJq97wnsTqNWOpyHUyzkeid1b0FpfMemmpWzs04QcxUw6iX4i
uyVylUntyyetzFBPxGvup+DgSUNzVKN2X7VduwhpB6UVJw05V985gzenAM4BsHEgOLkv3oRbGkgg
DmuV3gZN9moWtZp0p+EKW8z7g3gpoVM0Jwtr6HM/mDk2Z4rDiiF/0Coxtj3nKaIdYJFZ4XSE+IJn
3LiOIdXWMVX1U4lhmGKD0UkRXuEEUBjKz3OdNMYmbYQr3lqObXn8qZdE0mBYIRhJw0MQoYrGwJde
844E7UCSJiKJkIRFJUnpkqFcapNcRs5CsOeK5MPLrWQbGYWrZxDPpL6Xl7Uh1OvQFB7x8zlWBgUk
CAj/bTlLrMLRR1NMwMyQkTRTP2FD0Tcywc9AfCFT5X298Qw4zbJe7CXKT1btAcpXyhaFqUZK2ex4
FHv/iELMclpvbGduz62P8+IZ5txIaLtJOWhZJIgwEL7TNPXViZSypFlOAdtA6JZLUx2x5LT9uhHC
p7jIb5zyMtD2fo9YDHZSYhAPLmr6WrdGfM1xVq44KoksmljFhHZLE5mc4GA66trd6NXhYXZoWR7i
1cmHPBOxjGDVEJcQd9wacp6T5uXJgJu+AAZDeluK+lM2jL2UxyutTuY1L+mXvZgG+1Cs38JJf6bJ
jOoPh5BhtXc5gqU7EpZkhlix46a4Cqav7ZPygofIPMZRgC0nSmJb6xBfdcZX7IfRpk+7pTd1sksF
izNy478LJOTGtI5wWaUfQhwfA0XAlz1Ua5nr7ZCpwEwjjAR/Vxo7z0VIXSiOEXNTMibbknYMOzYV
iH2P11dr9fOYiQHeiZz9d97oq5792qxbnMrmJaLKFLUm9jTCtlpz+sgSU12GrX7wkW/SBy+IN/Sb
S6u1XzG+k4UgN8QsQc0xNIEKgNEiaiCTINEN9VoeFN4utcEw2WWzXkTx6WPuZbk+UitEBTUe2THR
f49RuABOiA0P41s+EbGH/hbhnm/S9ZrWXRMdBEQ6bGqKwEm6diuJoor5IicFLkUu0fZ79oQjfbph
TVIsW2BfByCflRcI/yOoFPyQLfuqVlMQBTC1hxZbrwbpVycpV7EwXjWv9TA5prueYgkwqRW4kmdB
BckM84+DZz8S7BqrF8Gil98oo/8S06q3hoJI5SZjjtAJchetl6AfNIcuWEGTvTNduI9vfikfuzDo
nS7On0w6JwRBacIyiLN11YdfUp73F8tCWKtO5kPaCd5KBctyy0M42+REuErun72pvQ4hSew+KjZH
qlB/oFCzJZiH5L5GAA8nfC3mNxJTQrrkFj3NzFMOv8wGVyHAKORJWulEwqCh6mpfsKRQm9JfrCI6
5CJ+KMyvnH8+VRPtZ9ghzzV6ExcXS15IQ4N+4EkS6xUkO7JpigFwpsBuyTQHihKt608iWH4yBgrx
2FOGObWS8ZgF0iwnxKY1FQE+pfI1E9Vwh55rj/NKWLH5ehvKqHAnKfhSphzqgfENflTfJNYmQ2hD
qpCCeQXZTyS1F9pZObFXJwXu1VX1mEPl2APV0bI9a6NxXU2ZZZd1mLthr53YbWsczkYkCkmC/aUy
axr+2JrVdjEMxs3vx40siOKJWputDJC94gSkg9AKlDLFqdyDgXjzVJrheI+fOHP3R6uYsUuoEHE5
Flfqles4NomUV5kNiI+AcuBrh6rMLr0ckOVac0ZrLXATWSUkTi0WXzh6xX0Vy8z+oYzzUG/fMJJV
25FCqpnKEX5xPbI9U25drQXmm2QIXxuvxp2i4Bf0rHyniP07CtijGJXCk6JXTqta7x1lAacpTc01
IpmIC2ATuLdguGn6VvJZb0Nr+oy79j0aW5WiRoQyscnGHZMS+1yFdTwN0OtotzHCkC14IlZ4YiLQ
0mBxGZvyQYzZ4gDC7BxNAR6DTMge6CEv5Wx6KAvCYNomORcpa6Ew1nM+CTppX3oICosQqJHprCmG
6FA16OZ1Qd8MVUrEU0Q/sYhrFUt2g2pQ+paHqnDNQj8Yjbj2W4OCOeklwYT5OEYxcizX1kSjNYYt
ssgKnd2XIhoIbFhI0V8GC/S2hLhkJGOML3WFSaTRY4QIfnzQCChJ2T/tRoO+JJBwOu8dCJAuGTdG
J795JfEPKDKMg9+JYO9qVI+aQbicqDafkq8N+zLtw6WW4KnUeCXRQ47mHXBG9TngnlvlUv6oq+W9
oZ+9jmuWEZ/yl4PwcMyb5BY2lbJkNjQlcjcKIX0OwlLF41HM/DIStTsMyuiRmbMLev6yML2HNU1U
KcqOVY4Q2dJg7kg0o+VGklf0W9m/rTqreirOoie4uZmSC9YELPKFpOJVN+dAYAqlvgchLZ8+qBvI
RLrLhOnmLRl5MR4WvKvrpODwWwCeKlCI2ukkvQptU7OJq5jYYp/eZoLbfkREZ4UjlhyvXHgwaVDk
4eufUSAtVkcATMQRklbOEtFuOi3scTHJzLQivXmBPUg+RU+mUoqnKD0EgnUL4wYoVth0S10aHbVE
ljzVuzTC0N6MIfnNE7lVFG7AxD4BuZQGjUAEK+9XJkWWTpL8RSZE8qoiN4YYYXaBaPU3TYWDvfEO
QZ4Wx1gVIQwj1hvZ5SOLxj0RqXo47maAljsIIqlG2U02iI8astlFo1QELxkjkj8qtchtiiIDtJMG
n6kg5aREVGgbW+8hVIOH0BtQNndVh/0PxBFuDaBpTR6QY+0hSNTnf7QcX91KEGdNwt++yB5b2sTU
pXorTbDBYB8oYyZTfjdyfFKWCHoKyavQ1IFMuH7AOj5/OwsbEaubeCpbtdiyipTbn4/+2af/7GtD
JxsEJhA89/O7tJkwsKR6sfhfH+Xn5zzqSthchzaZzatwVOa//vOPFqcUGP/4vGEPj3gxATjxx3d+
+fDnJ38eE8gEXQWzIovkb48mCGQ1+34uw3hmM/Xb4/5fX6XkB5y8ip78YTO9U0KQnD/+2m+v4Oeh
EM0xvBVQZH98O68yuEBGbBK8Rs3BQqdUNrmy1n6GQqWg7fz5Rj6PgJ+P6gQwPiFmcAPm3/j5RlUx
3dBE0FBT41qTmmam0U8MKWw59JSqWX7+8w9+jV3OZt6VEq7qPNX98s/P1ywFBaafzaL/DLJj0yZr
edaU/lgwqaI0iCCRGdaGnJBqkpXBKkmTR3m+oEHKCG1mqYuVDulW1LT0t4/+9DVVNdfwZVt3NNi3
7OQS/b9qUSYfE3aAWjGS4Yk7VZ/vHVmLSWoTK06/QYYTOEhnxDXILzn3EZ/Pf+ePf8b5L+a99OvX
ch39D5lu6MfTbCvMylbKkALqxRjWyCx2/dvXu26wVmMu73+Mva1RcOIGGQ0Ik1+yAv0aSFm+smgt
gKT1S/oiP99R0NABfUeHPz/hYn6vfz7606ew59rVpO4Y0fuf0vH8DJKafshPMNofaWgmt+xvIXBB
gVDIxFOy1GfDczULpn6caz+f/vY1xh1BvLYbb87jatrS1rfPEebstNkK6upZtGw3IU6gDq6V06+Q
hNnG4XnYZra/GVflElGN241Obaz7doHA+zxtn/uVS+KBjT9rdFBzjchhKfFOG+/mdvE23WP1dDEx
OdolsdvVXrcJWF52UFBsF/HCknQ653X+Y3smZ1SO57haPkfmYk9i8eY5M5bPprDST+MHX2iX/MHE
9m4aZY78U0odIb5xY7vp/tm7NQnlA+wWcOXMBS2mDbvgC89NctkCXFwem7H9DYLeLpfSdlr0S1Kx
eoRluEKotd/SKYa7g+sGQj29wxdgnCodHNw7qVtP51z74O0ZY9GZJvwwLwn76PswnqAPO1NIkq68
xRjZeA4hZ3ig4R915A+Pp3I660D5fWeYNrSt2eQc+dveIWl8J2Gn3p/7FZdE8vCgwrvfJ/G6o7z/
nZlEqGFURGcElg27wTPPI963psvTUAntRCuJonulsyiQCsfLQtNfK8iPoW86fMCnFha/aUPXdAio
ENhN6qingETKfke2R5rPTiS2BLp1MDkwfxCPIZNC1HMcXlNd9hy+qhVw8AhYX1bxrW+oqSsLFRlA
sjKy48zm448NR3gGXIX8ZVJXzB9xu+CvIzNDlhBudJ80cjSaS/E0sa4dkNxZ4YZhYftYuEa0zcxP
DeYMx7yZp3Jjmif6D6xY6GPP6jMkI5f5Tr4AKdGIv0iWU+PGT9jHwiflBO4GkNmiIDLgmh1kadEd
gq3AK92qpt0/cMKUgE+a7+KH2K413mvTDd7FM0AT3rDuqwwW2Z13Jx2fPBwaROTKxyR4a51pFTx0
S3wL4/u6fhBXzsDMus83aAWbmTj/VeQkHW/ShXIlN/w9Sw9RT4RQ/ET8XEVGUFwexGtrAzBaIsf9
9j7YLGqztnVxLA6BvGuO2WNS7IXNt8qNUyJP3AzJBR2TscrTjcaMUXgLYzEworuANDUQhimOdLY4
WrJVvodv2AaZDaPkjSHQajjujY1KpFbkIEc9pp8F7N4nKYKC6KbKohgdrlP0pBcXa06ILB6k1PXL
S5298utNZfsIDPulegL34ldLrvrc40qh9t2FBOfwifHIJWsXz9NW/HD5ZvtCreSO9hygJ4f3BPqS
w0BKpnX2bZGWTaboVSpgmpz429HIgFwm31z+IkMoOg85SohqcWBw4fYNgMkw0Liy5i2bDsETL46H
5IYIuLBGfW1GB5MoYypWyKReMfCniaSXDku3zYNmFSzpHQYrJoNR/hY6zvLtGyO5rkDD0DbdB/6B
QZkYS4WoB+wyElLAiiezQyiQ/LxLWbyNzceyeLCKj1b5JFkM4axTVpu82gDrMihsVSseMoz2QvVe
e6w+eP/Nm1KtUnnfsbnvkppMC1fqZ4/hm+KdoRRiWd2k5YVGAWyde5m9ihAuk/wsFwfzNknbEgLB
jBzqE0TA/bOUEfEabTrO4oHk8hBB/vmM4zF/IjvIr9iILbn3qAVquGeQnKzQCBsbkKndQv3A7DOu
Ygxq09m6myeusFyteV+7xVu4ME+NfQQEoLnjB3ewLqFMnicEpoW+WtPEgeVmnXrVeVMu5BHbuMKZ
yuP9lDJ78hGXw3C7befMczdz7CtDib/hStv2g3kVdhDXmV+atlhg+cThqeyzJ+pMIyEaCzJqeaW+
9YanQr4JXxWFuju3Sk3s5Ie4QjZl19VapZsN83yl3vQTce8/UxMKEYWCQeoowFBgaNnDdnxBh3/k
PaDuRhXDndSXFukGfozTuOplG4ktxaQ9Fy6zO94to33kKaj8sGYsOoeQrhdzWI2rBBfmB7MPU+nA
vQYfHqfCxltLW8mdVw7VX3ZOuIB3lzrZE5MluQnzQKXKF+ES4TUYrhnu9ZMZs5Iy6oVHtXGzb+GO
LgJZe7flYlHGkU8gIzGKY6JEFozrKLq/qjfh8EU4k/jBW9cueRaoT7iTuB3nh4+eqaQw7WrhhlRP
7mC+y1T98+cVID/GIt8bxeLNuINVtoVH4wKd+MW0rbtxYfnjOhoub1Dw1n/wgUuAVzWvIuCXSEEi
cIN1mIVd5ELPKyHCWHhdW2hbAVeKsaFk5wKntkku2ZLFDMQ1V5ShxXPNbKA+ew72DIfKhgWyJZzX
ZSsZb+aXvBA/3hh5LBfGAvnLttyzfpknrpJ14a6fWInr1bSAYX5JeTzWA/fZuHMM2xc8cIAGCWQ2
QcmueBIOwqO05SLx33P0NCw+ZoHODakHcwlrwYF3nA95/bwsBj9LKCQH7lNtBzMXNp0tgYN2sNBp
+VPyJN+4jDncUse7GYfGYUQrzFGuFTFl8V4ZB1Y/7cJdlu552OgtyHYy128h+44ApIfznstSZoJa
4En3FmOGwcKZlN9kqqTOSkPRrl9e+WX2KClD2kp3TJX+JpvW4Z4Lz+STPDENSlvuPPole14Zc8AL
i7t2eJ3ZWHdeDRlCrKG8s5rdODVsf/YA99eq3ocsqHf+oeI5wjpa+ogZlukGIxJJlgIDunC4LhmW
v1Xwlmm7mnVy0zjqklmSwUrPhyeADQjxUrVULsz//NYwD1LAbQyz5JunxeLPn+AojiOpwgVyrj+4
rXEPcVUyUMstXmK2DeiZltaByHVUc8tG2PObo054+m0epfj5JVdmoO/hp3kloaPHgc0CqvFz8k0t
3mS351+RG0yEoww36gcBhdf2cc7WY04t7xXeKE3rz7wF+T48RyMkcxcdTboBZu072c5rN3NNn1Hf
WIjquZI2NqLUwKvaHoQreZHhGgU8DvNtYdV7ih/oYzFL1/xc1a7UTt8lAYwKhSM8vf4VTa0S/Ep9
rki31h8K2geJbDrQfLXDm3njkG4Xms3UMMyTnCzZ1qIHDmI8nsfyBfoHlq7wTibWJFINWPgC+e5C
Did1ETfNxvCm/fzmS8C32KIhjr49JymVRejxywJbIg6nHXmtEmzxE1OUQVmi/4DxBJAtnIsABQqq
6JXltOdh+jBaqEj0Kla1oXRgB8NuzJ+0g25tCy4iDRHMr94qy47W4KjdPAzotRfVXBtePKK7hKpz
DEjJhVNnLsTelfNDwHBlRwzObykqDpzXgp0r1+fqoxIgaWwXpF8mZ/0nllbjEbssgzT0HYX71F/S
+mFPMw+wfck8wl7/gzE7J4ghwLCNdA3HsT8TpVi/ImEDQNhotiS6UNzLlxHX78ZbcaHbdg2PYlBX
rIFIEwPz2PDpZTCPEpJ2zBIwtBXHdV0muaa6Co9VtWKk5S/MV4wAeMIaNe1h1VqHlO2QvwyLgxou
LSd2cwCKzAJMK2QLUgCTNzQFOWGwWxkW4qcJPViEo//QdzueMCcOxpYbEFfMeYfllb2bDXkTW1lE
PvmCTTorRt2upSNIbvYGCfsUNsJw4Ij0OQzAuMgs3tcfQ/2N+kAXLnT3yLWbro22lR+ke7nkpjRc
5F008wE8E7NjsjVmQla3c5KzR5U9EYczqvITGdlr492qJA78wStMMid685GXcZQJrVsSbQH8xC6/
6HNEXYXpdapwkC/MTXovcvTzoKKWUeUEeAObBTjdhPDYU3jBn7EYHI3BtWZjWzkMwAbPfBruMdUK
yqF+bbjdU5eFlF1rc9XXtCwSfdEKC7yMRxSaH9xyOfYjFisSZEUeWyNcgPuRNgMbOWuZZRsqX4Nt
PVNvgq+IVk6hOvTRfLNMGTv8buCuBTjtNhc3UMlqOOTREtxdIi3SQ3+g+Eizs76I4WJK7zR3Mf/g
oieKeCVSQGTrkgrIrDDfIiF0iEdFOz7zXCjX6tCmQPHZwmKoaNRi6jmLr6UwD6GBWxlfUvtpYsA6
kyiBTjYVKMd+mgHGjEXWPvV0urVtJLzEDBv4a8pBKHd8ZeTk/ZSjYDqO2Qo3osrMD3tqeBk0yPvN
As9e69TWF+GC9vjaYubAiU7QBt+hexQt2mwFyU1tL01wIqGJhjovhUhxGK8+u2d9aZBjIK5IHnu4
WgtEMMefjYnMqc3279aRG8e4WpqbfvmP45kFzyJeLIRVsouo7Mp4W/11RyGAVTcVQrvN9pHCNsQV
FuOnT5H+2qpLqLcsg3b2LLQrC9bmg7fm0D3gcAwU2Ah6shUjo6T/39PsuWjXmsKwuoyATQI0ofVp
1+XdYP4p7x0mzcbn5ASpEdBCbUN5064e5nVb+STiLX3y7qrAlAH92bSjG/l1ONevVgs/6J28HPgw
Ren2NCNvBDsq3ZJpTLp7e+valHhsGjNmWHbrKEJ4dOcyq90G3Zu893AS34Yt8w9DwbB5JK51oqxL
Y681x4pGe7Ubu0uonf3+YUpe1A402ugGwavCE6CiC17QTlXc2Tqig72EHviUfExwbi/Za38vE47y
S1ZgZskdpqpluB8x29rg7vesymAgu8au3vl/cEpO8mNzphFTY3NOkWZi0zhZ3RHZA1gveKMD8wUB
HYdUXoaNU1JpQ3jwxowBqTaCttaDjscdT9CnUy+0fbHR3XE7x+MRJOvdp9Ww1/YBs5vT7H2JmZAY
HrYHb6Z78NfTQ+zEOPGtAI4D70i3Acnp6/cZlV2WTmhsCc1gr8x5D/TzWy2YZ9Hgnio26iK/Wytp
xZzJYu6UT765NA/6I0UWR6Y0LB7QbjHeZUbtc9OtPMLu6bRTuKOPasHrswvOV+tghYdr8JBMIyqH
8EpxP975bOitk7DbjemGNoZ+8XdoFx/ldl1Gy9glZFyjMHdiNlVf4wNiT9FWgEs6yproiKtFDFqw
D5jOiM62hZ12kpZUvJkVYn5s2OcgVmCX2JDqSCSrXrJNRvNn6b2WrlhSAXDnQLpt4ar7doP9vTzf
vKO2JMDkJFBSsI1T7uQ7zKHDjRBPBNfsQuV9+j1wvDuVw3J4CB04V6A3pxf91b+3j+Td4eqMluUj
hgJmnwMXK5r2InqEhkBIm2X1WbpqoCwPY3zM5V1uOlV940LXC2IdJhtv4gyURtRl98K6Il3TZ7Pl
5gdYDfOcmC8s5vxj0djyxnDql+iZWVR8pUPmuxLvsrJBPBrhGwYTZ5DD5LTlvQgfwFtzF0vXUj0j
mZcgt6gbU/pm1wXegz0CUUXE/WbsutNU5DNFtF85OrH8sUMQuvkQk+aIPioIo7SE5//nGvxONkXL
aE8wy3ZCq7sAl7yoYubMXTDYCXUVnou/SXWF4zwI0wW+9X3/YiBBYE9rPqd7mMmauWhh5FbPaBRy
31GB9eOwcQphRzOLUxUtHVptJsIge6zt9qKay/EgAxmlMYMzSbfFzBmaTdau52QcWIpoBtXoke0m
J/TxJZaXZNqx1S8cwzpP0oVSvwjhnzM7ShIHPzrnNNZ/qhnCYVy9MQpk0plYBVzaNmN0B5OSLOBP
HYN1/0nrj1NTZscGfRPbf0xgB90Mp3kGOo7Ewg6fWmPlw+A+gLX//9yd2XLjyJZlf6iRhhnwV5IA
J81jSC8wSSFhnicHvr4WEHFTmdlZbV2vdc0SlwIpiUGRjuPn7L32y7J6h48do6GN4csf6Vf83L8D
JIKPye7qw6J7shMHHGgB9loSgdqLdHptv7KqAnrLSI9a9VLhn1Nv+Vx82ZDisDXQotsUFxj8GIsz
gNLbC9oBOm0UAnM22ZExE/og2gcogKgQWOVRdFTKLvlRgUTetlAzN9bBPVLk38/1qd3mdzhGtcQP
qrfyFmE5snE7PaN/ojkkriL05RsSt6BSca0aiYDcCmcT/EywhqXH3O0vWtIdAMXs8HMSmfJCzB+d
ImPZvURPA9Q7fUcaQ0J4xHZg+yzql+qJlupHl9xSaSn73Lzpu11oXonypJGNISvGTPOBpSM9IYsP
kDUOx/EK4MdLr2z29Z7t/QUfScMf7rtn+yViFWUk7pehteWqZMlDmNykPeo1Cx/Apv/kFWAX+JVf
6eWnZfGamhfGnaSeeHScjT5cpm86+97Qm3mLwJL3idPekvbFkKBkvPxcvVfv5Ye4tE4NO3v6GtfI
BVALGPV9xge6h3y2kR6lymdCCjPMh/hGXBln3h3xAea5u7euZXVLLEh86kCmfQUX3Xv8WD2DbaMq
uw4eCuMQdtchKBZyfyTZtMFn3Zp8WpbFgEtSFvuF/ujG3eaz2xigDw7hmdaA4yGuhdfK4rahAmAB
PsT74b3bzBugfx4/NWLodpaH7iDRImyX1xFv2z68pby9FFeInR8qv7xKnR8zbTRfNXfENm4Qb9zf
iavwlXlVBEtAfVHv6bE9vTEAspfV9il6poQilDPn1zolK517kwkfqzkcSJb94dm5gqVKX/zaYCVP
N2RWUOf5Ovv4PRLiZ/lTp/H7atyVjwEes43zjA79gXfiZ53cDNgw6uTJDE/O3YOJzHfzgWv8Uds4
VwHqBjhnV+lJueq5IvNWQHROXMGu3g8Ex2zDV+Knog2EANwGnq7+mM9kYZ4ozuhupPptB1U5xVAr
HpxSuSB95SZc5ikhjGo6y8vN0VhmQc1EDak6wg8xSm3VbkiZGTH3mXrFQeA1MPoYmQCt50RNxAA6
HoinjLCiaYYiuqq69IaWZDKPUBf+vCdfbn1/iQQX3YP60EHk23bLrG39/vWwPrQz8fuz6lsRasua
deDv35/qjXbEYo6fmoB3xa5/HcLly/UcVEpK9Mi13sg4oG3Odtjpo7889B/fuf4Mq2z/+tOgX5V+
lrb3luUi/sMEwKD2ENRMi9ZDWC+/Y71pMbDHNbbc5TopYCdAA8W+JRXi++HDn0/z+5wAbPL7R6wn
18fk5HkduNRglf3Pr1rPf3/561aUR+r2H/ekJjCPuuXS9H2HaywYgPXrcqQu0yrwseuP+MuvX18A
FKG43pSJjxUZCK7OZzonnspDGUXza+nhxsXkD3jENk2dY5XH6mc5kc9kX93rRk0iGjOvOKF3NRsP
GgzXjTHet5o49BXbv9QwjwrR2DuCUjcNevKu49JuR+5dHOK7S7vL1tRfhdPtpwIdZafSRgOgnffG
c2SQI0LkJ1xPgWDEpP8zKWa67XWi5lSRzPSa3f2Qaxod48H0h0E7qA2ygjRwxMGwkMlG6XM2JhKO
g3XspgYNnvpQrVqfdJD8SPloCG0JCE7ux3E+5wHlmVrDI5p2iXbQE4EHhNqyTm+S/EcYUqfQ5RjZ
vFmugK8oKRWXBIsxa3zRxOxX4uuoBaqrOaxdRngzv6mueXL6GnVRopzMvHmsYuVNtefbwkqhbhL8
hnFjodOjEbAFuTMN8dtoVFympBaQr767dLDk7OyZpk7gvErkolvpFjdIzUh0bipcTinqSHYATF+5
iljiJQwR61UmDZ1yHMjnzK7GwPmcOqnviMj4iZLkUg2dH2GKhFXv571MPzTtFI7ZRzE2RJUXM0VA
1KJf7b+iwn1njFyce9Ug5kQlTzOKY79SDnONNNGy2E53OjLdrnh2CGPROu3U1NMJMckxz5mzzMGF
jPW7thluyPzcxGODOqo4TSkTIbB6kdr5eZdum9GmFmO5DxpUjab+2Iv94D7YhAJvSmLYe2vea7YL
FehR66xXXqb3FtGfhplJ05N3WH/bTAroD1rowdQZwfcgfSnORqJ9Ep/43oZqwLDBpNrjGt8gcuEV
m2znonNIIlca4imj2d0EnWZymlkdYAh7V8nbGmfQB1x+uJIWzoXpR1419EFFTzfVyNAZFZ9aCGgy
6pXz2JY7aZbFIa0dwHa0wayePZW5zKkpLJNEmY5RnfwsgRfq5JqE+fhYuVxd8c1Xm2Jo5XFIkwuJ
HmjXWnKHMava5ATJXMWt+jJXcNpq3VXIwmQ/metPEnL5sc3n19SeWVJ0Da1M25DwIJUd2sAX9vpM
n0KoCSgv4ybxhWF+8k4iPqJ7CqDRdNhIA6bSWPb07azKRymH85DFXmOTm+UOeQiFGVRDeO9ExSnX
wLrWgvaHMep38qnJaegQw0MYA7PMSu8IDIzNR6N3iXa19Lf6QzXEV53mwzEtebkkBM7Imc66pQX+
SGLZTkwTF68hOHdWPBARK2cvsk5apFzNauCj8A2uEL+eRdJ9aqMgoJXNA/mSj6jJIZTpqG+nOryc
B/AsBfIFWVJHMxGbc1F75K4ztZjKn8mUexNhatepWrrbdL5C/Hyt1Sn1RzMJ3wyDr8AYk4ux/2Fp
LHO1Kk9WZtsgfJluR5PmokYXkDnyrwZgagclc+O47m0TtBQZ0M2K4cts53vUzjE6BraFQRBL2JbJ
2bbb57hndwH+t9ugAKQNIxh2ZG6detVTpuXWvrPmq0pRniI+m7y61o/YFpWvKXRkYvXohhOzSjve
9j3ExVF7HiLkX3rThXtVYcccRxbmhMmgPTRF4GFGKJlE+mD4tWMdzxI4boBrVKpjeFN+Dk31M+iY
81gMIPOTEc3qrjahl0ZOuHV0Mv5s3Gv6kNFrs/SlJGTiEkzxSbj9azkz/bQU2p4Ka8+hyQI6ZjK+
ibL61arax7oYr3jNr4BaHWoKWtknTE0V9Tl0aXql4iEY65t8nvdKVd3EJkwgpeDC0DjklQR5/GXK
e6OUJjRLG3NEGd3oppEiDc7oyKvpNsGAutFRmG7J40XRZasby0zJtx+yD6V0I8TV3ReswAHoXX0M
zfQ9XaLQOyN6d5s5wQdlyLMTsOVn/c5qOD1VCv6NNWlyuvu2j7+6WJ9utI53P+5EQoBAIiCt5hOI
fcnP3QG7JAwfCKX1j1RW47Yl1NO4MeiEKBUKlvzTAv+7/YnvXvp19JJ173Y081FX8fuVkwrrPZ89
hPonPb8lYfcqlHV7hbp6UZXSUNfKiZ1N0JCElzGt6fInJerfLd2odo6+jLqWXp3ZQLPJiFYqC4XL
8/gY23NLdSrgtPFyBwjnKuae1YSAXfeUrDop0nH2Kn4z0B3A04lzxgFCE8RF20sq6I2Ba3GHFBd6
ajA+q1JMmxi0OczWdFtIvUVTbT2rDZTpQC1418J0I5QyfVBn/aMktrRse8Q8WxnSrK0sqicM66Sr
Eo6eTAumI6GTDoBtG9ER80ooNNshyIZjYZbadmy3hnFS+gvHgIFrqIwZAD+jNSH8hUSD4DKk5Shy
RJ+OMX3AnK83akvLKM9p0Q409FOXOGSohtHQC54tc5ICMgyVjkajvSru+rYm5MpUIYQQg4IN6qQC
rEB1KeUuBlVrN9oS8NPRGOmrDy21D/+7nWC2pv8/c9rPb0X71v7NPPbrW34bwYRJ0rrAz6UC7Yfo
qGHl/G0E01T9D1ZsXbVdeAOmaRl/5rOb6h/q8j/HJsBOcA/P4T/57PYfQqiu5qoEwWOqNrX/iRFs
sQv83Qim8gvQD4MKQV3tkgT/D0QEQhEXjLa0z2RsHo0kUy9G4FIXOJPlaXbnbajG9r6YKtohfY3b
eWHwmwRCZ6yIbnXqncUSNC+IaXjix/VcujxmvTXEJA98f1mSBTh0jXVY7yyC1zgwq+O4bJtWruR6
a+VKNn1vHCmtv09/37eey+YJfdz33V3ZpvvKSM/NKhyM3Hr04Rd7Fg1autsvA6HMPjlrQ1Arx3nZ
z6Uqi6VhN/Bg2oiftTK0Cn1YgK5lhPWTrMdGqBmjCvWhII7xoJnKboyU6JzpsfRs2/4aOjKBHG2I
zIsmJxuqb9hGw7smCoNDG4BghlL4rOW4OCZD0uFUeb2PFcOm9TUKCh8LhLLHSYRQcpFM8vsAbv/9
S1nR0aZgwyAlryH8JpiiUYNnc3+ZtWhwNdQl1Hftvq4KeVoPmWXSR3RzdBQU7Bk0rI2De2qb6OwO
14MCYZm0ouVrS+2rQ8a/mYDXdhcMlB7fT2N9LvPyhNZb64Hn0fmtOjKht4GLLorE78N6rivxe49Z
dyiwZR3qjqbTssNOGA7ZJZcjd2tbWeSZioGBziWSDbM3ySbrQSVDmR3IcJAdgrRuybSYu0zx5yG6
x0omgSRa8WlW/VhrJFJIRIvIiqcxGnDsxw09rwq5zmxk6OfYvZls2fegSS7UZOxPMXl5I5Log7wO
F168qCmosQ4NXrFAMY0yKHe4+hmOqAgCkXtpOaLiYslOMCtKGRTxxFAGsXkaNQsmc629i9Il+mlR
ei46zvWg97kK/HrYrl/FZYlvvoexV0I+34RLrMt6COL/3Cona6AFfRfMJtuGiXKVTxUGTZd+JGX+
0VjcIr2P1Tw+FPACDiLpPbEkDSQ2+NgJczMad8Fej8iNHRHfLRHfzPE6XXyJGj0IBoGM/AmkBNWv
R8Ok4fK6PtJsP2X7EjD/blUDIAjx1rNKp7UPTB+WuOppg/6htAZUvqyRu1JzFj8X1hykyAT35DN8
QqTk7JOTapdD4KbpwMthT4TXbetFaru+DFaqVb5aVXf/+LcXSzsF3mi0hwejMJFjTtAtgSxM9Uk8
Wg7rZ3NRuP/+mDLxZJBaWIfe2YJ8E0czVn42A2JhJb+wW4CZeucycm8F4R2REExmGVsG1BzeHGjA
oxWutNHA2AQ6mIW+tXqwZYJwZSAPxGmGx0yxESTBZfWjot6nKZ74UvpSD/JD243qaWRGj2J+34Jc
POoLT3fG6MD7l/jtjb4Ivd2JvjFvctByS9nlFig1iAlv6EVTIUHjbnY1hveDo+a7RiMZ2TR1RqZ4
hzbd8iX4GKyWefhGJEl3asKqO+mNyHxFhu9kdNcb4jepnjo7PgwxuPAhhopOb2KjDC1FNLEFGq/f
yVgO4O1/31rPuaM2eKmdfKyffrem40MsMKvBXIa5N9iQNFEGU0BaxLrELSV9bWgNEAdmY27D4OTX
U0KsfaiHbreuQespR7AhMhWNmix70/5EJ2IfYs64ScnXwepYteAwa4u2cMGfc30v/LpJnDrbUHs4
iEUxDQfmVRSx4aVG0J1SwW451I+9PtM+hO5p7tgnVEv9KzH3DFcRkYa+rvbTKQ1JjTHcG6FVure+
lCYuy8nUz2O87HGt8NHWb2eQg3FJ751gRoD2GRLBdf1d17cCDw0U+OTXuuxGCny2HBOq08TFQdWg
0mMbuVVonI+42zZmVV3GJSMc8EQmqR2oQCkJgO80JaxEIPm7Rjr1zkqaC0W3x/3qlvj2TbAlRx2l
dISjCuZcSwNOY7J1ipZO3volDuSfNbnTyAaqajstv6pbLBIwdz6n1NC8Ms6z80gv/ExPt+cDZ4Vc
eGWS0fRab64HZzn565beAie0WTYb4o+20u7EJsKZiyzFgPWakf8EwiE/z2qWnyetz8/9aFdeqZSk
xnXW6JHgQ7t3YpmRxPQeg5y5PcHwaEODKAE3vZ2NXJxUQNenkHeRb6b5XdGih+uM0qvZLNJZwcqG
VTkvu+5kEER8dBy6DPpyLVjPTXYFsZXQcvqtrPOt60x7TbWOTrHsR+sBqFPHJ34fiOq6yEbnGNvZ
5YDB6DCOcsZPQDd7SpZoAiKZE6I66bBbpH6k2tHFLDIHJrAEHnVOKn04C4QctQTcgRpGViQRhaVC
4vTia8kbuJnfDpeIQmhvOOigxDbviAhrQzyLzKYSovG6eIAkVpsQHIAsZiciCBgTjKf1ULhV4htV
8dQv3d54KXtIHP19wH8KLqrKkyMQvo2zdpHXewtBK2cJick+G0mMiFONF7pG5ge8lm2qY3dqG9K9
S4SM0hnedNonzdJcrLLhOQ7Lt6mleIMDRRtb6ZE/T+pemprnTs49jc1Ff2qoO6JFTnFQeYEcnzKL
GTLGwwQVzfOUAnOz+uCiwQhJQw/ph+DfkyqsL9hzD41VP+eD/ZAGEgiz0pIzHU3vVlZ5LVPfkQ8j
4rP4sgusbK9HDGRck6h6WsVbKxZPuRZfdONM5JdhsEczvlrdviqn2Tr2ge7JgYZcp8XzUyNCNA0m
AT0Em7JA10/2gFgqBm7byfwqp8YzGOuTxIvJOKH9i9P8imzsC5WUYh9cxatTdvVmpoFpUD95bL0Y
1hX5IXGwYdmSvSgV4yGrYflkgIl2pcx2ZVsu14G3qmzJLKxqWqalTrBG7WkHmXY62XT2Y15MJ36z
E+XVdRCPhMR3y9VHcGmZB6T72OQhwwvbp1ztUb8M7c4BfgCMMn+IdZHuKqA/vgSa/NRyTXIH8glB
U5HTonx0qmH7Q0bYZUOMQwACmywcqj9p/9SAPG1i0T1oGtDgDoP3HrvqpiswqSczRYaQsw1nP/ZA
e+3DoeVDp4VnWR2DhJZmtuQWxyoymdb4MdFGuR3opG9puPQShQRs3/A8oT+2yojuVHOE6TKypmGV
BvV1rdOgPZqAWi5UmMduCfgai/HGcZJ0U+YxiTI3dt4nd2mct1Bb8f71uXMkWynbSkvtPIn907YY
SyKzk3ZOf4jCwVcsen5Tx/CfuCj6A3NGSCKN4s5F4IwKFfk2mMbCNiBYwZGfAf/GUfEylGis44RL
XhJ5hdNoDIGRkjEXQO2pDK9ujyxMECE3WuhfEvsOA1B+gNT9kk45g3zLxJVAP729tHWoCLRYECnJ
crzs0dgW/bBzqknbqIbb+cBZX6CFXSqCZzo89MzS7PgcAQPastIhsY4anQ5T9Gi6xpZES/UwgyPZ
xHF50xlkPkL1nTbmyMMlVmYaGO2rw3/jktWIGsmqmJrPifNoz0G1Azd8QWoyJWlbRdgpgRCOBjZD
fbidwijZOROay4bZpbTEzzZsWAiJYNia0Gz29hCoe0UlA6QcDzKwr4ekFHyKkThlUPUIZUdq69RI
iXrJTB0gTqBZ+2wqoQgEDmkEYYAahnCckUiHfLgvc+unolT7SuMfrrYu4FDMfKJ8DmXxHkawO+bR
7XEtE4na84cBAB+9lw6xZc7Qv2iqmb1rnf02oEcY2S5jr8YOAHFooSwl265I/Cm0nB3N62hC+6aR
XogWFutVVdvsmVbb1UDMu29y2WCLZVXoFb9tWeut9UHf54r1O7+9Wv+4+9++5f/jXI6dg3T4WNJb
7Ayqo3VuaCxXXI3IMnbL60hxOcR/3vrLbHG9aVMz+rpwLkmWwYg1U+yttzpbhZWrMn1K7UslZ8+w
nl4P+fKo74d+n1tv0Valevtv7/7+MUlp/f5l0306UHZ//yBVsXBsRSrKX57V9wP/8gu+f85Auh/l
ommn7I7//AeUVM77IOuOczIIb67qZyI0i1O8VvCMksifYd6Qrbvt9eR6+H7M97mS/AXULss3/ttj
nAE5X6F0LzQPUe7++bB/PBaMPRXmP37+Ol/9Plf0VYK8fH3kvz6zXhiQF+E4/n7Q+q1wZTo/HZPb
ymywipejc6O54egXGoX2gIXyLwd7qbrWc4Tr1IRCMLKO11prqJY2yvf9v77+9/tgq//+KevjSSNk
aCwJQ0b7FFCT8+xoAMeDShdx3QpnRQLud705mw6bClkjb2xxAFszDuD11vdhTQn5/lIlBipjMT18
n1pvFQrDNbuVI2GhxIp837t+/7+d4xODTfT7x38/BtjRbcXwHOubocEsGTg0xacCO8vrK8Xd/y/v
PJourbj/nkF1BmXVf6TT33uP6zf9B0Kl/SGI59RBStmWrcNm/N15dMUfkKkcW7MMy14aj7QXfyOo
DPEHyGVBn5DaAjKhSr/yu/Nowp4yBGwqYI7gR/8nnUdjwV/+DUClq5qtu5YwDCY8+oqu/Xi7i0mB
g8D1f8BmRg0Jj+FplF5SLBuVdO3b2DCpyiq4DMg7tJy5OWWO+ZBXGPBIh40OqryNFYA+yiiPRdcM
yEgTJmNElWwyUUqkYFzl7REhk0liMESGHCmQhLaSJvepAo57lDnOQptta0Bw1iji4DjW42ej007q
57e//En+BbSlM7v4v/6dvFK0f1UdwBU933+w+qACTVaqu0DwmhmdqtX5Mk5zJBRs8wJVoNVwDTYL
InTwnbHrCzXOhaVrwmxvd0M6Z4dCU5+KwDjNlso1uEHxN6cJhJGGTZsdeI0w+hMAv0e7c9qt1pf3
haK+swUxb9YDOAcboJckX0PAXMGTQv7vMSbsO3Oqern8Fh7Qi7z0pzmFGgn7eZqV/kAeV+0xO0Ue
GOj4P9slLjM231KjoiRNJ4EEvnlwlUij78FB0Ko5Ab5D0IKrYTmsrRLsH85xVm6/TwunWWaSIcGZ
HbFaAvUapJD5tB6imG1NQGTkdu0br4e1jWwEwa1km+0HVkebQ6Nw9MvAeCkPlaN/DiXqtslEcFQ2
bChDbBalGgsvWVJYo57XrBAOuI4l/7SC07gvbHFFA4C9llyiW4yeeIvQyuYPzWQBWviOqUzBZBJU
zeb6zs4Gmqxljo/PNiqP0FQMQ8uXc6dC0/zzsJ5TKpCj5uQcqryI9rHR3sjlAS1vP3hLi1IxQpFH
vQVp20BoolP9ORoP3tCRCHHt4YXqEXrW2WCd1lvT0rlrn1OlHvyOzgqdpQDeJSmeXGwOVTjTKPzV
AV3insmx7HajAsLBjYkYN41ZMD+r3/S01zy1DnlFNLbuk6Hdqh2nZlX3c7BUF8LGEaNHQ+WtB3KN
UGeHZXweCEoAV9ZKH8rA03pqPYRLctaQzwq2deOWSBMF+sYScrMeKvdLK+GiZIUgwsN8rVIGXeV4
YVu8qRgrO7s1QCeqZnyKo6WhSMdQ3MwwVUXvDbVxbspm8bCXW6a3r679ovZt6sloiTBZWp5r+xJy
YrMpDbT2CkUDfvWE1AQTuRT56Vg2kUESzdEM53WCEDozRqrBxajTiidhE/kcLLGpLW2HLp/tY5t0
UGKm0PYNET+ECelvmZVB07np2a2iAkwvsz6PyWsMd/hp3IMurJGcmPDgJIwglUzihlcFvzq2QTGk
spugRGYXmUo4OpADY6s003hk+NGbxF7Ngct8cWlRU0Q2v9p1UsUBodVoxqGP3SpLjx2iNNoQxaZk
Lp/5fufIn0s/zXQtN43VSy+q6cZ1E9ugyILxLPiI5gP7eOJMaNvWtJ8xy5gCcpXdntOajHK96oh6
7t6QSign2R/k7GrHwJVYGpyBfk+UoWyp78NqGs4WOvCBXEOikh/rfHZ3VcUIse3MBp4M0vXc9awQ
D4+dVQRkRIav08Gjyddi7IsANygG+jxeIt7FApGUxoqn1cVT0dk52XzZfBzCjxL1yYmsbueUoekf
VZiadPi2Iivb7bpQcu2rDyaA9qCGbzLL/LaFZbPLQRwz5cAlnhcPTdaSoRNhiupKImFTt8KfJaWF
sQsmg0Fg29rHLl3dOIrwMaqkcZJpcba79EuEGDgmms1poCAYHD6TUvXHOUx8V08uWm2ku5xBvnJI
59Y0DctQ9gQQrjxGY0WTI2CETNQDuxWyhd1YQZWQ2IAQCcZaA2CiWtG3SZ0+jCHeoNp4LPTsNE9M
fxgiXZV9jRbXDT5py5hh8cq4u/aYE61v8ymjSRQ37d4GAFKoqu3VCxI7FDiam8LBBBm2vIUb+4di
zzxLxJaJY3a8HxA+UXqSchdRriGA0nUbjmmrPwUxoY2sE3eO8dRqDc7VTGl9UdIC5A1xN6Tkreg4
I2cdLTFPxqtgqTFOgNekqMVRNLivolTdiUB1dnPdW1caSjwT8Rk4MrXcTXi6+eOMVmod4oqdESA1
Ii8Mm+zUWUdkiSbCIbHD7Hl7FcYde3q5K2z1Mo+MFxOTZTIsoPNPYr+uTFeBt9gSLdDAwBFaYV3a
mLPYvtdoDsBZpS798IrvMKbOudKAYHtGDFEvSOd5qzewHUu19ZDOVb7L9H8TEJ69VyfxLpPSj9kN
A6Ju+o2KJmonrOG6ckIQVOmxpr3sM2Dx1pI5jeri0OrQzHANd9V0SHK045oI8Apk6a6M62ddi5h0
CXozBiSGJqZ8iYbm3WkwUxmhge9FKhj4lKTz4myYj+QwLBy3Q2SMk+eS17cpol47lMF8KZc05LTG
wQ3EoDUGZ2tUrfTYYrMezdk+6Ji5hgLfPsx7mjMEpg0zwKlywt1LrDpxGIpyS6IO95NTVOb6Sa/m
rYs/X7E/giDk/yv0h63Oftrm8VpXhezX44nufOX1KXmfmaW3EP5YtxwXiQV29FilMhuJvkwhSZVG
TdssuBltvb63q+wSKj8mrUxsG3hBXmPgFmUp842uvJa6nT8WcB709NkWgmrPHgfSDC3bG5rmZi7h
oJXpKZpR/xcpGqYK8q6DM3iWPXLcJtsrK/J6eLU66ynOYOwgaXEYK/K21MxU2amdhuBCzLA4oVrE
/eiVHX/+CjYkolW79+uColBFE1eDYbyoqdies/Laiu4CNJjXY+i+gBttdu2ck2iFUhMWkyacH5mg
PWMWChCylpQufWIoTqTWj0QXS6IffoMot7Ubxj36TR6Ne7MMfkQkuO6ranyox4Q808H8yhwqkylG
4u+qfgLsBepITSzfQnbKNGvCOFjYx4Sp3K79UtLOPPdFuAGLtu9cC51vb3hFkdPCjM3yrWyxuCNm
owVoJ+IgGQiAJQrQW2dtus0VSuA+qBgahd2FI2ouIQ+mnusHUoKBVtaX5B7M2zipBdSFI9MgbKoC
+Y4ajq8Tbp6R3AUXqoRLcqXX9QoUiZb3qTXvBoJQzw7dDVo1P1sXXkM7Fz+YsNLCw9Fkm+Vll6EY
LJSWSVvs4mYj5c8TTmS/OehlccARRkGk7anQsdY2aQ2ipZwuKkIA9pR/COoT2v8WBwVy/CXWsbrr
f5RN/u4KF7M5tXvS/uSPfl8awy3S6IhOaX6zGMeyLC/8dkk+GISZbyvtsV3rvDDBi63t5FRAUhDT
+7w40bQ02heW4dd1sLVD89aZkZoWjkYQgEqceIrwOpXiOgwK3BuGN/SS1OCAdHSnGAilMYpPjApa
Hdq3hDHD5S/0S4XOoGunjV92jbvtIuGTb4U+1aWWSn9AQNsoTvJmd7goIhNxg9L5HU95l9oE/CIa
vtHKAMPGGALmJ3gQTona7wMFZ0vAsC/WYwqHKAbv0qc7vSmfu+nnVAB7DAtyImrRQH8lmyfp60dd
l0/A/36QCX5f6rDNRIczgNm678x5cxDyqSqwdUswScZEDuWS8ZwgxYNUuHWaY9fzCY6Ngumalu+M
lhbhIozfjCY9Wwr9mI9T51uTTti4JtUdXYCroQoPIX9lv3Czwk+RYIX1wj/FimxZ7dkghq6uqyvH
ML0gpGmpauHsEZR5YRZEYslCL84aHFSSDD/L/m1s9UeuN3tD5PbOtvovJjTHepa8X2N8QO08Y7on
OAxY6uiHOapWYN0bBSqNKMOzkt6ilhjvWsqx0mgItYznO8LR7uh8EySuhqRaWh9z8YJ0K0f1RBk0
6FhVKUxDq7qLcGApmfqYBynNKrcAwUMOikq0XK1iL7cHVHChOx+LBCsAA12Msnnj98i/Npgqpijk
b6vNZ6771W2QXmnWsQ4RsdqV8T5q6V0Dzm+fZwY7OSu+DCZ38q3UvtE7E6j3WLMO14bOklKc1HmM
iSc5Svieh9lm/D86ChunOiUfns7tJrVQkQYawGBGChuwWUc9ZYw1ZRgiA5yLO0PVyl0cEmkzEDSr
hwkvtUohGbrJY52Vt4Y1jsdGg5VOPd7wb7bgYO3NwsHphQPNLq2zgkB6rhEyhMuuygJJikaO6VCM
666lbQ6SUcol3wwIvVdF7Q+iP68lfg+Szzd1ThFDPOFdI3MTIjNrYafOmScy8WoalX7JYGWeGVxh
LpthNFwXsn7Scyj6qLnltiH3CvfVquD57JXDZCzzkiIQWPuJoanABQqVUKpCKASXqI0v68ndK6LJ
fQKNqi2t4oe0Xl5S1kLbjbdtUMEIkd3OKZBupin+dqWwr0uFFp/MqIn7trlye1Bjske+rsf6W1gM
0jM0/bqYWb0YHsJ8th6hZV+qjfsRMAZ2ksoh1YNVwsz0zEvTj0RzrB3zqRfLxBSjRnlKYYXLX0Mn
U1DvkkMaM/IGyoyT1wi3dYVHMjPt0mdvho/GHK5YHOeQypFwmh3enytCpigFp2qryK9+il/GGBN0
qGtPoqEHMrUkSY4fVZdVR9ATqJrjvRitYJOC1vS6JC7PwbgUJcjQcE9nH30bXYhcfJRLZEjPFrHM
ypA8J8LKmSEIhQGMYPnTNePsMN7Vyq8xa6cHRaHmUIHhxO3RCKFR5bnd7Jus/LAChsJg5G8UWzXo
AFie1qLJjqwFWjDbe1vOFnpfCW6BCFMiHEaGlLFJsxmhKom6jJvBFEQqLoRAaATCWIbcuiklvLME
mRoWNP8Un03XRR35URLLhGhuFTt8LIzYRQuLYDFN76qi+jRsTF/sRTAXELTum870OsgWJ3Li8KEf
X7PevY8ZEw1KeqUnA88hQ3dPQkywVexXhwpeHVElFdJBahkoP7J2PrQmG4fMKbZmU9/zgymbEhaw
1k1/qO3owfcUW5QDcqe6FHldmUZ+16GpK7uXOBuLI1ob6AyKjqpMkHrFWqWGF3bqOEiJJkIw9fCq
Zy9HeGfVb4qs3FURUoUksbeTipGohKKNQh6B8MDmEsEPZteQxHSVCtsC549F0k2YWfYxnKPqQQ2Z
qNi5DhMowRUX9dSAwXy1/JcjI4oZ0kjyuKKiSv3OeqGDyNuVMItuwnn4X9yd2W7cyJp1n4gNMhic
bpXzpNRsyzeEbNmcx+D89L1CPt1w6Zyuwn/7AwWhXGXLVGaS8Q17r91TkMz9cojN+GsFkfkmMKoT
+mwfUNxNXgMYRvyXUTFwO1AW9Lj3SSasC4/bX7+QqLa/+OehXngxPBfbNLtrR4RqZWYQNxw18Qiw
CcAMxDe5IJYhoADXXFXD+cVpUufBL2C8jzWWijj/aTALaAjguklt0rli6dw5JiIn8rHBzjgL+ufC
PFDbv6SVt/Od8DkgBW8zBaAXKCJXdhuCua3Ce5TheKgQ8JI8hxanz2Gs+e+hkSBUeAgGwkBT6xjO
FeXGWLorM8WvWmYqZLeA8U3mMsDAbIqhWikGjxyOP4g1C9eVQDImPeDfKiP4fOGcQCc47UOX1y0c
kfJkKOxDRTTHOBN8PwlsXGY9jTdT4zrbpbe109f2VqMTR7uQ2JXaxn8buPV3oOrh2oiTh1DfkSxw
4WvU6SlGPbQjDZHxieBASl/qSL7kAwklU9Cc69H4MY6KM7b7lsSsGWAwV91waR25yuYLz5ChNx4R
9eP6SIqnObrWrsTJ2rGCHQJ+27gXfXjbTiEDOxhzmW9/00T3Ybtk8/iL0iI2mgcnxZPvO9OyYuMF
Vpc1X5P5aKwMmz7k1LLPnm1eQKr858kqwUouGhvaMpHhvkpd3rs2Au/W8RBdQp50CZ1A3mAp8SuI
PWP4i7pqgKA+PzRdGO3zLIQKiIirMdpj36q9CqqzkFTz2Jwm1ELLs91MjyyYrp0vzXXsxj9r2Pku
klAkIM6DkzcvMpb3Kepqp3+pHHlV7O562NATNYU35SfpZY+dzd0yUPXHhXiAeINtqtqURYhRLMIv
OtG1LgDK8OWKPHwN6W4MYrkTVPROaWA8wJPRjnQtpk64Kg591e8Do7ua+l6zq59NW36pPHqJhfW1
M3Q/FtiacAMgQdCV33U9YYADG/0Wu2doPRquBGJQGb9UN1/8yGePbKAu4tMzEZdQcPK20w/yBPYe
1PzVYOFpa403qK8dlAlj4s6wv1OwrcYEHUavoq+NmxzmPvFoonvzphuSO/Q4bur+EkN261VwNWor
eovt4C6k40yq+uqW8pdhFI+V/pmNsXt2AW4UPQ9y30xwkVvgi3inVl4qEb3liEBLH2s2NtaY+FTN
FJbTAe1pdVublylKBPri+pBRpq7K1g+3LZD8rWdC2aYP3iIKGQnJZnDGfJ8OhEAVVJ3IM5TG5eYa
nEvSo61Bug7WbJGA1o01ZDfStF16BQ3fZdT3YpBKukeoiAV3QQ3QwMFgp9TDY8bQVKt6G5mZeY1K
MqQ9kMKhrNaOhv760H8nKMCexgH7KLwghsDPI7RdbfPFesWygJBMg4QziMKVRgsTZMQ03VSnEBfR
DSU2I8xl/FF0uHeHPtugjSiZSNKbu4XfMiJAx6FMerrbUTYv2dbSkGMsYmJrJvLFd6hojMF0idvJ
b5sMj40NJZl4PGMz8zFivQdC2dIwZX8Af6XxysGSfVFp6xNW/9CEpDi62FseJ/PIg8jd5BrSrKdP
e/wd36queA7aqiIko3qX1Lor4z5344tVo96YyzZZx90wnf24fe9ikPcykdaumjERNHbmXUKKfGot
aOZFMKEjyeWtXPggNP6MjUUupwCgEUDT9ELiBJBAXApi5gzhCVrArI41vDrTGGtPA62rGrR1bkfj
KlzAXbf7XMOvE43BXizsjRqM7eM1NUd5EX2G/pyQe7jH66ArAfHPDCo7Skt+brSxCpdLr+UkocZw
B4tEdVk9CbMP14vMXdxDCbaVIb2bDVCjYTQ9jTGKvEojvpmOb0IN/eYZ5xMrxp+rRwBoZQgJ3wVw
P2lceAE3PNAA8QSiTwxRvNZocapkHl+zxo177fekmN5JLoWxXDpHr87v8hIsxbAM9ZZoXbDlrjuS
3+19RzS1UR5Z0KVv36LK+z4x+zk11YJm0LXVdhqNm0BpYy2SFB73dgoCS6WXhhrJBap7ZBL/lmZg
RgYBk4PGcQHkXvxMZ4IaQ7JQboRPRyBDfOFGnd8D+pYXvauXjK+3WWqhxeLT2015/UByEmgcCPTJ
0Iy3phG/hKWRoESb3rq0ac4tqjXwDTWwdI2P9zRHXgPlY8jy86SHlaDmTevG7rDGmCJGYtJSxdkp
gph5tq9J45W7Eusod6037Qk7o9yPg40kS3uVpnJ+IJHNGACBp2bd3yeluTFbHHRuh2LSPMSldA5l
+6uNjPHMm/c+NqD0U5j62vrEzs44e+aQnDz/q81OZKcySnzPaJZLr5znUdjVNahvS1usJY0zohHi
o1knFFGGFqVi1eTHqj5OQ8sdem38vDuGOTEuLE7PjGbV1tZBAah8371+fojm9KGe40tHooDJ6ZGR
MJDpqIFm5B316EGDjxiC5GejYwlq0T/TLofH0P81ACPIdYABNumGArgBhZ6NUJj6ikgxBF8GyQeS
BARGR+OORyHOMpB+pY5JcMhLCHVwgtARCoosBeK89x09EoZBjnjSRV7GhOCFilvSCtRbmdk+OD8A
94mOaUjMABNd9WTpAIdQRzkgG77pdbhDFNJxmJm8X3TwA13dwBIMxGyYJF9qtgTbaP4SLdmpixii
LrX32lv2AyGUayRTBrUdEROjDpugguh1+ESkYygS8ihS24SXmkB+tLxhLzCgH4YRVwlzzBzr74qA
OHkTh/DysiwmpxNBjWfFlwkYpqPjMHwdjJHoiAySzfw1TrF9RXpGTb7vus3H21Es3JPNrXM0ZAB+
J2wApukADh1cUl8yHctBgCLkKEbgru4m42xaL5hXgSV4Phgi9VMaXGeM9KwaSEpzTXlpLaahA2kg
BVK3TMeD2GF1KoPmqxw1ZC1kvlK428rIHJ6JivBqUkYcHTdCfbeshY4g8XQYSapjSWLySVCCLUhs
kQ7POFdxVlagKT12dlYvZ+Z12S2B3D9oroiyS6ItkO23qSZhQtQViXdVD0CFrBSv/ZmPA9SFJMFC
IgLc1IYEtBDetYUtz2ZTPmQZDV6mU1i49a4+sSwROKFBkdMyG/6XphjeqniMzxnb7nWQsu0UBDro
3JJB573MOvnF6MyBeXl1zWibN40KEXO65tpG6zPY3XzAzkYQIaAW3rzpyXO+ZYTMJDpthvVbf7R0
Ag1HCel+zdbT2TS2TqmJCtbStg6u0Qk2nc6yyQm16Qm3qQm5CXTaDYPFfD3UPAQKxjNpr+f2WsaI
JEdudRg2Is0yW7+SE1B9iQfJn1b9pkVfvEn6IrolXGk8dR3oqVbb3EeXk55gmzCrzoU1qjUGJaLN
m8Zai2R8QJbqHjKynbNlkzYxegG0zngKpm1nxoBlLUPcExKxcefgOcul2k9JK9Zk5JokP1Q7IUw2
N2byg7JhWXc6bkiQO5TpACKkiCA5dChRreOJUnKKQABQ3OvoonEhxIi1GM5/co0iScBR2RkPhP94
vC6EH3k6BsnXgUg5TtM2R6YuCbZNiEwqF+/BIUNp/ghT+ohVIhtkkAQtSU/gVKdQn3QIU6jjmLLu
2va/Qh3StAjimpSxwARBSL8gepgz9K696Pm43aPSe7SHudl3IWO5MbLVtTet76Sq5pskM66qRxRJ
xX82dHjUoGOkiMLYu6DWTEnAVAtnxtKRUyPZUyUZVK3wzvkQM94mmwqeqAcmxuRuqmVjkyppbrxK
7iOyQ1a9NcodYVLQz3yD4l/HX1kxJFsdiNXpaCypQ7J80rL6LynJWWXbUyJ3+Spv7dfAqcp3gvaO
hP7B5q0uaewBTbL7nUdyw641eLzURHSRn7euDUK7FtK7ElK8nGGE6DT5IKJ5XBQoaFbGYrrrofKZ
SCfAwcbxoQp5/HRA5EjFUKtZoZNI7Oi7N6cIgAfs6KjGLpmhGMPrsDHSGM+OG8XbdCrOfZ/1Nz6N
A+sNcn3nyDjkdT+cLPLLeh1k1k9fWx1sZuqIMzKeEMQSepbp+LNCB6HVSPjXtSQcDVxBTEvq8U7N
xjdGxtiOiuXeHbN5PYzLd6oNaFrtW65j1zry18AOQCLSkWz03WC5SWnDdsHhNxPcZuv6xoXebKo2
2dRj6t2SkgV6iAMvxbx/JRTVY8bQ7eAkiszds1v7kWozKLLadJXiD8X4Nq0tbRkNfHH08JCO2kzK
X6+2dZk/JGq5W4ZsuPYGQwrp8XamzfKddeUFVW76c/HMAz0eh1m0IWduXlPgqId5js9mrdY1JI3v
qUIE0PvgYc0qunVkz9m3gHaK8DmkmQ0TTyQXTg0IY0t3BZ7H22dxS0PQbhP+TsGzQpn+miGBg1OF
0FYRMzrxCCHe5A3plkNY79m6szQWTLXLiUSDgDvXsMrXIC2vTlVAchQtyxfQ6pOVPXr4+ZIpP398
MYy0ODteSGcxiHVc81lQaDgoYlEQOxmi44AJQZmk/bGtaOaTQiRsjvzqtGCWF7k3bL3a/ZZUHrvb
eLHvArPhqcleEdUAmwjVmKducr5GXXlCDzus0zi6lk5afCly3uuO5Xvp4tCLOgcdid50WuyrxOCK
5wwjxXxtWRHiT6fgmsl85MmsCAcKKogVLnknSfNk9zPosDow1kzq8JwcDcXQy3eIjXNcYHJkZa2S
0VihPkF97GXTXUZIhj0BKnWq6er6ebXL4MwugT1uGspAirifU7mwt2SOOfbEZdoB2wO3jkBWufBA
awtabDxToJAkcSOt8YQuZdkFACMjMaS3keE/ZGbB1HoZDMrkgMFdJxl+Ia3e19OAlVNvDokeUHWG
OtAVB3LXmtuPL6aXbpLE2QyOnRxkLWeG/rG5qyces8zkJLqwtCWLhrH9PECyJ9d81WARIBg2vO1N
Zd9NeU8mg3Y12Ixc7QE4Zxl25MJ4kPAdOzjbYDmXsmzvogFB+uQeK5faaSKhfjNHe4LRxdZCTzBH
y4mckJeocZyziBM0+Qq3Ekr0N9zBxKzldcZuJ8KPPeMzEWP6pWKxOeckBDSDOE8TD6aqbg7GSyrR
bpChM2yZOxNGiskbJT0ZSTUuyF2uw1oVrN1oovKOxsFnDT0sDzbZQHC77HPUZ95jUCw/QGf2Qr7U
NmVtDYuzrEdwHn1xTjv/2GukGBlVu8QtiiPYg7uIHqEVfrMJbKhjcHmMvTPVv+wsefca0982pgvY
wmvlxklmjwmK5BZYKrKt+DRVwvmeFwFCmyJlion8zDS8s2qRopSRd/Az97VMEqZLYM0wDUaPKYvH
FPgRZTFPxvy5sdR4i/hLpDD8nQgmhU1HV/rwgKkHsKvqNayGEYCHqfWwENQ0LJRppYp0XwvedEW3
cJMPLNSSlj/SR/5WTO62W6K7ngUZ47tZkXnXIA8s8R1wit0CWgGy2KtTtIhtyLDwpjfxvrUxM5S6
Q2zOuDvHOb0zZoLtRT9xpaRPi2I+sAZkWU15YLDZJannIUrCZRskidybJQA6Yy5fXf/JtlgNmUN2
rnKHfU3JdIO5eoDRxy6Lb0Uu6LaZAQXd/EDLHx46nbZpBQgciGOFXtC2D55v0iupA9MWCCTpyGsm
nONIsP06YR1Bj0yERWbO1yXG45zm95Uq6ZSm+Bgj59sF0mbCPaqBLShNr4veDyTJQr7wKk/NeW3l
3aub+cbeBN0V9olxbRz4HKHDc3cpGJuZvrupZB0/De4Ikrxe7knQJF/XDlFhVgPwVAfQYbEEp6JP
wr0eeU91ikGjk+/BTG+fB+V+GCtrV8oWW3k+H9PSesmsFEOjNpYG+svHv0nt4evcGJfKYg4KYiQL
U2tS6w/l8MeXDzUG0oRhWYG9ZQkdozFq7ZRgHYFK6UjHwcInqShYY/op1GEl9CcCbBr2Qvyvj///
8UVNTbTtDP+ZS9cYdW1bDaaS0ael7j5MrB//iaS9LYazcZ9qaRu28uc496qtzBeWVDwzGMRn3Zaq
k4wRkLFGDHNff0FTiAAkdUz6MFAN09wPRybc/e8vL3nHD+1r9RlRT09e23fbdHCX3/8pCPCp/v8t
gcbsBxPh/5ZAn6s+Uf8WxPv7T/2PBtr/LyAJpPBK25ceMmi+4b9U0KAZTOkL/kHubP0WSP+PCtr+
L4S6wgxc3xVegBfjf1XQgm8YoDQLPCECRNLB/yN/4ZM8GJ2YLYUtLcdDVg1DRuMZ/pBBJ3M79hUf
UYDPWMOSWAUgOeenZmFOg3+acY9rbMqYh/QMdNOZinErcoQXCPTNmClHnInt7HFYBG529hGS7Mrm
MpGXC46neOb+otYarXWFhoq1a6fWXef7u7BubCqf+FBYrGAkBR/T6qMr2tdcNgUxGGJYJbXRrPuW
HWn7xb+quAEb3arhRhWwzauvuZss2zK1B/SCFhg0dEmTg2zBCL3zEow9njZa7RoYWtb0LDF7c+eX
VYBem4toircml/3ele1T2ygIuQy4V5XZBXQ0zJskce8RAyS6enr/0uh/dt5gHnqkUmDY4ddjZOQ8
m7f0DGQ7lPlbXfAN2nrGjzoXW/QQ1Wqemulk+UgUtX7SH6+Q/XDvVqSZM7zYJAP3szshY3mNrbZe
Bx4AMZm6BmsIYRPbyJKxYGC7Gi0bdj4tTSBdwjssRhglg19i34js7BFg+5GH+9OX32D12b+BKWRg
/+eoZuvfPyBSohwHFGLzmWPu9NcPSDr77VANdX2o7eDJ7CwSE/SX3Af65riqvolmUC8LCCez56Ik
IbdL4v3rxfzj7voPavZPsfN8VkGY2KYtJcwSzzI/SdmFYTGrJ3D1MBotTW5dvtoWI0VQ3/1dJIpn
Iyh/JjL/p1fgE6FE/7Ue2jwP6ImDncH+9AosvWstKnbzA7HQjDrwbPPB1i1IrAEHnWh1aHKyTpFq
AuvHnm6osdyFI7xN7u8DY9WXv38dNALmT+/CxxVJgrphpvD8ME2sFX/etKkp1FiUKj/ImBcC2a9c
qaADnDR2u6mq7BujR+HuMnneuGl2Gst8QTqKui1dEBLbLlywMfg5THWwct2FSImKfE39rdwQdbMN
NEmF6ePfX7StL+oPw8XHRTs4N3xJRKwLkOuvFx1xB+B4TbnooAUVqOZ9l/oo3QcDZVYKhMv0nGRt
j82razEGaiLuwyRkTyYDolhb8d64c4kkp+O0Nyq43eEN+uDnPLQ3zSSougEGMJNd5aRsdxXUsVyo
7AhvRXEizt+DXt0y+eCFEMn7ZAAQCR0NR4/FAwUn+RB58PQPP7H+YHz6iQOPYR6qWzOQlvz0E09Z
lKO9MBOMImDADMq2tkloOcbn2F/EmaT1TVCiczGFTI/Ij0g0NqwQrooLulA33bVN3zkMBWM5pkRm
69CH2OsE+8SNmIKngZUaXfFtHzJMdmseAkGNGrXMw7egtpgj9U12hHphbkunf2uqadm3BlP9CgxF
E3qrJJJooMJ/ul84nD792I5p+p4ngZTy1ft0v+SW8pDG2qjg2+CpCvqRl3y5tmH+3ejDftf8Kudq
XQrL2EyUw2umk2g1N56KqF0JFF2jW+jY660K5nm3//CW/KdrsyxHYPzxfYgWn2hDbQOzqmtR6Dcz
bMrMOy559bViubFuFDEaBo3oYjibj+NADOitXJT8ZUSjYufkeYwEiFDM39S9+KbwmMplzjYdKjw+
lmrdD40PCR5LqbW0vxxp+jeleFqC+egQ3OQ7d01ktXtDjOamQgtGEndxp1CArI0Iti/+iyNKlG8J
obuXv/+xrX9/hDmIHSwLJJuLG+sDwvTHKc9odkwit04PiwtfhkHIHYA8cldZcqwwJNyXDfEAZbcb
OxqDkF8sM/ojq4kf0kIW+zJB5/cPl/TpXJGBw2VQRJqUMg4W3E+FB8AUKCAxwWpxGHCvmsvVjF25
awsg6ViuDjFE/X00mCcR+M6689rbxGMooArrn65E34Z/3KYfV+JYrACk75nSsT59XlO2pUZrcJt2
SUjY1ruKsYBpOwo803FcCZ5DsPyi48LMkL5vXVVxvQcLBLluJGLC7rzn3BcMGJDQbB3hbCpX/MM1
2vpz+W/XCHArcDn5eJroV/OPN7B3c9T11cSjRDm3QWcFwGkyRj3ViyF89Q2t3RKZxclLoB3V8Xdv
WIAKjsK8dRLiJAL5nqXAEP36PXOC9HGy0JiAyRlSv7gTRh6tw4TFcxXIcuMvBUgKYTz3PZli1SzU
hexZEOwt43+v/sdX/9OxoF99K/A50y3XgxH4+Y4cZitLGhxVB1PCMWhgH8TNQGiyT2BQpwB/2h0K
O8EKoLMaygpN/AvtmbmrqpgHeuNxLPdelhr/cM84n6oNfWHCg4zg2j7tNVzYv77kA71utYQeeUFp
sPM6xokKhCRn/fzkmGhiJvytqyRbHvzQtvQLGLNPSsRWogOEv0QRGnGwsYpdqwkZLZGY66q2Sb0T
s7VfclKlGL+73phfTTYgW2/AGAdJx7rxEeUniJqebD1d6ZfUeCNul259UOydu/cpk/VGLlZPagM8
eymQLznFfd9UMemezJnQfzE9EzFxPNXYnmO/ew/xSJ2yvr8tRcacfOB97LJ949Tdm79AQRBHXmoE
63G+D0iO6oMo2BnZgl6yQkrwwYkKuZD7v38IeP/hIYBgivbIo0MKzM/wN8rVcFw8w9hLyo/9CNGR
9NcYERk/eN477p1dDPdh4IYrPxxK1NJ+vsUVWG9dC22tFYkdW2qbFOUJLgvgKScu2LH75noeqhpk
YvmzsmWzRcryJcwDted+9ldR0DprQZmJ+3JMSByUzHyyMGC6VF/roZWvdfiEVw+1vThXTp5v2yX4
mkYxGTytIPSqhFQ3E5Z3XJSk7BDIdA2Cm0P0BUAwTiNDLBZLv0bldWtndDQ5BJOSayJ7GpFMCO7l
t1gxLMnHGasC/YJNAFSkgmjfZfTpicE8Jgpbtn9Nt7d8+P01ZKf1iGzVidgNldV85YqBv7bVdjGq
9CiXiZW5E/zu2P/v6v/TeclN4IOWsAH+OdSq/0bnM4MSsF3Oq2QkXY9VU12zsDSZiRLANlvzLnU6
3OeMLhqfFaw5lU9uzmjc86v72LEYeHuCNQX5THYmSRtUqtv8/Ufo4+n81yejb3KOU28In6+fm4LE
EHyIDMXoVRewzTg8FmEUbSqTsx2dEHToEtxVgmUmxOudt9Q/UVN9mxPKZA+A0E2FdFwuHlv7hQbs
H66O9v7Tc9s3Pc8XtA4O5mVtqf7zuT37ylFyQl/qt0LuEjbhq6hHA5p60KZFHa0Q480nQ3bzqSwS
m03XvlhSAcBFH3oxy+a/vyD7d0f/6QWzEbiYGCJNm0v7VJXmbY0/qxHhfrJzwhFslT0UE2WX5R/K
oTS+8r+2aLnLc5Qgsi7qn0Eu6je7emXuZzLbttsfPeNAw4iL/bj48UlWPyln+lPojSVydjffxol9
FxbLtBnjxt/iR+O+Hrgr0KUT/ciAuocAMMTdZsim6K71Eloq7uoDb+UlndR7VVfpBbRCvVfdchcK
VtEqwv/q8Upu4ygiLDcY7J3bJt/bNI7Pk4OoI6vaYROkVMEOaRh26t31VBjHOOA6B9ZgSvo/TChb
4MRkWx+lPQX7poxOfc63QsCrtg5SSnJuoofAXfwD2+oRnYaWlkHDPdZpCP28WqZdPKhfvN2KpIAB
p+Hsv9ttjVmJ/PLjADK70+q0EifR3rTNlUC5c6qixFp7sUyfhP/Kix1f7HJ8CE0Zbr0RoWTUZXAN
aKA55Hxi1WqcumEejS8hM99eseYKynadkOcn1r6o2xMH6jfDG5d7myQy6TGScBbwNsUYO8dcTy6Q
iiQ7q8pfPcuYTnByY6IhCurZIiQsZZCvBaNqaj2gGIG3rhHAXXCSTCciNUD+cfrug57UlqrPJyJ7
wngHid/9uhBtCz+pjYeZWCrxC8O2eOjz9M1b5pE50GzsfIzHrCj0GeL6Ozbbcv2Vh+BtYRkEJqXO
QY1deJvr5Tq0IFiX08g76Q8QSVKB3KGomX2THlt7pBRPUCNWklnmXS0K/ASy3IcCURjdjdh1grt6
KXt4mhLwn22EaC8r7yWy2KbOdXmrxgmFjktoRWOyRUUL8Op3YH3SqCS0PgmQH47+j1iiZ8PEmJ2Z
AWlfKJT8ghH4E21zsXXZZPAngd1YQI23IeSPVVxW3cFtx/cRvMwuMlwLTUeNhRjb7lohXGR4QSaR
grLpoRicsNsHkIHlgj+DoooAuoU86cbqbhRd84boeCw3tXuSgWIsNCp8hsrbCdlezDSP0ZJAERFp
tu3d0lhbFnT2yGGXJkH0kckt74U9dKQbT9SpPSucpcIylU5Iy/KwiI5T0dwtvf4roKt7eWXem411
igfaxo4910fR3ZYhprCeLAurQHvo4lHMiIalxRGHKq8LEB/WJjLQENWtQ43o9WLTeva0wzeFP13m
X0KrZKmnkDhnQ5Dc5TnLz0VxfNn+S8XW6r61DFYbWY5/vjKHS2DN1osdckPG4lkY0fQi9K5KQk8n
U4aYJiOOAYoNkdhWrtplYRSeUWzQj/lINW04ctn0OJSze6EGqtMiROsKkt6d5DVAln8xix+DiVdn
kaGznrKA/a++6EQFVytHfxNXKFYVWpmVS5e8zeyFgJg4atZBjGeoxuFix9GtIG+V/f2McOOSDYtx
I1NY8a1kC2ekpXM2sdvTDFrRLlmGJ4nFLcZkch4mfEZgRZqbwETmplhzYC09D9Z0Cd2x2wgAf/fG
1K8t/YPjLht31kDIpEz76cWvuwyV3vKcWeJM/WjsMeO0V19wcRkbni9xt7ygGAiQmQXWZfEbdi/m
AJowIWttXOyX2sNoY1Qx6HibLpfTMImBQXNbbWvllGfXblGZJpn8UorIXdt2Wp5mga6wMsDaN6EE
FY0lSKFj3NG68zr5zCcsFk1Jxv7NsoTeiPg/qpEYtDIiJwVDKeI+13towUc8ugY2j3ZOBWmi6TfQ
GSwiuV0pJW9nL9lQaND6N8tX2fLoaUBc4Y9jNBH+LAamBnSN76ICE904dn+wlTFc8bHyEhbB/ZAp
l08filDabDqcEthdMBG1NEusoOXe8eKnYpzaqwl2bC0xkdGPY3XKxosXXnkr84M14ocNcGRXplUf
MGOgqTUG+5YxyVeLQqZwOlCmcRJfijI/4eHfLXlz78Tcg1Vrs7MOHIK+czWs2lQRxjwigPzI/B3f
ykq+dMivL1kKOnBovWaL6uSYZCSQMRm//fiuk8JUaCZ+uMmmsd1g2Ii30vomp5Zn1egAgsvJ8Zhb
RWSYWV8WhWr5gySCKwt6I0wqERwxBPARx1ZCjuxYYlU4LWna3mM/IgRXQeqwQgtb9/DYFm66zSO7
WRVBCwTOShGhVS4qwta6xozDvd4nzlPI/DguUHITuzUPVlCZ+wjNPzaRcWOMOeW3iz0ld/MT4CCs
1Axdwwr+YF8282Ws2mdIHtTQ9vA179+6guENHYt90/rZ7RQjiEpb3uAEFMpYOC4+QvI5eF7gwcmJ
/QIAcq1a51y6LtD/uCC6OxnZhdps4HGycKpxCDZFZT/GbIKldTICLJ1mQ2aYUW3GsvDPagBSYnt7
2WgF3pIf8lh8XQLPOsce4WdZfDQ9zc0rKAEx9aX4dKuONrLv9kEJtNJ/CmK6h2DWUYSKBLuE49Y0
XQcPjE8Objd5m6GG/2YXfXsyXS1VbI1NGAsLCmVt73EbgSrLPAtBtP+MdRO9ZlxeAhmDYmbI1ad1
j8MPf0YWzqdlVO3OGNKNmSH3GlLHpY/pV5UbTddclgHmKcz4A9J7kzCpxXjIJck3qmCHMuMCX+cZ
wWjekB1b5aBmnRYceOlykBBodh47nBu2KfHWLypEKuZYHxAgvPjJ+G00vkyFOxFNggGmn1eNHzqP
mV548BwnFgaJYRJQGTpt+AxPv2WFXHreXqHYWIlIWmdBbrCfPCY9Y0ZuOcWhm2ArRmnNWmeB8ljv
3Kx7g3p4nDiJp7m4Gsy/b+j8GDthTTXyZjv7WFwmiAyzcl+icQHIqULSJ5fw3mtAyBfo7t3OMHB2
wNOYp2jbd/Wt7fWsaaidtq0lyZh1HimpUdO547nHaBnheN7OwwKjtM+/k7hW9t/rCJAJwhT8afZr
5GH/mcJ878vsqWU0cmMa/dd+xFozcAwQXIZlZOjQlbEWB2syu6Q9hZRtAqa3WSdrkI67LIEIYS5p
w+OtDG6mrA83bAWcvS2I/cSCZE54TQZzWNdfRqT6nKcZdrOcoxkE1dO4fBV4PjdZ1CdraVcDPmBp
ryav6DZjQ7DEaAMhyMEryvolHduYhZtCL26kW8OnnMAKsAVnswH/9ZpAuWgyzF95q5BukvXFhJV4
OITMsZggI06kjY7GV9lpEsj8Rm+PVKPxd7Gi3c6ngw9r/CbOUAzhHm6Bk6rnmAaOssLb8PuI7zGq
dRTX3y0XF54LSnHmkGMAE1+GkpFd6u5SGzeTagjjbdPgCCgUXgqLuyUCdDgZ16zcBGh2V+gPbzyv
AGOGiOOGXTXE1wLbfoiraSBoNO2IXc8WC/cwk/8bTq+rHe0mOAlzm91MNE59jKhPD4OCWrwlfX1p
ZoNUPNSVrZH/ECjhg+g8u5o5PmN0t8ySSqHPbpENdxzXrbmKw+9ggB9cr3is3XaPrv65Y94A0JIh
BykfcIPRYmTgJ0rQ2UHEgy9gLHMT5twuaL5/ANxcFyN5yAui6g4pELNEa23jG1cYQAiPBPv7TVVF
eV/4wT7mUUCOHf7YVE8DzUEMu7aOH+t2xuoQOu2FFSC3REMyzLy03yiOOLIHh/y1OHh2E5Oj0yp3
8FrwL+kvg0rAs+LWWyUwfdDV8suP//HxWz5++fvLB/HOY3h6M3z86xiSIE8G18fvI4SGc+zjNwas
D//1ez5+PTdmop9Cp49f/f6NGLWCbTCZ5DzrP/fHX6W/9Zj5EXztOAz3FrBb/Mvprm4K3oq/fmfR
1WLZ/PltZ6XJumhCPv7jx3V+/NvvP/n7L/vju0SBeMRYg8r3g47/cRkmHvz/puy8mtzW1u36V1x+
xzHCQqq6Pg/MsZudW3pBqaUWcl4L6dd7ANq+2kc+12U/iMXUJEUCK3zfnGOykE+wHs2fZfnzPz7f
317yj+f88cX9+dX8ep35ZUNVvPgtxagxvOJXoT8r9fxot213T1cYVDnqgN4dvvkZ/JouVPsB9yza
8mg6aY2LWLajso/kFeUaI9ouwceJDbfrb5bHAj/J+/c8Ursojb91aXHNGsqgbWXDNJS7RqTWppHR
ay8JJJGIwbe6JMQjBp+0NYbuLYwK/+oCJKj1PsCBEhVMbeRRxjl6viKt2pVhdTd9SgEdB1p+bILo
1HpVcSnpvTtudXG8PL9Z/nFwvBRxLlswNiDRFsa7sXJM/Wcb+eFjon80PUo2MwXyXTTkOAe+GHbe
cSpYn2vD9A2+3kM6RFtkYGtDBwLroEeuqfZtiHYtwEwNVxT3/TEjT2XV9KT/NtZDM859CPjxa2+4
SCgKVZzph7Kb3HU9ZmylPKn2wKCIO3bQX2bYnUfSg2yUWa1AgeZpNwTEBFNHZJRbXbbqK5cGOVmG
tqY9htuGHds6LEWwrjVcrjX28W0baHQ3FYJ0gTVGf4opdW+ayf3udcpcS8tHJA4h2OmPDofOyjV/
ZKzZTItvQ2Iogz1ag7XJCM0L5BXhhEVCjxbvh0I1VwoTrHs6LJm5dpcPtX+vecc676/UNb7pxpzU
pUiFRfWUt+yDop4gAle+JFbgXSI/38UN357lj18qw78h+ZP7JjGo5JIM2vWSaEu4o8A+Eni6Mn2o
cAWs3NB3gauON5ExoAqIuTB2dp3T3PWFnQF46uljWW9mhwXL6ViI1G5a8mkpp4O7vjTsqO893IZh
fecST30Ro0XMOUc9GkCPcMNckFrcIuqeRojaro+5n+prXA3B2hr1lxQF2tqbNELpIbdBqaeT4whF
wOC4Mqg9gLn39kVDDJ1D0NucPmBFdDJH/MdugQ0tV8yBo6ZghOlQBZb1oqM5pE6NBtBqtNEQ2sP4
UBnxD1gwxS7XrR/BmET7YZyJIdLx7iKkT0bHJ0ZngvvBjQP83dWN/1p7zekmFPSV77QEf2jsfrYZ
AheNLB9ExMpYJ7atDipKtijei2rOstKQPlt1fSSMBssFB5ZXh8mTO/wQeqsf+aMIiCWEm3y2zJTO
1w7DEnEfH8n0hNgvO2DppYBvtdfRW1dd3GwnNLSIfKdvtmAlWcT9fVYEz2koftBFEuQsEfM0U6a0
UxARVV3nWXDoXE+DzwGzsgrRg/uBbSG990klTcv3QYFz82bDOTJrYHKyvrcSbExUjiA2pOklMMpt
1NAR0G2XiRjGLYFczdkUJdrl6cPTKZ2RnGrliBgabBI7PXPfIKGg58PuyLwpnts2fZjbA6PqB2Zt
J95ZcftMFuHFtj8wgxNLPGq3ZkLXEuWwM9wZ1JGNGAN1fQArFHb3QLDGdQaCi5+2Mg51bX+F6cWg
ISArGDZwMRd1/trsEQ5blXwHhnKWroGy0Zp+6Mms+RufMMHt458qCA1oxc6pUz6R467xkwOwX/dD
xhoiEa+Gi1aOdT7Cc4EOX3NHMtVMTOEwvQPL5ABEihKRz4T5wN+xTcZLOBqU58ws32YfrDEGGcZn
jEuwzDJctBL93Nx8Ds3m0S+guzJgQCSHy53Grz6JupVJ2AIeymQfJ8YV+8K+m0AbCZ8qKpnf9hg/
a7Ct1vQUw41bo1n3NJHvG6AxYOtLj0WoTaGlSMxyreWWu1V595xQtrDq5GeueQ8eHhAw9oJEsEls
48c2r+tdVpPJTh7VQ05O32ib+pZmgeUaP6RlEcYt5SUP6zd/xHqXzNYy1efPFZlt+4RcyA3YNARa
gSTJb6pmike2c8uJ9YyFE0RQTDDk1jF4m3RsyxuKtfCq6XfEc75WFfGJltV/C5BN4LGFIj2qkdb1
FL4mqfg06zHYtXPpaZocNJUsKeAQuY+WjHYu6aUDJhi7dq1LyxkQNdpHC3Zw1bvvWlOwYcFte+0k
ZHTbfnUNddJrAEB6Tcpk0DH4jcew1W56Hdd7z0AEn84m7skFCObSO4uCRu21wnuNZghgredfHBZ6
tQQmaCqXJTxGwk0/OM8gPg5GgOm/5QxNJ7BDDjjrMi4FwJee/WxOn7RMhoOeAGPP0PnGKvgWCew2
qSU7OBnlNVb2V0UBd+dL0O2ju6co+t4RTnYG2f/pgATE0Batp5JNYkyeclslNetv6sJezJEZ+TaA
LbMgDNiwqkNu7pyC/YYXjyDeVFvsOveEBxiZNxLgDcv82oOFkMbpeOlnWIXRk00d1PLRdKhp1CJ7
btVOczRrZTF6slVFoJ51zTFLTOPcRPMWr23Nkyzlc+Wzr/fgaa1VZSONdzp9HwtW/ExVJ72FR5XE
I/vBhqyapHA3mt5lB1uGPwPk5whV3D1LEYblns721AKuCOXsuKSauJorVL0IcvAiTJx6NJ6HJCcy
vDtWZPkKHNAMnA7mELKw51TSNH5BXE2MmTngfomHmylGSAkdRWEL83WpU81j+O7xdAOaJN83tBDl
Eo/bDeWhcXy5tXME1in66G4+ScG/Z1veEQMJoC4/JMsdYKTwwkOaRDlfbILPyMCj4I2YIGD+2FvY
TgNIddguaAUL2nSXOvyE209uUuN628SscEt46WOCPH+vDALQMChNpVX8oC6e1TDmkFmQtkKD9g0I
2ZsSWBmRRrM4MuqzNvu3CyD3k80aCG29jXfkHtMSvhfNPXMS/bBL3IXEdlinkSAJXHzmndbnEaZg
IMpDZ76HRrzzTiHOqwO7HQp1bfU1b4dha5bkTvp2cle7zrEhdIRgCr/ftS48PKe2dl5ykFWXnIid
LfEu5zrQAMzQY5T7h1EfH4eAPORU27ZNs3eSpmM7g90y/oojDR/SNq5Gvh5DVSvshSRr+t2msVQF
SF681n6PTbZ9rSPa2cQOvGF2NnfadK9EAK/ElFc9YkkicnlFwnfWQ+uGN4lvoHfhhEX3Dqf/mob7
XWJ3OSd7HcAqpN7Ztm+BcsilH13svQI72sDUWLMf4xjBZCAJoLRbRGuuUXQnI7yUg3ymT5CsPc3P
8VYnj5Nxkw256MJA8VTDsV2JMdhgqCxXCm/qpDUX9IFi2w0dSy4fi7Pt1HeBXkVXAn0eldFR+yyp
R9J5N7R7zAFPeevI0+KgoXRLUbqInXCbVFRTft2pOtrrDeIg0y1pLEHcXOWaVjHFVtZLaNKjUqGm
rdo2MenI4PaSU1lslChhtkJ0SQ5O5G7LOdJpuXBDwixExNIpkXhA5gsnmMpN5AKZs5WuCKzlAv/J
iWhG6wBXClCrAktW4rYEpWWeegKFCPwgd0r2bXzunRfyWegTaNn0BXUuGTbKPRhzVk01NHM+enkJ
ZtjvcqHNFODlGtMVkREUhNbLfSB+7KFOTqmZNCeJYf0Uz9ewptBENfpQ7kvoUqIlITmkLHXql//h
79uWyl3sZ6BhsWBa6myrBMd4JS0qP3DAiRmAR7Twua0e38pKeuGbmWYBKvbtmFQ4Eeb3LKyIhPnf
bx9TfWuhYoA/dPoTJeskX/nFBAJr0p7EHPrTfqHRjPB9fnx50kDAxnYwgbRNVsAALVsNZk86s2wK
e+1U7D9CV6+2mUHQC5TnglmRakTTjRATIxtPTlysi5rMBFBeal3oHYEJBcsKjgD0/Pp8kbY5psw7
kNLlKRfQCVYTpJi4CuKjT6bBnnLQ4deD8/6dH5JG4fAxeRZQxASc74lomnBhwDY7mt0Pw7z/XC4S
porNQNlqZc5hSmMMiT0HZYXa9y5xcjSolUw2rOJgCoUwXIf5Am8gkhna5fLQJFiV5WiS+MJqu9c8
8wtkU3n04vSAlhtUQBp+q51a21oFx6+U+U6NeLmWC+rZG0O5LJV74pFGGHRUNEBxLQ8u17L5ZuNV
dFIkuZPEmFFt0aB2WnNtze2G1zaraOXUwKTmCo4ZEbOhXkrHGimlAShKxy+MgDhIVwigENF0GXZl
l7DUAr4iOIqfYcndU9c/ZN45DfRXeDh0M4OOKq/+OrGvXSFZvZmD9WaYxqvdkU0jgW4Ab3sM4m43
TgPkIlMdWRN/liHr5q+hrd6Bg9mo+nhpAm/uXa1/QIH52oJXQ67zMjisQIizweHLexu13Gj1hyvE
N8SXD0PjsNmsyLNFs3TMveKsUeRfez0lc9PEywuMoGNHyfkrgJx0OUtGRqUSaMd4wbPMpm6+6/dF
Sz2KpoOKjsUoV8v9mVvXey1hzz4/9sdT42w++JaXXB7WlXS3zSDe/nhe5895YMudy/Om1vaAfIlr
meZ0hYocANhoZWtaDT+x3FxFhtql9uN3cDzxpqHalFczz5MVwMrNfXnqGn3jaec8CbxzQ3jR1slA
q4CvWNMXfNBa7z4AWYLIAjRLTRhXH/KD5HDk4i54FNbcCbO1XZiC3rfwbdoWD7UerY0uhpM2yMp9
4pQz9J8KF+B9BeqoGPqtXTZXg8Hj4mA27gl48dJoM/pd8ghrImFFz+KmKNPkBI74PLT5cGfDdF43
c+0uzEiG0yr5USPz3JdIPvFOHSgkmNim6me2/S5runpv22CxbKnvTDTKmzwupq2jjCcjqQdc9iGL
7oC52GONMTJd7y3nzmpAX0Z1exvAodatDtU6MI8kVwPF8uAhJt5wiNiysFREcR0hMt9TiWSvL42f
LljzUwqSqU3pJCVW8k4WAyUaMW1d5vyR4FfD605gcb4ZcSZ3BGd+bzPv6jrtA16imyPDH8Iu9DPE
600YQl6Kupc+Nfd62tr41bBR6ix+x3YvbY9wVz96yRvPpDdMo87Ixx9l673WphXu6rkR0JbuHWfH
S+xH6A2MUK5yy9t5MsIN278z2vNfLI/CMtlLRNEzHOebayNyot8/ZYCY8pTzTPbVrivrnp7LpPZI
vj61H+yzesIJnWfDCeELxlDm8U484ziRJ1uM0xo0dQQB0/1ZlT30jAm/XYtsrbFO9DFzX0MX3ECg
SKcnwWYlt00Co/I3yxHf3QJA6czWXtNXG7ezFlrSjR1cPo8VxLOWCjitoomkcNzu4ya/Uepllcvm
3Iq2vWYeVKsuxTCVO1uD5qSJbi30+EYcxFfXim592N0SxABk6Cngk8S0Qa3FcO3XlK7Tja3pW0ze
7DS3deqcxwqjvEXzKkVJYpJYRQFpeA4NmsBFE/3QrIlsnlo7FzXmLE9dh3z4IjCdriKrv4Gof2gc
ahXSftT77i3KuvciivAsD4eEmr2dVNjqxvyr56I/A+iysjROC9GXl7IovvHrk7gkwge4X99Za00w
x6OjOaYXBnqdvtIPpy0vyuk/B0N8KlryDNDfhgxBW2vD8YvVbSryBotjO0eSmhc3Hz/y1vuJW5MF
sY1pptE5O42b1f5AA/PRGc5X8xlkFAHx80A51eX3UXf49qPPwUspnsHjWwOAuIty60s6zaUAk55F
272OvjmwJ0oQC3ghp6ikQgHFDIH7F47LeJvohJay4L4bQ/1Vek60SdAJU4fXd/X8OuhF4AEb+FHH
IT1bXvNkeLgeWrqJlE7ytR3A2kOrM8sAXdZ6QPT0wqR3i18gM6eL5Vo06fngaQufBIbAc1LLal9M
Ba3++hwp+UVmekHr/y320hTrNMH1BgmWhL4AF4PClRICLzX7Phqsem8UJmXQmhoFGnKj6P1Nbwx3
VoepE4FBMqp03zX1xRlobLC5vo9Ck1kdwjO2IVG/NBR5ndC+yJHalTuPWaYNqj6IjnokIO15IaU1
8b3XkeGYSb0ZPSPamKFi7aurZ69NHvu2X8HHNIZqhq+Sj1dolH5x8jBacQDC96L8l9cHrSGkEZAV
OuFj0rcPytK+Bb73yDdMZMLA3N7dxpChJ6+22ghSFoq4puQ9NPJTGdoHosfYMJjbMu9fKTBZrv4T
8XOhfDoEbvpYluNTJ6e3qgf35RvZCfbKBTKjWmn8PJ2N/tGggGXE3xGGpJn1YKVYVFzpfxi23q7j
Dv5r1Fu7NtZR1Njduiridl9YJSrXFinJtxAt3crvgq9Tr3dbIgdzIrpJw73ZsGwIS0VQQ79SWR+U
Js6TjUVJBNV3KIhvgrpOUrUOu4zPSiFDa5yA3pVrw8VvX6PYeaFrQRFNUUGGlvhJdixzpuE9gDHY
q/pLoAdYfF39Ts+1a2JgaiY5biCp0qNTiCAO2p09sWgoXrWG2bb0q+9zQFbH2m+mCNe7zguMXUth
n7B5tqeifaeZJNZ94lUHrArYvLoOXZups3oYxqNpdoTCs39J1XRrHIBqQZTrG2QzFMuLnzplUSbX
7gEkDiclaoIxqXGxRs9T+12LsR2ptOFokfJskD24onNP/Sh/yhsD41iNqK2MyBPAtL1OgLKMoRtf
Y795CwsozpALoA5TTV3RS/4waAoccD9B3M3hMUeMJUKjEYEwId9oON02k8b3mQA8Qw1KCXQyrUs5
UWfVXXjaXaTf+bOMXq+CU+jZd97giKd6BPiRotQrkVcYqPFIkkjoUzhb/pfofubyEvCt7wGLmnM9
tXzFPV4RFfT7SYX1wWIjRpBdDH7PIt0vqJCvlw77SzJlDNrP7c/U6A+Zj+yJoBPGV9OsNi5axtXU
IK0qVC5PMaC+3eBVNVx+/znwsupJJiklFNF2e5ab8dZXsLtsmcbnwh4favp5F19I9+LEtbnDWxIh
FLPLi5H71SY0zKtvZh9h506XAB/FcaAn1vtufVHzhVfGcjsY/Lx495yTOftOxiE7lwMlcr2aCiB+
bBDTdK4szfT+JlP+brZhjlluHKif3TsJ6rnlwlOwmsx8k9e2v09tdzzFrYUmiLJ+6PQwrxSTqCGg
DvVpS32MqeRuuTBGlHuaj9JcTDePxj00hn52JSL6hAHnX2bw1C5zhjkUFTpXh+rXrEtxGZgMsYEr
gBXlAKJOtfoTa9XuycXfrE9Pnk0Gaabb5tlRJZH3ku5XR2bmszSGfIcrglVikph7L+GQC6WtPVjl
S6hK7P7zDSc0xp0x9/CJ91x1wgbMZHJ6bYSJojtt2+kumiLmVYfVTKVDSPAlX49jFuISdcVnK2S8
t8zGuWQTziqjiQ8OHbq1U7fTWo8Q/7iBdee7A7I5RbKCk2KLyKgEr4Xbiy34X7k3AeevZALQs++w
3I++RnM9l7xaR2N4Kunyjzo1F+nfDd6+tyriy0x9YyYSKHBNpzuB7CM6o0SG1xGO0ju85h6IlXEJ
R6Y4qPOIGU2NqIB00HDmKbYMEXSHUemHoLOOmo/FKGI5kSVGclZDx4QF8tyvH+VkRRQCDaB51Mwx
0dHEmDTw/LbaeBFrd0ehvEMeIzecZoIhNThoQzJxkNYjgtGtrJmZ4pY/tvRw5/CV7SuHQrxWUVds
W+lt+g71BeIBTJTiROKoRjmuZa3onkhivQGnOhoU/lhBaaAGzFdPZ++xGHpVJeK1HraAhdj5wb7B
n8cEuhVesjVEOJK10lzDoXavUTJk+0k299UkLlMLKX1wmy9pp/3wRS/QksKIDGd5SwmNtc35ItDr
sHUN0nNWYD5mEZivvIERZlIfYhzvpq6AC9lBkPKh5JCQScQSazirZNosMLXErra1mzDeevkYzkiG
n2lA5KukmofEabhzk+A8/5tsZt/EhQJY+/VbhEiMtmbU9HB/AvO5GuPx3us1dp+M/xaIqmGMvoA0
eCxbbTUYYYCQJUXhRfIskyt8f3pnMJgYqkUJmwIB1BoKAwhXqWawV/iRJeBQfGukNDCW0zWJv2eF
7RN4VFBAdVqwyw1xqaJAhhkHWIo1x76mRT0DvLBkhz5FsCY9UXiF+2clgFLAFTOC6vTInDdcMslN
hv17HbD8iJQ6FCEbtqlPLn4CwbXLBbGaarZMgxT0WTI5BoSTMLVCVjMyOlgDO+skJyMTqNXOrPvg
ZDkZZ6WeyUco1IdE/AhSP2INjuJ6oLV6DpLopuxOOwb0pGVoEIkRF/iUIuPcJoO3Kb0QAVbW5duc
GuF8jOtbZVEanvy0Po/S2NUFE8Y4eMdIVc1Rx3yV2IJmTzc9ZEZ2i+rcORDgA1LIJa61sCsNNr57
z3z4og/VF04hMH0aWk9vavyjO6dHl1TyTLN8NelC7R0lP4okISncjh9RFc9uk+EyJiAJVeyxC2Z9
0Rb9a0OOy+T0qE7oeQwOxVmHpJQIgO3aSeiQTNPXumsUZUX70urYB0TFjopEEnRJsHWwUiYnjq+Y
Wl51s2G1DsSSkKtQ4T4vxFFNSGnCh6LqBP5x++zBQ7ERLdOVsN8yFBGW3Xk4TDoM3YX4MCZD2xWp
Rw2djsQ2HqpN4MuPxRq/fGN5IUnRju8jjElBiy10eqnsgw7Vb1V57rnlq90UTdluSsESMTOAZ6as
rFCY4/6MXfrhDUUKTxAt49sPHTko68VCsZj99F7aZ4cDfB3Yw5xSak8HG0X/XSUel2c1skGh6eNp
BVOA2LtgDdJFLQqoqPb50QlItCVCBNPbu73j77FhsCpIPNJR2nLj1yBMRJFcXZ2+SU3SdZUSieQj
jruWfmvxt+AFZL1brJl6qH2EY/7MXp+e2RQd6L2cUyNlsYmbpkw/oj7UD4ZDMbidjG1qxx+FQMSK
pAXg/Oy1Nzqx63sauEWOhCngDAB8yr5zksU+2s7AlnU+owQwgGPSRKanCRvPwler6rF5IxvdliPg
u4AGp1dgngvdLxnFuDU7zGfgMdjhrQpyYR0cM4tvHF3UKcdotWpxwCoHzWycPYt64K1TrMbUTA6i
6m7KYsUF3rujlYVaMmgILfYDtVqe6ZLt+mtITe06X4ci+JJ0wXMoR0Y6ekjI19jtKnJuel/7aXVA
pPMamE030aFJMVA3WEPQWYH71ahdAXmpcei0SXozKmpxZl9YK8PjPdI62UQRUojeBNafdJfYtr65
BuMRoPi7MmJFrcPGCk3G+Yj+MXJGzgX7XusFP5JpP9YcJCOfymu1Z4ie/rpKxi9SsRcj74PZKubH
FoDXojFhYaShMmvbzfzN0IwEGeixuGsHAGwDCg8KnHsXcaGVZ95GGdHHMp9M9Zw3VRzH5NaZ9ne4
aihqff5kKd+RgMmGMPoYWEsORfceTfx2RqlBBCoL7NCIUGCxzLD1e2FYxd6phvyc+NB/GgwErZLD
Lo/Y5Homy3kv67UXJ5LDqTfEodb1u6l12mtTK3kt6blDPs6ObloMx3kN7GR9fYMqzcZhFF9U2Itb
xzJSH8wGw1+21Syzu6Vy7vBMG3ptxYZs8ORQKOcLkbnZebnQOvU1irSQHOfK3hIDcNFCpRODPiKv
NtiEnGHvvUU9eeDIRszrOOjxIZhwgjOOPtJs7/aTqT9WtnR2jCX22VLBGTEK6yGwNRVb/EPt1V/9
zDDXdWs8RNBbN3LUtr3DJDkfVPpMdIiUeNcIeNgkcv7+KK+d7BFnmiBjTlAE5X95GXzSKKRPgjy7
2UG6KwRO+lF6B7fO/D1FfoL+0PfBGNQ3Wa83R1B/kOln2a2hOmttmNARFL8eCwOiE1km9PNOzWzM
cNvSgJElrT9OxBCoevyedChBUxc3A+vHBzslv2MIsZRNmwZ3T0sS+WwB4ljqtbuSlQwSBxZNmZM+
CWkXyHA+cdh5G4dIZWbDAb8X2iE+WzWuywa+ZO+8yspr2AaxXApR9xRt/dqwMl7XA2PQMhBRXoHa
5Fs+5Gam4yDTbE72j6mYd6PKZe8fg/2uOftd+hL07lnc1qt6gASHMuKYu3T9qax10Fnvcx1kSR+M
9UGHEjEnuWw6U6DoAN/HuzEaq7Z7MzQM1wHLMnIyqX+zPSQZaS2z5oTrBbVtx6S6fE+O8671aNOE
MScq4hhaPjDge6KJWG3pffgysRDcsHRlroeBYgAoimmi7yIOAYQpxifgu2HDObnRSoEbSyGW8PqA
RetAIRNXHRUFztUYLBNk1YSaAQOWaTDUpMh9pOwUqx6aDhF5TZ57JDyQRL0qOjVu9DGb/2WbfeQF
RxNCWsTehgaQebade91TaMjXkcMKjxIklb8OQb2h6Z3g+Ybp+2wQPsmIlYLgXhewuus74quZH71j
bETvuOjbTdFjRIMKwbKEJ5XS3Y+5zdY3aIBHp/qnjoGdapm30RuG/OAun4jSbp3+Sul6XLvgYAjC
kCs7RGSCPqCdKfR8A1hdjPyRffydFmIQdOGALSN51+46RBFo9hnJ25ENX8rTRcOSD4MIpUoz+fDb
8bqU1LGREAPPLh6ZREkJLhk3mnAu7lynZGifdkE1Uy7S/Fa56hozyKy0/INsxRobMf+bSs+3E6Tp
WkyHPGijjU35nAgffsdfY6LqT5qR9ju/Tz6IiYHTaGGWIWkoNjvrnCUIKOzeJ3yUs90b79mTRHc1
XahVTt32reuiGrdIGe4yF8ZujudQ7725nKE+Ywo6h5qo9JtX6p/D8BT6pfmVQgWK52KaLrFwkoNt
Tc06xKy+0ShQlTpI0rIuj7Ftqqs1dMe8Y/PnE/Z6BSEMen9CZ12S9uOTQIGbF0JKgXwTbT+HcwXy
YFW75J6EfbYhaA4YulZ82IUBwCPjfJyPkMZQ36U/vphmcYUpcNeX4ECCZg6hYt7VG3Gk9s0mRxm0
9agz9/PRY+s1gxSrRH0eCQY/ZZplULFIguOU4owTofd1gvjlZvicHZG+zeMh5wmqA5c8mfgjcoPn
Mq0fikm8yzH6kWXOIeoLRrUEmhpVDZINKOED/H2qWV5bPRVCK54r+xnLXTGfRPXAG7Ulhb3Jnq2Q
eXUfVrDIUfwQV8GyA98t8bIjxTedEdnPIKFn7mGZsAP2trp5xjRH0hL5oJuEhodKzt3ZbLyPSveO
qfBxB5pHSM/Ys2T1PWg9jlkOLl3Zz4NHn5w4KvzMhZ+PK3LJ4RAi5p0KJl9y61jG0khh8ks+HMzU
q3DyD/O5aybttMv5OIPmPQ+S4a7Rk3SlaRJoIWtFNS8nBotA1xq3slfeBxUng17glm4pdduhuCvR
4a2WT950uLQTZ4RwrT2pTmi047G/sYqoJv/OnL3B48REAA64XUmfQS7CazW4QOg5/BcQ1XK6hFAl
MUhcNbTT1Bb5fUNMCEoRQWRXDEvwdrcYNl6d+W7Oh2HVNRa8SmaVEn/tJgf8URr+ehzFHXRBvgXh
NgxggJFjMRX7+X59RGrF0tXbZB1SISRDTVDzSwo6piPhZIEi/533mp/bMsCBR1qVIYTcZbtTubq5
Ni3OJBVfcUTNVXomnaggC8KzJBoqyiGFRrfEYbCtFAeFh6cpcxp+vJw5TOXZh5lbpyb1sI/NnKwk
Lg6ZS0URbjwCO4f/9uQn43bMz7YHnyqa9/a5Bg+2tL/bFTuVIGd+jihBu1Hl7zONwEZWPq8d7Hmt
YXPH0U9cGZaBxZrrgVTnAJorhWTuBSTr1S1b8TxjieCSq+ECP6K5gyFD662n2rTjFfI2h1m8mcsV
ZGvAKa/naZODo8STPu2xaGjbqcZ9BnCfY+5ryS8HPdV/aTHWGLH2AKg1RMru0zUVsDXR3a2DRuh7
A8b8hlCOJ9GrVznvsrLGPcuOWJs4ZJr2dNrlUX9L8HZvsin+6E1O+kY4ezVTWp2UZW2NiwMDUnMI
kfijsZyQlEw+JeP5eOwXPlLZCT7tz2XsxktHocFAwT6Uhw6sPutGfrLBsp68ukru3FF8ZvkHGLPh
nTaoPgKVtAuE+BmaXpzMR/CU46k2mhT3s/A3NolMa2QN6X1C7QHCYUURxnHnNDGfHnjpPdHOWRd9
ZG54iR1GYeRBuO8MzqCjSLJt7w8vqRqjjd+kiHDGlha/LuM1xUPQ2UA/9d4IrtrEiGW647NnoYni
5MetQVaUV/vToWvbm8FnPCcuQrbRbo4i7utdM963VLwmdEteErz6hdHA1G526HCcfRfiGpwqeBow
IwxA31hN/WYnLcUcG7IAwtxQgqsvpt1QyxvYI0wtY5o9GhbKm5LhGyMNmZLCVMm1ZQdP4mS+IQq6
uA3sFh8nBJwKPckvpM//+BdGQfvP/+D29xJbWhxG8o+b/9x/lnff8s/2P+a/+s9n/fNfb/JHf73o
5pv89i83toWM5figPpvx8bNlw768HYC0+Zn/rw/+NwLReZXnsfr8n//92w86xFTVZEND4+8R6RYw
NQAz/zVU8EV+i/7NH/zFEzR0/x+6rXsc3Q4YI2vG5vzFEzQMgIIAVHwbmS6kAQHL4S+eoDD/oRu0
iD0YEw4QIAFQ7H+nqrv/oC6uWzrpB7brGab9/5OqbtreH8QDOCk+eAELRBt4DN+x/qDpsAaIo5JU
uSuIDkr0aYjoybW96vS3q46rUIIsqdq/rv75BJHtieh1SZxraR6uS3e6xRHpfyTvyH3hqjXSHv+1
K+1+p6hQk7Yd7wtkyZFL6b9R3qVptP4kAuFtNWP6OZRafCvw2bCtGXG5DCnR3Y2GE3GOBnKGkHDT
xoRm4UJyn3qFFCP5EmnTOwFWLi7qHhm6wBua9sPeJPWVedEXa5Bf7T6rnVkRTlRfi3uT/ML5v+rl
flHeL1c1zvfpabkq8inrzt5UEkwQyLncW9GpXR6KVVaffn0Vf3uZ5aG/fUvLs5Y7AcvtGUGNvUqi
DqT5LDoy0trp3perpIJmO5AqzwupdLlruVjopXqB9OTf3ScWEdbySLYImJarQpslJMtfLreXP/99
c7nv99sUyx8ut/+Pq//3d19e6PfrhnFlH8e4GY6ozZBYeXF1Wq51883l2u8H2lT/677fz8OuQ5n6
jz/5/fDyJ8tNlDQRhtxMX/+7J8NFAeS7PPK3V/x17/Lndkhez2q5GruErdR4TecP+8dn+v1+y2v9
8VbLTagHLPBNQeLQf/5/qkHw7S+3o8CDwl91SP7GEWNksVzGs0ysFwlH53I1Yytwot8LBaIp98td
v55YzA/8fsqv11ie/etJ88O/b/7t4bSNeDclkKj9uro864+XW27+1w8vb/G3TxmSq7WK/BgAH8Hi
QDdmixs7vb8+Yb04yP4Xd+fV3Ci45vmvsrX3TJHDxd4IIaFgSc62bii7bZNz5tPvD9znuLfPnJma
26120YAQIrzxef6BSC1aEIQm6B1nRlk+c96Wg5bDl02kIaJ9f7fsXXb8nGnSZxLcsp3Mp1/Wfr6Z
LZS2n++YQosnCe5BqKILZwXx0T2RUgbExJv/sdp6WbVPJbncL58PGWwQRHcQmcHplVQiyXzm0Oqa
sVK3jtXbVNO0nZSlNQ4sbQ3WsT4aIz7gRiOMLmruNrk/huJm6EHrXlYlCeNNjadJtDHv/rG67A0a
46CiQrRdtpbF8sXluJ/NP0657Fw+Xg78+d6yD7FERsVRFmxKH0VkUGL5O0YMwXryqsPU5sqewTyD
Qg3IiZc0VxT1aNnmBYruNOr50rTr8w4pheeT53AtF/xlb4XDXjU8wvYMveKxPE1q+YCS0iy3X8HP
tNIh3evasUrrcRdE3L053/ey9rNY9mW6UqDsPQFAn5/HVCmznVMZ0bBDblKjEtMXQ2JKVpXK1g/6
YY8n5rBPoDNswkl6CNMBmKfp1+Ie7Y4HS9du69Br7aICtdiEFTqifQlFd95Mq3KlNtwFpgBk1Yd4
2kdy3+DjZUrkMLoIkECI+XAhY6RpoCW49TFFbcKy30ntE/pcb7j1SJu09stDmLXFwaqr2LZgDKwh
L3mbQZruvcQkLErWryS1vYfFXu81wfi9VpuV6hoQepS5jTYJUTuaDhWNiGtOhZ4t1AsTatCy+rMz
7MSzgozM5gczCmgVCvY/IaTLWjUK0gYpgRPstt+MyTiAPGxk0s4ykpFUuS6Ke8E/l2IjEFrTCyy6
Z6zvmNagO32SqpADSCq0F9nq0KyYXxry/xniECx+CtmyDx0VJiCdmjCXFQ8C4OetOdeCYlS458qC
iPWzvayVqJvzY1Y1uib+fALY0X1cGPMbVnD0yjLYWuGyHZh8NJQeb6Vnbp2pRqPC74MQOIoZdhCk
7CTApTDYvlebEjmbmjnyRNylr9S9XzG78gvURX2fCgiVch/nkvm9KNud2gNqZqZl7slzmPtamdR1
aGIVgpwEKN1hUmpM7zdo8AXYs1KREepkshm60nhbR5vxXkTwPNjV98PVDLaAwRBmAEM8PSWu8JUH
ILDRILZFsuWtHX8QLIwvYbct/JcW5+hhXYnu2L44v5TiVEKkqF05IB/CpFm2HaMLHayuNLhXo+Fm
Jnzrky9esKQr1Q94K106nzqqoBPapHoSDC+fegTlBVIzb6lyJIY4S8APh9Z0kxletI6stZ6/BCOe
xp+y7ERAwgjiQcjQ/F0Hy4I8B95Dsd1BEe3VR1118cRSlEPnPxuferEbtUfNcnL8cAipR4TJnwJl
WyZHD+IF8gTjQY2PWXCDskQhuiYO52iGzcmm7TStprZZF8qWKCNkSlJdpAq4rPCGPGJr7YBpE9wX
voYF0pRh7vCCyamEdTNct+IcpCsyyXAyhBa3rLss2fbtMwIO5JIvRfOhw7nemwcDGj4WYt1WC/cR
Yb+ZYk/CULMROYKw2KSg1++YveBu6Iknv9vrpgsjzjNd5a2Hyp7lW+D3RQwB8pjWuw5VRPEUQPGZ
HZawkHsIlSdEUlLgU9jJMEbd4nHTfMmJLb5UT6awH0RX+YLyKDFeO0s3c04kcT3N0QMH1FfODH2y
uyeQq5bTn/1wLT3CL4U96/iNTbSWOXDc7EZ9NyjbAslsoh7VZ2OguXzw8xsyzFLo5t5Gn46mDBmR
cSTNJJagEyIAtzlZEB1J7y2gjMq4xO0hCvfdRL1QVkMCiz/+yv0ntb5hNj4dSN7wvCMEG/xtxL1B
C/oCZYl4EG2YQDFF0R8WtK+QnbVV8g7FQfuizqraRzA5xJJL9KmavfSVV7dZvAPPpojzA+M5CQS7
8P+hdMoG+Qi0O3DvtREmgfLJyZprDkEAvO+wybPN2EAAQscLX3CYVw7Rtl4FfHsQkcPD1/VY3Gkk
9dQHa/ZBctVgXe/SxvUquHsw2w7J5PQVQ4cjCllEbteFTpptBfAA2qMzXIdH4CSRK1lOot028g4U
Ga5SRw1xhWgzwOsDSQO0NHHbZtdPBx1+6Wd0RZhbx1iur7cgP3r5rk+Phr4RH2RhrQqvqL6Exjl8
IfysIEMEWUVnBG6nr5ayr6kK/jaVLnPeSgzvpjn7DZOaWluhd4Oiih+sJXWjkmgdCQ+SJDrIiEGi
P47LS7xnXRrtUbFbiI3CMarem3QLjRS5hIfWPDcJ+RCX2ALcFv1jht89mo2tOcoJlDrgeNhOCL14
ECI8pyAP+kqGmHBENJK13RQQpyo7f8FtwqLhBFiqr0UM4kg7C1sCAhY+qa50ojAbN9ZJOaRbHOlr
VHA39ONIo6wawGg8sFnFgogqdhBgMDBJemTipCCUe2hfNOWlbF0jcRq3vZM/0GuGks6lGcgaAlhJ
zFM1K/SsvHprpkcZcjqKjrb/WDzX8JqJf1qH5CC2jiciAHCfedg728ihwUA5dv1RJ4Ly3oanySIO
uBPeEl5XCZsWaHIdnkgyVTKKEnb4mD2nN+U+OKsPgtNMd0GIGcNKLq+KcsaVqQWpSAJHI4ENdK/c
KsmNNBwFLNm8gw9Cr3gcc0h5jiHginNLxAY4UXo764WpriCugISOidtcrGeQLPhaPxmHRHVBjjvV
PbCUQt35twhwqlAJnOHZgvY+bkWygbGDd0pKXUax60VU4MSARwANb7k1OX80dULbCuAswoNYYeAQ
HAvhQRPsdnpQsSMdb3smpfWbJR4bFJSJdc3OgbxkpCRWWrTx8VWDgpDfP7TBw4ixg0n6H8xItG8T
x9C3WXvvR1/9+NqB72c+uQqD57RGeai5kf1zFww2mLVO3BCiFpNtYt4B2cc6LgaIP7gdLQuyeHhL
lG99cZSEQx1veUIxXaE5W9GH6LaaK5yIawKZBHtZh6HyYb5xlefgJVQPnD0+MKEJoDF2ALxWwYNu
l1vsr4DKyeupcbCyBeaZMc9eK2TshlXzLhmrfBtU27hdP4j4cNsg6mxhFW3wsa7Wv1BfLp6h7emX
2CHsBc50M22iNQpXF71ylKvnojiSa7bhUNIMBw1X8aOgOXjyH9AiEu9JLEQOVy5Bl1wFz8OM+nYt
MLmP6sX8KFyEIG4+q+dWWMG+aVagTSoPMpAtUGLZEBzBJqN0h+i47blk31fhKrClVbDR7n6tPkmU
/ao3+noHX1S+KKfMlS8jjQIDgEf4B9SY7Dl6FknNp6vqWbvrINsbq1RdD4XjPejFiv+DhCg0ccxN
3e0wpou3CqYpFw+FIvkxgTsYbZsaGLStwbQzSAXaBBIZQuXrptsAwt8llLjAJWifXwHUnbH/auFu
4xV0x3QJc2tvsv1qMzrhHsiSDdNL1giwbrrsNO3xikYP7d1aQW51I9lpcR563qntur9Cj1COo+O7
aJnWJ+GX+ERqD4WV+g19TSfd57eam96Kj/4+viHsC8kK1ogXnUDY5Y85bIlVug1vzVeElPhMek5j
p8zt6R3DKh9Xe7ipYHF2uc1MKzAZttnsg7G6Dm8JrZPFA1GtPWN5TTljh/goPUCk6O7lp/qERsSm
u2hHeECk4w9oNq8p7BvC5vACZVs7wk8+dZdq522vYBCn43QsTxAqS9t3wX4drcC5oXojTReTwzmC
zgPcCJWtW21mrZsxu+cIfINXzHSO2iZ4bXYaRhVvUH733v5avw3H9DSsyaKaW0YfR3mfHYGZTRty
QzYIMQeXjBVgjhV2QzYg+nW2zm+SjbWRbfBcOx09gYf4VDwIL+HdsG7fogfYAA/GCtLOU+8gDbwq
EJtZNa/+MzFhbW094NgKP1eL1izxyyDmvqHXeKYlo+jwhNVZcptWlhILR4Y2vL9Md9XRBOi5i0+4
Lq2No/YAbnbt2dnWumR2uDGgaWHRuA5u8DybXltbtocVlHkA9rbmr/RXQXEJENO5vKbc1RbTwY2+
A+a6qp+ih+bYf8Unc9sdy7eEUQ+Rrxfx6yU9hXeoNX0Fr9lH6oo8iZkWdNAO7Y2FgBFMvPvsvr3J
ZHvTXsXH8FbPQXby4msqVbh6ED+zNQdCxRofye0Oqwfrvb02Mm82PpS3qWu+qY/V63iiIaSBVN+q
1+gX2OtTRNL8Pj7EB/lRt7tLeas+xo5o81C38g1Le1oL/MB7Edu0PpvaztbECrWj4ep2vg9e5kLn
oqeVzc1bO4NSV+VVZfWG9Ag7h1V6K7nZmS5xX35SVvPHJFvtpkO0qR+ng08b0zyDZM5v6J3iz6Xc
N88RNsUr/gZq0Ro1Tt4XGszNqkHR1MOPlLQwDk5Q21bhZ4P34zOfUZlCpCylg8kchUejrvgaoXod
RC19xvv0Ht0Lng3v2oNI3m0kcYX1p4YHt0k1Ed7FG9pl3dY2w25Go52yCxZ+7rAbeCHjafioXktm
oCsFRahV9tAzJP/l6yswFE/CGVzHxndzeiTgNLgRik+98hJvxZ2/C3eDQ1/cYXrkQOO+waQ1Dx3j
Lv0cGdrVOLh+IGNW+qtUpsvE5O3ZNEhBbYLb8U7cGufp2I638U11YEihDTF1RXzNbcvpXO/yGd72
PGpcyBB7mtY9Q+V9dA5vp+dhaQCXVmJ2FaQjUlf1Y/4JBpRGRVxp7yTY+UOZAz5vSDf43t/oNARP
zS5bDzv8F8y35lzurfcU/I5g93dWbJtvrFWvwYt27M76MF/1dCR7Xd/BBMVTk/cOHPpZfKzOcWHj
s5jezuODq/ReXrlE1ElDeNOf3XicnukQu/eJ1wgUJpsbYxo2hgj9DQmT9eigaY4h5X503juXER5z
zTvlZK4hstFWIDDtVGfaUrrJ65Te9OO2fkzONHnJub/hucYuCgiOcGgR2jjLe+BvK4ZAtnQVdzCZ
9KPlmDsqvlqws3AwRnMHmht9a53FrXjKXeTXtQf/udqg70a8CjImldd334N14WjbIaBPG271I3AV
OrzozHUPyOrRSGJqs2E29ky6HZvKj+m16W3tQ3rVziZ9N7IJp+y5OOi75hDA77ojidUjfRE5dGny
heEgcRgK7ePgKjTP1Q7xubVwkO7NLSiF7cSZtxdzrd0xpug/zfnu/X13yLcY4HzCxgYi4aLHa0tu
tInuw9v4Vjtkm/5uU8m29Exqk9oKDE5+BCJW31JnvSdii7xA9VMJIfU64tP4Nr6hPfAA9f3UHDNa
QeOXdQ4ejHsJQRN72nl7fYuW/q3oAJF6fUcN/24gDR9tFHf+pw+o+mD7ZutP8ltywUQiQo0NVRgS
2sgZvIiJi01jzBDKRjPvxQxu6GnEp9o7ms2GcfFe38dOuLUI7+6YL9xGG+nEMJNSKz8C8U02tNN5
v4NStkcNeBYQ2cimMxmf4ghkxb8FHs9bnJq18dA8WNba3+uUI6zHHvI765mLePe3DPCjqNss+lZx
x8BKl2fIFtqzqyXsJsyBSNgWvxff+2ocfU0ZXNUcf1oYzMuaNIeolrXvaJQptRsUwG6ZhRDGVedw
8rJYIlE/m8uaP/YmCERF/dYxW64HVPm+DWBT9IZ0H/fTsAt8mE0e8oWgMGdqmoF2J2NBzLZrvEhn
wMPUbUipOGUnhygc5D7cbZ4Rl4+5hCshdwQc1j/LxOS3VeIzAZ4XTF10UdB3fokvUzWH8pa1ulYq
d1Jmz1ISDDVCT4x8kjmvUMHs/l6NGzGkF+hpLpM6B+OsoyUEbjkyH32zAq/jK0RIsuwun7CaWX0b
3kbkkyAJXCqV2GCoE3FASLvdDzA290EgzVC8+F1qdKIviBJGASPqYvBJUA3DPChHmidObmAXMgya
r5ioFhkBEZqcjZ4GCnpeEW7hMJ5kRaHBhYxAjNatZnQhMjSpo/gKFMb8eegMw27jEYacNedS8Icn
tj2vtoNOSCNE9jZdQrpLjHeJ6y5rxpKs68vygLB6iuYf4e9lsRDRQcH+3lz2FUIbulXgb/xsRJWr
RW1138wudN28WDaXhVgQuMJB1mCiQBx0WRQCMFVnWdU977ZBGGezxGW/Y7XyBJNNLkOWfaALblgg
dygCskNqksjw+M81rfVn+Un2LYu/Npfjlq/FQkFiI83GKxL7BLrrz1isP0WkScit0gBAvyLeST/T
SPlBamR5b1WnBIkN2mSClPvRQkGhlFBBxg7+lHq7vvXh4bcKLRGamkSMKD1DTWZvWYtN64BoWryO
puGC1Ak6TF5JlDEtWwNzXqU9tzDYNp2gl1iNFOW+JKpOjFR/Qvm+RUxs3lo+sEQTnN2sq/DHzuV7
39vLKlAAKzOKgzIRc9Vo8OWKIDKCiMSPa00LyI0t68vuZZGRq9wn8+Jn8+dTNDqJuHbJdjnsZ//3
WZS2AvD+85HeZ7dmazQbcAFIvouhhE6fqEE0IwuKwPMYE2XoVt6g6jxe6qCXU7Zh4MqOJQ2vOFXC
1bYghvzzs2XNLzgKM07uYfmCAslHdJaPlkUpC7w0tYaykBfY4y4HLV8iet3g4bmkEedzDkbCkd+n
+tn7vb18YfnqclK0+mdxin9eyR8Xsez8+frPd75P//Pz3yceNB8kY9VBWZ2r4P97xt6oKruviGn/
nObnuL+v7I/tv87z/cnPT5eYAm8RVyfzPD+35ZTfq8sX/7i779Xlm97PM/7jl/449fcNWi3zTD0h
avtzzf/2mSy/bNThP17eH7/8c59/3cxy2n+5gp+fmK5Toz6Spnut56QGGJ10DwT69+KvfX9tLsf9
tY8cAHGtv04jLUmrn8OXtZ9jllPkpc4M7OeYn4//s31//8xyir9O+30MGjB3Dfm2TTvfn7nkYv0I
E3gEwfbNnNds5/52+fSvTWPJcNI+Z98HmksWdTn8e3U5PifWhFtWu/3PTrEcsSx+TvP9Kz9X82+/
99eF/dvTLMf9/NJyvp99w5wFWwA1/79ChmQRY6r/CjJ081aNyVv28Sds6PeXfsOGDA2vUcMQAZKq
gH0sEVTOb9iQYf0HWpxISmpYhC34n3+ghhTrP6CJSxgf4oOq/40aml3tJBxNDdUQDVH5n6CGpH9x
mREBrIiiiQOOZcn6DGr60yUlE9uoSoN4coup7ddtBzGxVWu6dBFwLTySfIB8jjCQZi/SUN0ALy2J
DXNllgQwRv0Dj48jvFvCiJhx//EoL9/GKP8L0u8lD7Om/j//W/rLbJGHw2gAg2NN5jZNVf/LL6VJ
rKABaze6Qt3uZSRgiFVKRIqb/jw2DEbUtALJbmzVtNtKKRzyQgeo/V9fBCisv3xkeDqz/aaqaroq
yfJfPjKNVouMoILBHRugTiJ96aosyKCOBQ8FhHLBcDP1lRPqK5/vEbQXR0NLfyU8izGXCIIJlK90
n4OuhbOqgsAPyTOKyZW8vsowyIZzBfYkMJP/xgBHBtHwL5cuzag0UIjIyPOC/7Yua7GR7UajATFO
NMlqnzsjKQi+Km7CeNKOBqjbZhoeQLiKax+TQ0YGK2yIX0ORu2yE5NIPwDiXZz3FHQLSUbWSdVT6
+D031kDfK3362EniwyAH1T7EvcXuvFcekoJGVHMwMn4GR5tbJM16t+jArw6YyfoiYYC0lZE2L83Q
JbtL5I9ZQ0X8ZMAqQlTIkIx5hORjEgM8Le7gI8t4bkkxuTZ17QVR74yG0NiWT3RanAiJ4jibxTc0
WSQrUrCaHirVUgfJCHi1jeZtt/a1jHBpce/7wkUY/AKtK45JUp03k9UOUq4m1gyyG1fcPGpLJlm6
4moUZBQHrVwbHSPwFMJdM6EVrVlIhbUIwiuIakLD5+gKEQ49uhRWanBMG24jATWXGNsOu1bR85Fi
/1AYiiMJogVyWDcdJXnxMyN0gwDUbOKp4KFl/8vy82jXpx1RSVMLtrLXXmE3vQBmk9Gyo7B4MuPP
JMSBXLDID1hRce1RVFylMWLhxa9EVOO1EpkxGq++tQq0M18f0bxA2qGEWLpGYsQeJnLiADywA42e
ENkpMUwRXM8aqVW5cjQiGTnJqbiUiGKvBAD1KzMia2GRbfUs5NzrK9MnJTDPqkrstazHLRo0hDWJ
UYGDBrXW+OSxCvQZDcGkKHmcF5rh6PXidy2d1aUEUO3oIl9KqgNw/odSZWJuGv1zrUdXdFROTFXW
ghVfKyD1CloltpfC6pupMGWACI6hAo0nm4deiQvjkDpZ+Ye+07E4jQiuKNHzoMXX5ZNU4jV1fb8Z
NPV+LHnnFvn+dkoKG5yj7MQk1Lqgq8g/Cszc+/pRFet+DVX1SfAJh+teQhi+c2M1y9FAymyIR9PG
KKjW5RR8GYV/HKLkUVbNlS5oCGq04HQwFQSsU4UbJiDOJAOBNpozLDcUYFFpsSvcxlaot508iYII
o2bVSzrCyiopvSQTd5iDEHPJkdboCnO93IEfGsQishGMNkQY36KkRhXxRLELL/H83ifo1og4umrV
H5WoR/c+TWxBKpGD4tXlsW4j67CVCpqlSsB/qiey5UFEEgJjl8HTXHsYHWcAj4HMF5ca/oSDydba
0rybLuQMo6lmazUunTafC0Zn+AjNq8jV+ilMjCpP1lo/QZcccW8U5cwegu48hRaJgYHjfYfRRbmV
Da3YeKUJEVoYz92UPEWapO3lXnmXJTlcleMI4TrNH6tKt2k5Pv0WgmYBdh79lP4pG7XaLgQNHdIJ
HTExL5wItyYINJTeENNrwkrpY5P2qIniueUwz3Qr1I7WZW3xSk00RpZmPBehANSwRTe4QaFpj6QP
xkmwu+FcAz3ANYowyNL4lRa0C8GTz77wpIrmr1bDmypRAbuWZP4qyTaaZKNZ7VM7k4jMCL2k5d0U
LeUjt5LriCDsWjC3uRIxfJSL2bmGyXQ4kyp8uolAhyMsFdKNKKnvVUoXgZiz7JjUnXYs4Mkh7bOO
zp3RN3bU0P2qMVV7eSNtQ8Pc94ED2/RTG4K7aqCNGFHXM1WuGqRBaoeuKeGCkcy6xnOSCf+BhtaN
swd9vE1TDwY/7yiXo68FqW80OuW44aEUeYogANn9/HHqgw8VLu7Ux1e0lQpn+SFGKdToYa+1qOGW
FPZtIoZPtVmij0z3shQT+gYZkXL/bpLrEE1lqkYH81uy3qI+gLvkvyxFZOppzRLR/6pzuK4ozEGZ
8zemBEfGCO+Cnis0igw2ZRVvein+kkU6oKKm82ijYSBZFlPFpeSsaRAHu1Bzaj+W0E7i+So62jrV
Os4t3Ps6khEEn1YouyBa2q+FdFw3kvzLV8TZQTtI7bns44dFQ6AmOffAAzXFgQ8bpEt79blOJHII
g7dbCqY30nmHfvyFk4CISlfmjDhPbfKpfsfXlHivXK3Lrr1fSpFi0ayo/vSmBPG5qkhrI5C+EmVe
ZzkX8DqGHKJO6XGUYeW0yJ9gYj6S7ydunVeUbeRHU7QJ8qucWImNK/em6vTXjFeHf4iG2cxczyt0
B1NdWokjM7MS+PbyWZEiluiXv7LAsLBQA4MihcQWEAo2U5riKSELa/FMhWY+UQd0Jwuf9PmXxxwU
WBufUyW7FnSrqw6Zg5mv1Ym8FS0VkC6FTjUr1JMsQKSFRp76bpGCaBKwRr5PvxNBd5ZQLpXUDJZG
FH2oHsd0RflY82w9U6lso42JjWtsNjKSo3R9egASVY1nQeNatOHHrZceG7/yeN1awWcU1JsanTtI
SSFUpFTZYDv12HH3iD6k12UcIAyU+0Gkm+SdIHEN0irOULnKUTgyIKcpw3NT0qlEsUKFr+OvuGhf
C9W4pBpCAXlzHAFNRRKtywRoJxse5DxHd6r0rqjO0iYaxTx0Pnb5gCmOSptsEa/2EcdoCxoyeUp3
mTjaAaOW9fzMEAN5Q6TcXW5EKJy4hBKZCPRCk8hAuqzwd7IHTNLs39WCZxrK8hbcYzdzYelPlyGI
FOIiUUL0sGjHippi0QDxIl5pOUZ0Rql+q+NmD7+ZnG1fzhpRT9jzDVRoECwnBY8QIH3IpOP+DTRL
0+zOKl0V2S8IvVCvKgrSrNqSQw70NNJBCIOVwgeTko7aSVXBxSwGmiAfCtxwmTYMz34CKaqYm1Up
oIuNC55OlRdXy6e1KxW+KJ/QQ0PVM5hoz3gWdSsC5E3RtswlL7Ix1kOxlPGVonEJ0bAPBlKHS5WV
kcr1I63EkGHWyfI5mWqMH76JAruu0pA2TEWAjkELRNvm01LjdDZlc1GdhuzrzUNdcIk+gUwpGRxf
FZ7yPvkyTLpWzaL85KGAspL1xXxjoxVAPyq64DGTX5rKNUbyIKLh39ZBjZaNWI3baR7HD2q9SZvk
oUDtdaOM3GSW+27QjrtaplUWNENfx2K+aUYUheEg0NvTgHZj6FPW/HOug1WUUwpMVqe/6pZcRAn/
tAyp5orBc420Z+h2ZqdMJ7l9reeGPYqkQ2jmhq0O7bht+6e4JY9Qdl9eQtUB7YtYxwCey6RNCuTm
3DDQA0QcfJnz76cdQkdoe+pij32Nnl7aKrlGUXYphPdkCEtb9qxzHi39aI6eSSC6BpF9VY+vSYsu
QJbTDwkVgN0oIAuVi7KTtiibhDj1qYO48bEqW9VKCicjZ4gY5zO9ntanU/N1LazTHEGiqXxLJ9+h
UqJBQU1fxnP5kF6WYVAovyZwrAC6UcIiyXxYxiBLIx7VdK5SJN56CiijNianKMbVVfY9jFCTr7at
Hy1wzQBIqCJKZj4UaXgZsvoaFcxq5G1nDKcheFTQ6vUnhhmWT++czoY1Xh3/Wsa+ho4xnwcADpWm
A9pgWMypZe7SHgBjDJMvseCq5gF3UsevFtObldQxhNRFbx+24VcoxVe00Wkv9fQWNzeExmo7V/fS
WF3I32zyloxRZjLTRrcaREncqKt5iDrNzf8U47pdgoSiP2K0YVYojEmv8KKZWlSdG9TaNU7pSNVR
v0+s+DaLeNZdmFzh1pP5B3WqzHN30Le9+dCG1sOQKbSRDZ7uo3ZdescJRzEmcO0JXdB9yRCcCUXY
rCPtoqrJNcQjZQXh54MBCkLdlOYk9YBycMvzvZM2OVoIM0IL5o2m8PR8UGJmHn0xSmQaQr+nqTEe
O9yQNHcBFiZBRD4YBJTHCqblMA/+/VB7k7PPNqSRmHL9kCXyJd4WQvy5lH14duE29MiuLEckmDUx
VrZBhadI59T3aVndGNncv8QTg5bwZR4vaKr1kJhMuuGIryJlpgXNz8bspxtMagdy2N173lxjRFPs
5TVPwS0sP1S4IpzvkQ29+JLpCmqCBxptT9lmV7nmWisZqwGlMICzWfmmqH+J3koaCagnQvQ1T5HW
xFRo0O77idZuKcdzP1yqqiuOXFYKYxzXgEvXm8deuh3FASPwiCHSKLefDDWvqq63YImUTaolX40C
HqvrYJdW8zy3D6D/++QhmfKRVRvuUJpUd31zLMQ0vCmK+CAUvAgVa8xSnwSXFM6rEmqPjQjMy7JO
+E1ekBRj1CDViNDoyUemGd02ouRuzrFIE1N2D+FEFjgO+m6rIoRFtRfnWUqYyyKIBUT01zIuw8Nk
QZ418JnAiU63LIxJ5kHlHAOQaqbrOTo19iyFsEw64bXrKRjdbGJAKBXhU6x5L0Y+HluEWlCwZWgh
696jTge5sgwBfb+YTnLyyB+mebgtceXKSxhhBQpebYFTqOgh8gHJH2snXzlnifXVoeoMI4zkdqzF
G+sdz8Jm63XUmtYH60/Ow8av40hnjbHojF/Alk72ezyxqonKrukzInwYeTLjG/oE0I0p54bR7cou
An+io/hpps39kvT7I2U3JDij5DmWKSLyvTMUHaRIZOKqAIa/28cKCt39JUuCXETvycSQTtBPC23h
Z1HMWU8xG0gC9TJ6MYWfh1g6QCJDNMJWUwO5xxBiiFp2j8qcIlwuwpMZrLhLxnTZ2XpYnueGBBx9
TpkmXXgucU3fiMhM7zsGYntDA57iK0YLgnGmLC2J3mUBXRFNHDNwf3Z9H2IuQWtkqYlpz5FrdA35
oiiHzIBnoceSpOjPd5a1n4N/PlgMnxbWw7Jv2VzWfvbhdfSPS1p2/hzzc+Bf+/46K05cRKqI1Py+
PeQlOGOnzWSsn99ZLq82IOA3DUIkywfLwiPjHcyhfCkVqvqwnDxuSJD9+VCsjxw2zQ5RkXEvgSsP
FF2I8bJNVSTWFjJMhej3Xul6rz7EJtnQZds39Nu2MMuNNzMzLK+Wt32CqWmTYbIRXNuG1BzPst97
rV/YmMwNNpLS+r41VCREdRO8Edet7Zedy6Isk2Ct+BFgHF8R9kTBwCp68eTU9TALxUGVWNZoTo19
WGB8jF6sq0n1pQHlu8EkUMYTqwCTQkBm743drYzEDB4WzDDrqvwVM/QtPCYcOx9yfT20zL6MFFuS
FIBJkuarXoy21FtuED8tBPeh9Xg6YGQLQFAwY64zPJTJYmeo/KuPiaBbH+3oRCNU+goxSj8ya0zV
UUqVi9TR9BROfBTedDlT+Z2lIW1pipi5lTLKNp43j0GEAi8ZCEHBSatxZwsyWPM8yD11VaHShwwg
kJolnvgQxd1t0eXGSqqzk2AmgMUqC4+B3DHCR1/0933SCIgSwyryejNd13gduoopbEZhtvftj2EN
3TpB9LL24ksBh5g0nYTfejcxpQG4I8c+ThYaOJ/J88/o/9wqUBwmlF5RbmndqZXvMa2ID30S+nR0
JlZgivkpj+ovMzNAA5cCRoh9+mHVKMDXZfOrTLcYIgzOUJK7E7Rii0TlRYvaU11IjILT4egHYL4G
nYYXYfB10armjjTBTdbAXq1zJqUoXaz79iORxu6uBj3hKIhd2EWKGGEwY40oECYqFrknJbtB69Hb
AOhUoY91HlIsXChAKHP4hptWIcI/hRS7aWRtGx3BT40kHLEdI1vLVXA3pLrOoCUGL6yBLEYTM1wh
EIPlUY2/Rw+dvollxgLjixx0dNCdUpAnwAHFrHGfsrB/7n2VmG86nrpUkFwjGut1XyI8N+tGIOrJ
7/mvZdlZDvKfB/ha6LUgOLDrMCKrkUAWid7ij9hdJRWsr0AUt7fu5ZAwdM/4WO47ibhtfywaKBsI
CokrKSvdQkG6LdWZZBZe88EVMF+RPCQ7FTgTsb/OOjyyy9CDAtMHJq5XW1UM9jG5fUwXq4bLiJw0
jHd4YDUPkSXnp3gyjl2zzlA8RRo/fyMeh/YqFOdObLSdVRprpWs8NISKX0wNXSQprjCUW6D15gO6
r8jueYDTvJgYYlTxUyXiiJEeYKiOHTSU81NH7JoChLRphQdPWYYbWexcCLBro8/VjVZj1NNqEkzA
BNSzr57F3ttktQAKugav3Cj9E05pF8IIj7pn/l/CzmO5cWA7w+/itbsKOSy8YaZISZRExQ1Kmhki
59AAnt5fY3wXvtd1vZgajUYCQRDoPuc/f9j3JouFE9WX0vHvc929BgGQSOMh/dTjx1bI6Ure8A+N
K5CKg+ulKN8xLURz4PaXqh3BsnSJJWuFTDEeSKf3659MotuQypJ/MnsM3pwHLIThT8qBp4Wguk1I
sOVg4lxb/0Rzcj/o5klkqDni4sF5sKKk3zUhcxJdmZuG1d6Df4WdI+uMYquP4qnNcVzvKwDZNuS2
hfvk6A/FSNhK5wBXhQ6KkkKTbM3DcGhq931iEv6ITn6n0LnCmVscRuo/uY/bomo6ZgPH/wIUIZ/H
beBDcoP+0aCxdC6NWTWHujd3kxFduyqHFT3iak2O86r29Uc5DPeTYgrhsL4347RZA3zzoEKetRPv
6LXhdg4IVugl/rw9fjItnhYz2MIxstt9kGrauciS6N6Q05E0Tvya8vQiMUVn7dT7belEzenJHAhS
xcIKX20IRkEUXLTOB2wKM+Qak/NmW/brqPx66F7KdtgKAmE6Q75NE5xg2934A0HksW1jLOPt57j9
DmZiVZIrvrF7lrprjN3wMIP9lcG7y3APubvx3ilFUG0fOse88wfiMoxxbQ7CXylWSlqG6SY065cq
R4bGKCiYDl1c7vBbYMJBj5gz64tiTFaq4Wp5zmY23AtxXC1SqREDv/Epa6NfpjWgrSofppyZQT+t
UBpkNWZ4tZ5tUh2DLw+tWE2tYvW/kmgEm6hLckFy/9zX9o+lsAwBwgi0zqREoH7aMiXDCs64r8rq
2jn6Fw6dj70q39vuGAz5j8+E0Fa3NNbku/Pgiejc4Q0t2mAjsQlthvzcVaQXtp9YrW5HV1ziqnn0
LPM+qtPrJFg2/LK8J4EKEsxPZFAGG3VzKDT9TYbGk+vUO1TTJCaEE7CWDTFY2aK3UfwwtvUpTULm
AP3BGjA35prnTXmIZ+MDW/CLnoVng/A5wwE/sF2A9rk07jD8wn4kf3K17NwgenOxbpHJOkzSejXr
6C7IqUAzpfzDMvfZpOfC3qO/4CmHSmTcJk3zJjT0QOARmC2+qY9GHSp25aFmZSOuhMX7PvE+MOJa
07FjFtIMn4Hn/MIP9tpuLB8h4ji6rxkfR698PHmG5DxvPf3VDqIfu3UOvkfmbWYz8YpiGHjuMSRk
rBL5na+TnZ4SMuFY8h4MHnceHcNkNBtjdxQovKahxEMQfxqv3qZRuLHG8Bs85Xl6nsKMnlEjywXE
E4cIiMFDiDrOfxY5EwqWpW6fZTWt6mkWBdxiLvyUsbLF7lPr5d/FHBKrdfEAdbIWl7+k/hIJnsxm
JL5R5+IiXKZMmZBszLqOmHzK7k1h75v7biQsS2CV3CRahXt0+jza0x8wsXdKFRSK1a8mPnkJtyGR
6jTounecSj3dWvlpzPMDAX3gou1pnmto9TqJXH7qPRHK9OVKO6LDloe+scxtgRfxOtPdi0W+1Lqn
lQQUzc+BS7yUZmHqCbyGr8sd2R04OJ66xHO3RfZAXR1uyDyeN3YcfNVj/aca8VDulLmOTki8pm/r
XNincdIOSUXkX1lAH3dg0Xbe+NOm9Y/TsusXFjehljJitQGVq3Ouj4SVMk+Lpk1UuuexlbdoQHRW
YEZIeHUAm72ijbLDTym41+SsM1ilPBh94iLEEG5yz8Y6se8w/Xcj7Huc+ijc5NWc6I/q3NiTukd7
EWH0KEZaqrzJ3ixpuicE4BXq/2cQ7idy0sx1krHROyMYrUGMqjVJeJj680SRpJAX3G4s1EkB7WDk
rkvSDw+JIKt0TK09q98vXQ/e7JC4T/h/n31BcAb4khL99l8lA9Ro5CONL2U5f5KhTBZTwZ5eTcPZ
kvneFuzYlrVHA/0+GNwjMsnfex/gNDUde0cwJGnFwG1srvfGZHLPy/5ziqJdr2z/3bLGlwfiw7qI
xSuOzFyTrH4Vw3TvxNErZr1IZ90RA62mwe8Cgadh7yWJI/lkPBKXo2FZhI+thHzPtCzGznq4+Tj0
rzY2s64V2TrX2vYvMvdeLTA5M/2xZupraj3HBZWacnrhNI+fkhFlVoD216g+B3SsSAw9+O0zk1f+
TPAiqNfXvVQBCXLn2MOLxvR95VVEp+L5z4wXVKwmjCW3MX81yYtE/aZ+jfjVtfE//xejcLYo7wmG
X7PLMXzOidJj/eYlHA6vjhaXdOKVvh+i7wYR2j9+lVwhViPIIupHfGZXY768XGkjpuMQZGeu0gCt
lttvJw5HJa/+aZjFxoxfZxxmOG5ICo3B3+qHA16jjxAlBDqyH3VWo1m8zfh7xunVKzcN/qsV2BkJ
8judDamKnE3F16ZIcI7ja/V//Kn8ZoVZ6d6senTVfJ8iVa9RS+MnYGk/GNaUiCbNaPmb4LwDXQV0
nH2jNJlodXx+X/1Ipbs79bV6HImU2STk/zZDezBLDJzI+HxkHYLhyPy+027qxQuYxYwogXlj+VQR
RmZCT+74DSzGCVFbD7kPhFPw4OwrLKTUT6jXq6LqLsKPXp2r3dbZds6DLzP2D+rFq6bfLm+AwbWZ
jkdmySMGq+pw6rzUywr1dgo0Heq9c4za3od0W+q3I097bJhk6zmICf/dyGCtLo96e+oS/uOt+pyV
MVLNgZvVM80EwjjM/CECWVvW7x1RXKuc77VMwCYXM3y+Vj9TMu/XnB+NtoUssjuNH23Tvz8ehygc
4mAdcLgUlr1ndJDKKdrR7UTuTn0r5L/L1sNblffZwfTu6VA0bO/17Jc6lCbArnXOBtB9apofWRYX
dUj1M375kM2P6ifUORXln+jhHycV8k11wmFpH9VL8RL3ckhYqedt0urLy6nDObI/cBizwWQsmZ6x
8ZIR1hVKJFGU57z50EqGWF6Bn5YBsNjAZe/wvUcJkKzIICZvwWDSEZrxzaXYNnmqEmwQVrNwqn0U
EgcUZ9NlGeBXXXJju72Kkds1t1HoRPk1TAz/pBF+3jMxNyQu6E6icS+BRWsFt6IXdfdJEIx76Ai3
ym8P48g0e8aoFZvqYEX2QH2wGx16SEKm4ncCoMdmYzzRLfwoM0gG7u7jQoOwam7UAS2Fgm97NRSx
6qtVIpkycrfdNO1U0si3xbGYD5GRR0czxOx9KK7B7MHW6XT6JknMW5vdteXwpP7kPtTxStHEFBWs
hTRkKP9CxE5uywSLTYSUoOimBUO5i91fgsSndWNP7x0GkkxqgKi1GOSb3JmtbUI3MBv31ZyTT7Nw
8euom3VGwyAjdojqa7K7lzSkHpptQHYHH8aNObFnWEh5hXZ0xwLnIrVhEeGsVhRQSmU5jEhDuy5w
NxZa/GQZk7W5afL8LNS8kvAbrnbOwKQhxt6IzcMkrPjgNyXB8FieOyag8JRPl66H/58QSRpmFLaO
GplpHQyKtkh/WU3cbsuQ7tGQnH/xpyThmRjH7BP+xFYTHRUTw/2jxKlByxkgGbGWrrVgSwTOe1Hp
BXGeKf57FRo209rNOoOWzutLfF20lwpn3Q3DtK+gJAtzrhH3qiEFiWrxoTbpdZbhJLXzoXDBDooI
oNuA14dEwdzPQcckNmMb9gFVJoRLpoPQ3xiHk1Zl1rFqtFOj7MQnGRNepYaZtkG+hoLws2NecpoL
86qEKrbScKnLeK5jYn9w5QbL1tUYWurw3rLyJQwoUpcb3XPxJOgLB2cK395aY9DvcjqZCQ+NfdEy
9CvyqqXCYu7cq1u+Eq5DP4502q7PzmSbx0nwqfYEV0g87JmHkPNpT/KeyLwNYxX7UXPv/FK8zcH4
izxxfRv7yW556XqEf+GkAnmtgTnrYIXFkcw/+F+ILdhT6cnM8uE3raDqK5VrPQ8rNDdFByuK+2SO
5YZUg1NORCzYl/OWjV6zriTAaZ/Zu8GnbpljXPDLCZsnftNN7LWtUVHBCLuaipkhWaMJo+xGzFAU
k2Ff2PU1L4CaI+miM5tw97cMDMRJ0uv5bON3EtlRzIFuOGMz7wo9KvZy/EXFqQIZJ2MPp+HUIZ0N
RuND0xlORDLDkZ/pyjQST9DL4mJG5S/m3dEK5o2/xQX3rg/qS99GZwzab1527/uURpjDWOtJgDqr
ZyHoubdFji9DKLHmcVgDdNTgBrJ0DLC7s68f9RCccIxgb2EojFKfOfPfcaoaKC4sqbzkfCjy1u0c
fznSvNep990MikgnKY9wK02gkGGfwTbkR0T7qumxhVABsTyFXhbjiZFgQV+el6FBkzGXo/z4woGU
4a9iNah/aVZ5sWf7OYdByLCHwQ0PcF8ZD11vvpEqd58UghC28isdyvPg1Fu2g52WOMx8ZJ/uCC4+
z2Vf4HS9S4PLqCFCaDxSmWZ4cYVJVaZeRDKJLgL9PauQaGf2S0omMK0oLB41d5cMyzCuBx3iAc4d
brOMYPYg1/6o+dlCzJkH1mFe9IRLr4Z8PMGTOGBOS49mRenGi8/0HqBIqs8dQ/A3c/BOdZJ+GXp+
MSvuBRLjkPtGyOUYaht94u4ySaYy2V1R12sbO2DD72a/P7cdHag2vkdh+4n/Px3mAJMHt74GL3U4
MpBQrvoMRlTwDpuRSL9exbYnEREkTgixktje3xDEkLwnekH0lb8XIYYgVOBYdzfyIHsMgCz8xc+k
Y+8q2zgTR/w8M/oGOuQGcQbeBO6tTOIJfGYdbbZljUWFV5ovVevXdwzZMIDvR8IuYHqUiZ0dfYe8
7dL+ShzjV9W3P8ipWPNnaoBCwx9h4CPwLfqLcK277t8xY51HKt+vgVQ3yA2cnm4dpk24GhCurZY7
pm/oHqze27nMpHKGc03YvqWjv09srlzjMtN2u1uReNe/5CnZfhfVTcinGCmZ1Z/STPFi1cgvi537
2dDvNEXrbBXNIiVUsIsxxYmqAUJN20AaCYsvNbFz1JB9ZHizxdvwpoaCjle9tYZ8SXG67VS/MUzc
vQDB8TqunCfum+eiQbIpLApXNTvrYYlUpf/RyPlDjixAZcLss/YjFmFyIzZDluz/PaF5sYH8S7Y+
/v6v/2AWqumO7tCYYOnrmfDOYQ3/+n6Oi1BxsP+zMXjQ4MBi2lLBoSDaRg1Fmfx6XoIMt7BfsDHn
A26BES1UyQm24Qt3Iem5SOiM/lIDNWVcP7KxK65SHXM3lE15EYrJ6IaURUTDH5d/2cGobvfsi2uC
CUjo7I2oc+4nkw4HlVaS9fRvA+NIXw3wahJWaUCf55Dr9u/fuP2vdPK/b9t0bZ337v+TPyY0rjIn
G7zDPcE+EIz6MM76ve9CHhVszcS/3KfVrSQOZWPotr2qPZ00DF1xLsqEB4JODlYA5UoJ/25SNJ8I
JsCWydKNIuQbf38KsNn/8WrlLu/tepurt+yiAGxYTosT8arm0Yjyl6EJeBCgIAcivqmyKVL3aaqo
yKPJ5/GXa68IDkUBFIRY7UKV9SkbVmy1wuWOQUsUDUdPq+NDGp2qP3U8PzYis/6fi2b6/weHnDdq
mA4JHAx3/+miea6XuoMw24OITQhwuIHPzChdVRIts9yxeekMxmILmXKhRzB1OZYWcJzaWmhYzm7p
k21sCyTA4iEkxGshx8yS0mueWTxcB4MXsjZPKaHPm8HhFoq06AmY9PMvm80yXweDOe5Mi6TIDaGM
D3PaPHXDyKYaHZtyF0aA0uoJ/Pf3jPuv94xps2igwvBgMv6LBCHs69Tw47BFztoaO/JPRUB2oosj
JFhuyHxrwFVckek1IwET9OLTQtITytI+zhUJXLHJgyl4tCsSEGt3y+J3wCARB+bh2FZQLJeCYayn
pxGmAdm8NBJW/jV5XJnC969FlvOCOnALHAjWH3EKcsmMCM+ghTpko1uliExuWaWh6Jct8m5EdqEH
kyoZYXhkOBpoGPXP08JDSqRV39lthbdFDbdQ7W1WpPtYdFnHUhGxvHCo1nrGGMgEPoppwfd+A/sz
/dICuEfh9JpCTZjd1kEPwO7KuKqiIE/xk1J3hYGnGTxuADDrWMPE2vz7T8TQXHXL/e8FzDUNRCsm
wgzTcbV/koXYvTCrbCJSKilzVkiK1X3nJePGsODsFPLBmR0Tsx3Mx4q6v3OcmjSoIbqxJ1c9xGaj
C18ndfNVimdFRskp8vN7zw6dtSj5JREX76RiAC4wv/q7KLX60XLw9RrqBFdb41uT8283Dr/gnu1k
G18NP7t5KQtHLl7AWdhQG6LqFKssbYjBJOP1PrF6bAOqajvVAZ+H81krHqcVgA2JIYqJaMm2eL6/
qgw3lRMgH313xC2pOwk8lXYpkkqvKdDW6xKPDuiuaWrmh4YxScShz0OO/aI/NHwHT8FAYnCd148t
WB3JUhnxShQIWH+0GmxyuLObSgI3ZgQdsLQh3ii/FAffrR3AThY8xQxb6GxmBwPdNn8rQmxDJNTC
6XGa7Jb54a7zWJtsiypwYVIt/29QyJmNeNKG8FYg3haJuSqM9vdSUIZ5dXEEE8ymwCVh0Vko4lbj
2lecL8+qLw6r+MNNmqNfBq+slF+qNaWLJrdcYUNR1n1I3/4IyA9N7R5K70DMw+xjSRQV53qm4vIF
NcJcDrjpl5+KGETFv7aI4dvBYbxZw/hE+vTJ0CK8DhI49DF2h2So/Z6K8A3l9mFhqnbRdxn2P8JQ
xyLcDMNhMiuQRNh5PtJuYqKfcqfMERM7rS+3IqUTjevi3DjuNRUweBWrS1WcLfFSigxC0DMQvZdF
Ry/EXEz7y2/rVd9RDDx0Gt7GmCjVhxgOqQeI4EZAHYpAZ0WMnVIN9LDgdI02V/kVBtx7q7r2Onz+
uiU9SbXCVLLbFmLkru3NJy8oP5ZgDXfmxbWufotr42N5wKOmijZ2MT5FCaLftgoRwNTGpUpG8kYb
evwW4CFkohd7zbsXyottChYb+p6VLZO9TU/uiYZSLqf8w/Mamo+rPY91+VzF5WVSuomOUXJHe+y3
bP5akMlNbAVXAXi+CXR93ZgEWixtdycATgYdKABbtouu6I+l4BcTTAhiee7Db5B+IZbbNopOut6w
ezAzykzvVDkw/JPOjE8NF9mayS4Ki+KDwJ9t7SFkSyWDaybjrz0Gk6ceepotyrWUaXxJDHkkOEke
SgNDF8/NiR+ch2CHIA3IoidUtRjYTzTf3ltzdLHpLY8idbJNFZD74HnyLKf5x04n4wWHsNRMh7OI
0ILNiFg699WLapajJsfUpgNxiuF7alG+adxK5URg4x53sbUrotZYS8MciDH1vU2KsKLvs73TERU2
OgTNlgTsgZJ2dKoWg7tOEXsgaRYHt7W3CzFIRdlOWDHxSWxHlV8Jq+zOTKt6lwosW+fY2TSjZuLA
Md8boOb7aBAQWQricVQs/ezP91FhpVskMBfR69huWTgH5nO6ny0MZFU49lQTo2zX4U7a7W00+K4t
wBhKQzfvoKSZd67b/s9XjA31FB8LYWhPs+4YO+hrh0ozjU3kmFfHL+c7v3vD9NUBX4KKgtMnTlnL
l/ggZT1pkmWUjvAVSWs23OYE5WE81MEsTrGbuHfNfFv+0arvLF+hqGMISgYBV29KtuzjNgRA736G
vH6wLNc/Bf2c7L3CfI9rPz2PIUZUJolbvp7bjKYmAm/a8h4LHegsEjdP100OWZLpKEd66OZZnZ8y
UYh1OSivwNK2T9FgkE3d2vvlLJezMN2Wt2G2tzKAwxKUBSZNfqzMcSbSbWhD16U07X2OEaYRTtER
2TbznTo9E/vpr+2Yl9NK4k41rTtUKjRdZ3i4NXV4vC0MwZOXv9U99DoDV9DUbZxTpYqQQC/h043t
uEds9mSFXXeQNplvOpBKSt3JoGV88xNtN8cTKUXGb1Mm6TbpjeZk1V1zGiP9Vw05fZePGEBGFV5k
MGTCXelMOMkN+tG1CoY5oIQnaVjuOgkZG7IWvwSh90bkYozIToPOEiA6wk+sL+ghTTM5yenJ7qaH
ouVxiXz9YghaCxAT+IOiTQ5k2hSzjmXt3cwJ9DO6fDLt9T0kp2HfEl8c9lO313KHLnlxpFhMevvA
xOGbIco6mfRLAcPpDoJ9ckzKAO4xygUwQj3t7mgLU0QmuCXnfCRG4m6WY4RQeQ8SWcbacEkCyeLo
AT8EVawAgdKMYcxKaVa0+t3CAE5blChl2cHMEsW6aUNgdTciYxdyZNl1IMDpcAsd+DoQ1s7LqlUo
bQb06t9Z5LzitPC6VBf5MJUb5mR7aTDOC7v2YwhhO3qM+2ByZ1/exDI1j6S5KT2DXQK0J1YHyrNd
qNHZSKZhhKBqssudbNIfYqJPCz2bdHdn7VJIM67DGtdAtCYd8QA/arec5UKYVhDRHOSXEQtbB6/o
SH/QyYzhIW3XM0GuuGJflzqpmdg+JBYj+M5E1LN+g68r3RkwjQ7gTab5/KS2z4VDjvgFVn/D2s+7
ULl2zzOG1pu8Tb+kogZr0M4p05vrXOdfig+r2OeOCQMdYROjxHHTIgmIEUEG5YwVJ6i5DKcNuz6l
tMORKgk1p8zObUB12SFCNFPmcBV+bXV2l4Arrvqe1+mgPqc1pDPR17RWfGcRycx4C6++Fm7/ENG5
u9inZVBR8xTb5F5e5y4ejtiH4/Bi4oyb4eantVj3UXcvBOGxQUbQaPSiAzz7ravSNSBS3swqhFPS
gnPmJv1tPc7eKnbyO71D+YoNCRpU3ziMon5oNP8a2ti0FcaF7hZtiCOvNszdPItvc53xrDKC6sU1
HUEcHAftQDN9DR4MlU6rt8ZUX2rXOhSTg9DEPiwNtKvYxn3rPsKWeJR5iyVYC4urc5tjtqBpSg/o
C6LDmssSuJSHE5IIjBF6rKvx9pkz8yVTgGal1DUiAY/Rav8ko56ixTzbBrwpOv2hRfnC37EEq5zc
IlgxCF0nWp3u6gAUzRhxQ8PYUROoqMLgzxBhDLTcEXNkgkVSRq4Sg/guNVRdwJYxoD9xh+zd9bt9
EjcfSNOOIfMVdMWpJJhSoiTipPGR7aGrWCPVUxFSFzkIBsyeCIAsz79aIXZtJt6XFwjtAEIP64NZ
jN0qsdurEu1YrA+stvW7qj0X/CCwqERqO9yo+rytm5eU0TUiGWpf4sG2SUJbH4nyTLxuhXue+5xN
5kMtOvxkedCJMkuXsEQtxLeXiCVGg1w6HwOdbZw82IYDPs6pab19lTZJBuH4rulgOobLA9JJPp7Q
jg14CPygDvq8Jr+G0F3F55dKBJbjDds5zh9v8PFtdWL/3CkpaqykSIFmcmoWc7qlRRQcwneje28I
f4vwHkP3FWj1K9bmt0rMKbzJdI+dRL0ZXQw8kWBeZMG5BlMSMj1ycYcfyseMeSurD1KXEYdTEf7o
BddQVals2Ftncr9mWX8dysn/1PL8phuIBdRz2+nRk+PlBPRUf9IgPeoKAMlBftH1asd0an4PIKem
OseR+rdye2y6/BlzSeHDHCroPnKCnLFGro65icd651gajcZBCh4dP7DsjRByEw0m4sa+tvZ2BFvX
HJPbgoh4yi9MBO3aBQjcWAzdl2+LaCI0Dp+y1Pv2Rv8BDGqr6qVo6Lfa4BF8pqCqRTpUhl+FbaGQ
7PHdbzGDVQ3737Us5IOWZfLlj+m3F0Z/MJaqQaMrlNR9sQncgLhkfTdFdPKQxFkOcUxCrVWOJu6l
Ha7QZU+DozR3rYDSONTuTolWVD+uWhJ7or2mJuNFUmLi4M9MJLQQ68eDmJjfpBcjGFQKj6U/qiJ2
bSL9EM90RLcM/nURTi0KDF3dVPUkXgsDahJy6gWAW3BrQ1XNbosopZOobzBUgFcaIvml8MsVzmzJ
Il2bPKgpQOShH3Vk9mn0dwCw6HM0dI6rAPaX7g5QaVXXYRnYm7c7Sfa2Q/aZquwHXVhon58c/6Gf
u31eGvj6wT05xq0OGcvxmOLEGUkXUcHW8tpbDh+GfUqs8KhbOJmarZvtEsehH4P4j0hXPAyz89xV
GAvbSlUmOmUSZ/6a1Cqb0oPKrglWooF4Tr+GnsypeIiKgzXuqghKqxY77pakcqPjU1wUsRqxSJu8
8LfIacdMx6myoNHPca1aL6dgJay4Mqg/rUhDn07Ymhitx3bEsU4t+0lOs1hbqPZdAFqtpThICSon
0/miT9gNW6gu+tkv8EXT3FU5ISRCrHG3CEQlXqs2hoRet0HqKYrHZcC5NLkG9o2V6Z57oTIJQN+b
vPw0O7ELca9qJQ/qoroNXOaVdj32O/OHlOirL1oc5C0EavFIinGiSXSLzu8SGcSuy91zVUCgnVyA
/GrSzGMZ/Fhkxq50YtCyMDgsNh1TL6Z7w3rLQltb55LU7gXxISMOzV/rFWew6TuSmUOY6OmtmeSt
TAX8TzfloSuTdZZdkhiWkEfVVCqJ4aJZXpQn0VwfWdGuvlV/LiO3aWKv87rpk8Svc6LNT0M+kxbr
UXG0fqpYCsWm9pPPBbZaIOcw6n/cYH4c4W3LEvu8enyzsmJLAu9VBsN9U9p7T/WvPVAFrDE0W8rX
IQhFuc2VykuNm50asSwnv/STQsOvgUyQBMfaFMgnLiGcY4Lcst8tO19SNZe2Z3rMNHOnFIjL05Wa
086q25NXGFCXMAQOeStlUh/9Hg5d0BGFpgQzHcvz8sjlaiKzDDXUoKgfflxHL0HAtXqfTW+ZRe+u
kvzM5BLb2u+i57kUItoNDiunn+N2oJBjz4XrqvnQPtSW7KXhjyBleRlh/h1J641cQYlylCaqn8U5
EPbLMuldPkOoFszqE0DnhmF+Q4B37zKbaN0rgyZ2FlUjlRorU082KvNtcRxHHOzVMF5o4s9gDR9d
IJ+Awxg4pPinRYfY4fGoADCWu0E0cbVdnosFQxAMWBj5cEDwyf2kuc+qZoa0mW6WycUywOrs78Dr
XhYtkY+0eSUgNdpzgimzF2KT2Mxv0SigNATRrqAeBnvkXC1AQxWLR/Cu4lGkQFB1hqMFseWoB7g4
AInYGChQdcT9U92QVU/vrGrp3sRPgR70KJri4ntK28vCq2csvi01UxwKGA+wvSmEsLhUO54H5RMp
d3ZR9ZhZjpsc6xqlF8QbQmFfqtLSKT2Xq5xE1ruk7vRGAJ9F4qW/urOD73qqMZdsBbtYSkQrrW/Q
nyYrvKlZXxzBT5nrh2pI9suxbDXVnSsmqUlTX2n8b4VAEj0KF2vwNFwvwmKVkK1WfWC7fdbG+wUD
GmGdLHjzGOoQTplJqKkL/DPiIaj2mOBWuwTtYS27eadGmFDNmHl5fCx5c0He/NHS3M61/4r0gcEF
WAaMeuM+zaKP5RmqdV3u3LFBsOKW27Cctl6HwkR51ChJnDOW3P5eeFmEtJ4S4Cs1ryt+Z4AUqJj8
PdoSygz1ZHpD9gVwpM30wctK0TPQ1qdxm1IojYmhLsbbMuKYc0wJKudlil77P/ZUOqvRYu8J3Ad0
OV8FLTX+8XzyLUPeushuplt8xbm8xD5W+1qIrTfNjeWSfgj3eNFPCo9N1ajYOfO2OE/KTCAnLnpX
jXsLPUBp0Teom3Ui83fdKXRKlS3MyOINgS67RVWo6rlYWSGYOfJXpVFcaCO2me8yKwEyrhlqQ59C
rSkOpovTL6qgbREHwMYJd616sBj73Nmj9WSEzMs0McmdhdhZVtbBDMvbQhiAYs/MtOg20gy7zVfT
CB1GeX6J554CJXS+0MIc1CVjpfvQ/Al7zwxxKXen1eYqao3nneuiVr2k6rew/Quao9BcyTH7rTBI
2VNDLgpu9o+3EC8dnBy4rz1SKGwNrY+q0yug3x6d6BzYR+kQsby8hWgYgb2JcqlLTDbt6GWZYCzp
7aNHCrryHEmRWbNHwv7tsCDGEyCtNNJUbOPLn2iXMp6ruARP98L5eRQMzmrci/h/vAVoQyoDvWrY
CgcyMJoWC7U5LQShMHr9PGVOTcdL89fzsfgV+tjeXg0CITG3xVKsoIS6FHhYFl50U1dUvVpkNnRk
StHRGjgNK0w6t4wN07NqZdtkoIAgz4Q77RaYX6Mx1QnTyX/35J2oymlOKdGobXdZEqMqLrh3GKu8
aTowTIBGNNelJD/0ve4R4JLQjsaGldI2LOxhw/m0rBmt0qUnCYSmFP3kCh3LKWjGHbD4ltOl0WOY
/lcWT2Uz9i6tsweWq+Ow1DjApOVIigTVRoqkgm6XBEflfAFMxHhHKRzypvujMfAQ2JisjYGFJL9B
HQXcDdxjr/vgKXRglhLc2t2wgUuGEznWXrAxhl/EeO/V7b6siWkS83J9slvmIY6G6j9zGSlRgi1l
phZ5UPntX16JBKLPz4kVRUS2FMEdM821rIWzURj4YlngxfaOPuphsSrATDBfRxMob2kjlsqpIZfn
JzJdBBzAvKs8y81tM4dnVXtZLvPQKpwfRpkG6zZuYPG5r1PdVtC4XxcwYcExRDuFMIGMl8Uco8km
2LZpC9sTPdCQsox6PhFMjeneRVn5ZEbcOTObjWN44a69zhZbd5qizMq9HrnGbbIwQEoF0tPatl8i
JuCrQsyHUSXtFgUbu+YP+q5MD72yecnd8l70uLYzpvz25J9FpR7UKfQSn2veg9Xgkri2q/gcodT1
vIGtYEbX5UujXitiQEdHRORGtc4GFvgyAIaMWIfMoGa7JjkYz8RI75mjYZbP9F1zQR8HtdXJ6q1j
SVbISk5IBnfjoaYzcn1If5CHb0sD3c3ti2n2b4McrbXB55OmWbxfnNDIDvsQTG0lgfWjxEIaXHXV
ShoM10n/pFV5nDKNEhDnestVVF8F1MMu+5zi/NuIWCKYzg1rSdCL6ULZMlzIGQKRTlxvrQoil8yc
UxxoE5Q66ylXjI9MDg91Y8zMa+IHy4OD1ajUxVyRp4iv0QqbpxJwdks6FeGRDiEkM+hbDUq60fxg
s1AuOsej87TDs0ORsq591uNg/uNS2MLNQfVSuEWBQxfVqDbnH3mNGsNucAFqXI43Jjjo6wXErtTZ
LuShyIFLN4W0p23AomRl2cdom38NjvThOyGzoY85Zbf5Mg0GsjaU3LXaydVMbHHeiR0GILXNQYUl
bsLStguAwkddU5W8L+YqcVrjKz28qH2zhoMOcN+fcKhSCSUcNGE65Oo85m2Y/Sr792UJXdazIvmK
HZoCs4JLab1nfrwPYvABIm/wkG+ae5fZ6442/0tE9lbPq6eo/jN4/XdVM1f3Ej6zzKBki2HVEQWD
ANNMz62lyEksNItVCMV4Rcb5Gvz1S3V3RegfvFgSC26+mIUDyBPu6/lsDJGyB2jBa+Av76zKP/03
d2ey3DjSZtlXaes90jC4Y+glSXAURYmatYFJIQUc8zw+fR8o82/LzqqusuplbWITEaJIAo5vuPdc
TQt2mZF8/kA5Mo0TLltG03gIVvUi+ggD99EjU4+SggrM5Thfpl8OUIAfTccwq+PgRq8oDhnujauf
MWfJqmeNn3Dn9U60/wFD/Si94P2S8FUxz+PuWJZ/iY2I1g2TbyRPVEYBYV6iSr5/wELS5oniFdaG
J/BLF4vvuEmfFoDR8tjUCzLYvaL+covmjIjy62ddh9pvNzXly+xSB0HdKWG7LNwGppyLZqhvUVs2
bHbVcvOB7H3Eonn4WQAbDhs7BjQr4Xl3sAAvAXI/H1MGR22I5r0NHpb2aRwp7wuATKwkGeb1zkKw
ojrMFolfJ7KznXgmyQra989w2LQXO/HYM57q1mxIELJKvnejQQmf1y4a6wWu04foZNjPYSrqtj3i
t/XPRcpitF/L3l4TEAfNPLavnUI9u3z6XNzoelhAZm15w5jwZtEq4V7Y/9R+P71bod1GWeDPLjvN
1I4knhEH/1eN8BFhtgWgCYkucGuR7NrYfjFMjmTUpp9qkdQqo/a9xmRFSh1i1e7Vpac9Rn350hpu
tWG9s/bs9hatGUL4BSW2dGnjgkTC70fKWPS2zHz7LAUdoDH8XMbrRfPYCDTXP+1Nu5DGftaoXWd+
SZHnm05+pXLEUbjgJJbOZpmORjwB8wYegzU62BJp2VL+2lnss4sURCANiXv3MnX6WRUzUgGL/kzI
6gitk2M0dz6WGyLOkKaZ+GqWKvpHAJc0VFrOHL1Vl7imociWN6qWCqDtLtrerjPCukdi7Fyjuf/h
dyUzj+vI3aKbB7o/EavAGWn6NtLwprAU93KgbfMJ47TJympdEs1NavDjMh2fC+cr1+qPhWi19Iws
Pp7wtOyrtLpbmCJFJG9mhh4MkakZR8H21HsAW/qKixAfJic5xx3nyl02648/7MN0+fU97WbUNd2v
EjzEzUKjgySS7YiASovmxBDz42fKYoycHKqZaUTrp4I5P8bTCBlgZG2Wj3CaE/DVcX91l3uyKAKL
BQoiGFotK82fydBe1gI/Esql8fy5c+eFrrf0YD+zJ2YUR4vqJRXZL2uZny6fslvO56x0j07Jum62
f2VDhU0Gia6e/Z4WWpwjvsxovF++HkvayVax3uS4Zxlgcx3ybWgMmdjZkHkwdnynorpi4eOBzhpv
+WuTEm3EpbGqlspq+Zh/KuJlnP7TX48ON/0PrWj51xN0ONTilMw/HWALXgHncXKaloNieYLjOUpa
yHvdGCOSKGOgbNri22SybWm+zOiH6Rre8SW/yYaDV6ttCm44NXwS81Jqu8v4HtYlCRb41RaV59yh
uK4r9/rzJOlR+YA70inl2e/HJZUIl+ibDbAwmzPilEOYbRxR3TnJu7flrPl59stgvrUQHvnoRMW0
XVBsHXKclRlGvwM4GCupRyejhG0Y5eVrWzxMlnz8IUgtRa9tze9p7p1w4C34QTIS5jB8aW/1Rr2V
mvVV3ottIgq5qUu+0KWq+HnYaC5u0GnaIol0g6VUXaYX5m0DLGEl+v4Q58MBm9QFif5zQ6D6Cnf9
Yz5cVcYmGUvEY2WaFovEmKMref+pb7VcaOssWEWNfCrqavhzGmcYDAOkxNlohtafKsj/riBiCwsc
4Nn/d3b5A48V9T/WHxAWo/zj7zjiv/7rv3DE7h+SH+XYNpJGaS+0279oxK71B1I31xaW47lwhw3i
xf8KMbfkHyYp5dI1LctmUuuguPpXiDn55gJCryOlbfyZiv6vBPe/CL9/JsaT6P7vEH9Ny/w3ekNH
krIuHH6obRlAnv5vdSqFWJLXcQTtpGjDnRH0zk1UdY90c9BZx5d66Jtr31R4SMa+3yhhyJt4OmF0
ZsAjyea+OBmsHuEG2a1T3QeOFmw8ZA67QjOOVhGOG6ECtkekEjEx24Ov+8Ue1lmxRCGxCa/22hII
+aKIaKGB0ccmxCuTxg9eovt6nVtPEzGybHQtbWvMXbBZMA1ySqxdq4fFRoauu4aBFm5FzRyyMfrZ
152MRMM8j/dmkXpMIzxGDaE8eXLx0MJVMQ3DN/hFKTlUAaKmzBnlssEexyWNlArTqkNvl5eRn0zC
2wZtiF9qsG8bgcWqKdMHNgM0Vr1l0x3M+0jDgFtFRnmitFhZ1eAeMDJIVLfjE/p/RQRpXN/gi+1G
1IoYd+z15A0NEVKIypra2qHe9XhSR+I2aFEcBlwvR7T6X3UyceQW7bTpEX/smoTGXFscpoYtkd9E
zSsIvhtCltVzm6I3jCOkFhHZwF7lHUyuqhNcCYMOwfqsgW6s3abKMRccnMiQj17VCL+IqgPrDZQx
i9Oc/f6ekzg8GqJH7eBnxTh9zH1zk1mEnkrvZGmFAflzuFp6zIQrBRNk6ylUMcRfVJYbz86uAUMc
er1GXAbavkMDMJhnE2SuIHT0E1LCU4LQ4KgStPRx742+7pVPva3ardWBLoEGKW8Y8YLPVX7a9cFN
0NQTGwQwBJYatnUu6vu5MHDwzNWNXjvPI0rzNTrIbjMFjEiHpN2kjC/WNHvTwS7sYe11ONCmgZW2
De5ijgL5HFAPtGaAOLgOrwh6rG2FC9OtSuVXGZPEwA5OBC6ANTKhlUzKnk9TQkk/tvK+dqzkyge6
0Tx7P7NYfCw1zvPG01tfSxETpn2MVb8cmNgkxbDWEtYHYf1l8HZXpmNjV06YvhbWW5kZVAVrK0aX
0uf3yBJR/+sN4wmzt19UJPdDPGExKolPLEAvOHa6KEVQqaOd7CGCT+dMOdpd0z/aoV6e1JhdGaj7
Udc+CM8kNRGevItm7lQa5CE1gbWkxcg9ORXOfVA2+9LMWBXl4b4TVX0TjSOxfC1+HTUbhzjFt9m6
cDfGpq1XjuyaE3Dw+6roMY95SXWav2INhZETsc7PswwjTUt4ZjTdU7h+geJa4k91EhU73FNNSACn
qnAdxJmNwT2yVnGFF9gFDErycj7sWR4aJzM4Gdq7M3mPVVRXWHoBi+Gp5Iti7c1+PHZxkDWDD2IL
kUvXEGVcJ08Qgtaa9LybKc0v+k+eNBEjozmml3wX3jqOfSrskdBZODRwQ3UdHI557Awgwax8+p2n
8NFKTJTBWMIQ6Xm+N6NZX4Z5XOOeA42Tq8fafM5rqn/XJbNON6LbMGRuAK1kPRqac0d6wyNHkHMH
0/e3aixa/pwVagRjy7ezyb7RYddloKJ8r+si9NbC3sVVDW8iKfK1YVe3mFOcm6L1AhCP2rCeInCh
HUuFs3C7a1ZWwzGOYEW6AwmMQ9jBW4grUrTYk/P5mO+GI8Q6rRJvp6vuq6GGC6mUqSzTZM+kFHmg
qL+dDtUrwx9j0+qa8ofYze42U5+4p6HWntI4QHJtJe06K6Fk5bbBDmoq5pUKtbsZfhPIW9X7ynJ/
Cy94ri02eBjprFWk2WJXvEwk4txOLq11XAUBv/d44aNdq2jKrlX+naVt91R3BoM3sYkX85wu4s4X
+GcNdDijO6zbMO4PGCszH/hvghJWHzd9Tx878BBQLiZMZ/oOyjzaNRVGp9pgDNWiQABnDBCprzHv
8288RIl1QsK564QF68XxKXf0YjONrO8aGdyQRMQuQ89/zS6758JoN1o+/PqpU/HLH7o67n1nUmRn
ggaxsFUyRTN2TEPg/VkM3SPCOQMDBV0bTluT8TYbEP25nKAIFCgToehC5Qsts9ryq+9HTx0qRP03
QmjjnWsoDenjYUSnDIIKjS3B8S0mTFlTceOgbxLGSjMTM7/RXkSEdLoZIx+gAwY9wlTLafiUI6JY
23LHnWc32cGaqzcznD9dhKv3dX2wGexfm4leJZH3ri6iO2xPxsbDDo0JjGnNj/GuEdF9rSKOuIlb
s8bBu2HlhVNXnJnwMwLOHW8L+apEPGowdEm8Y2rgY0ZP0fhzmiGh0pFHyPnSOrCJwjIn8DqPP+lN
8AsakjBJgU4XzlGhI413gHqBL8xvM3oH6CNE44R5nPk4K8yjk+OylHks/UlNLcmwlR84Ytp7iUjW
s1W/WK2t9iauIHhDUe7HQ/4xkeo5AsQ5zHNC1Ks9y40pUYQrLrC0Qq9LAoB3KBBA23H4NGbaPiO/
DQXxvG9m8TU5qDvmmPVtahFuaLS/JwhyjznGgyJ7NZyhvGaEfhfV/ItsK/gzLddMNkVoxmRzqQDl
L3DsJcRM045GV7+5dlLRQ4b4asqh3wQSdYLTkDzrOXP2YJjtIQk0PAqc39tKBuZdwBugmTfuPdv2
sdJFr1OCU7IJ9uzUkkXUom+RILPbsMP2JenFg0uH1uBUfO1NY41ElPV/jBaGRdATxxIMBtW+4K78
UqKHZ5Ekza0TdYwOqGCQwhX6PiFVa5O0XfogogHOaVq3m0rnzNMri2W8aoLX0Z7ezaltb40oF3jd
b+zQFB+9HqJXc4bg1MIIcqtIPynFQL6xW+dDKvc1KIMPpc/DQReZeMw75ABFyIxb1bN47J36pReY
JVoj7LeuW4VXaXsA0ZXK9vPEvL6NNJp0Z0wYeI9X4iX6s9XXGOPhfu3tcB/OgfquWOCBtajjhyRI
O6brBsL7zpKXeODzkKKwtyQgq71VqUOJjIC075ijEcikOX0rV79xlFMeqlGxINWN7VyV4Q5BLaPp
yAh29WSA4CNv3Zm69sbOr7A/CWUDEOBNXs3MjYtYgv//NZJIWNrVFeYWAYQBOqpyCmjyiwc+Kn09
NVF56Fqr29oBTi0rBZHvVvFHBKeOoaTb8aVINtdGtZFjRApwfLfUWazut2Ya2OwgIYl7WfXEs3dr
QxA4OBWZl50ur13Z3KGjDorafXcDYVHvzt4DxhDLZ9xCKjflKmc14U8p8QwiCr5NHv5r0ZKMXuYW
KZ/LhYN0PvZxpGkrzSE5QeYEtjfsEBXS3n2W63euokpqXsQg6y+r894CE48Am2FSzKaSBxw8mWSW
w9ZSbAbD4nl02TbnMLjWuiYjv8li8jzlrN6Cu9yKzhCfx++wLE5KKISVjfXATOmz8fLiytrnMInu
zFSKE8S1CF4WmJEZYF4MLktGDRBq7OFVDig/M0lVSipm6RezUX/j26hWRCzZF7cXJ1z9Gru/34Dn
1AkoXLeJdXb7GhAUf2zsxiciT8CgYxGWmjDd8zmI7myxycJIe3Y7caSOU+iHS/1S4Oglfi/5KsHM
bZrBmAC7jS+Lz7IqkSJ50+y9JX19Dip+/dhxdFgApB9E4pktXbt2dJM1UcvyM0ea4nR6dwRplW9p
E77QzyGqMbtT3vSMPEpCtU0zeu6XiCFaD8LoC1Lj5fJ/fv7jIOruqAQ67wJGPQHHwUM5aJiBCpb4
9FhxOp8aXT3neOSQnI1friRDPjaLkjOwRWPvBs82Uym8/EjZuzAc/vyD8/mg9PIel7y+KdI5Pqro
gPXM3SLQvS2Mvt9RgJ1Hswv9oERUIjoAij9/DIwdmD0ObwawFmaLBlnIugRo5SFZnmq/t4sB6Dk5
o2lvEgodYgzIpxCwjdNWjDkh3hyDAedjUpawt8v4xWDote3a6lZrHOztEgiXApi9jswSaGfTnUKn
QxKrGLJ1srI3lt5NRyI5puNAbelbGVM+AQoDMYvmY9py1l4KdrQP2sdqnOINJjF6Osj2gP+h5uCI
J4dQ3VfAorcy7GAPZde5cq4FQjZHfdpJn9y0DKW9kP4hvmSyg3AdDR4C8OaElC88oAsRRCMfpzzS
d0lre4ewFOpswKMHEBHvZ+nGFxcTGBmHsR9msYMi2/HOS/JCoQq2DImIrsmQ7oyKRN6OAVyDBO9K
ps6ulNW3pyv9QYux2gwANv00txXL0hhv79xjVWaxIOccj1LovuYmg++iHcTOk/DRuCWbuFHHGKhL
O1jtwwyEYK2F7ls8FvsJW9Zez9PXLnXeBPkibWncOIP6VBLhYJKJF60+K/b2VYtLI6iWwR5Ocj7K
+dKhM2oTbzsjQ9QHqHhupVmb0A6O7nKyKZZSnt4faExOSR4fRXqbMuYOsuJUpeZGSH3aDXTFtQIm
l+M4hfxp7homfsdgIQJks6TcpQdE6h3b+65ie0f04TYc9YuwwW4G5NFmgzhaXfXRx3PHCkletWaI
F4Go7suANJZIPUMA/LBH64579y7vkpeA4R8mCGTDo34rbPisFPY/P6iYR2NflQl+h/oompIHR2kR
VAjhRDrzixlm5ikouI9V7dIWLrzBASo/4AEuvy7JBrogxgeIP04BWOJDgMapyLJpN2Xk/VQQRuvB
S3dJol1YFULeQFLmTSA+naxChW3ynpremYF9mf2GGWyzgSb7wMFzH3UWNU5GEZkFZrTpa9oR3xrm
YDVkF5ZA9SkkvHy6lGNsHMoGRGlXoVOvZRgctPZLY3LNzNrp1hmTe5rA+tYdJ3cbJc4IVgMF78/7
X9B4dD0u2gXop8Kq5DGmeDt6qrN2kp9XlsJdixAhkG5oGXQkPguvGx4wIL+ldnsxu4hE4GGYNoVG
HUUt82hURbbPPWfYwmFqV4EKf1EN1dT1LFWEkjvdlE/DGFiYj7UrMsTY6K6GC/orQb/LAodgUTe9
1ed29sOZ2Bser8+6PSnGl+ocOukX+3dWVH0utpq+0/RlBZuQ7jqkigWDSMhb6JCf9IytdT14coYI
XpgxfQ/5G1zz7MEkIGf2nrMxCrdmAmCgh56ZdBaE/Mk1d6m6ZAA72Mk5i1aoOHRpA6RrNE6x034a
FSnXipJpNp1da7p3cWi8d8amyTtJ0pH+1jIDPBYuG+ZpRivedTEmFzimTbhRsdVtLOPDYyKxkuCT
22bCU5TQ24BsHdeh+V1qlXe+7SbPe0dy2sNwrbps8Tui1HDDk924GP+aqUfcQdikRBaipnBhu4Gq
JEjh0qJTWkd6jBMSJOUYZfGNSamPMA5+op52nNpNCQyP+TlfxvSjTTK+ULDgQKiXHoDJCNelfQq0
0FlFsdv7hWVUl0EaX7EsnnRYOv7Cr64yOGUE9QGaSXpouobn+JoI1QVbjsmcZkg2fWcSbZNEEUuu
wlprESsijw6YdVayr8kDKOf0LsmrQzsW3xW9LiKrcB850Ee0dLyUT2iod8NYrTNVP3uaAG+n0rvG
Sxu/id5NROQrXaZs+nBOycx5Ui0HWsEoZDZvua+38VQeszH7LlsuB9OqsKVVEzvQ4ay0fuS+gqlt
ThhpkKeJModKHWICtx8qPcYMnSJ5DtjjmwLumRTdx5SP+97iKedZza3Js2SV0cYRGedr7Xx2HMlz
oaBmsfBR0H9E4suN1RdzQ0/FDyxSOj+xLL6g+jWxk7fBXkbEB1HzzYFu2wqn28lA3quQN1z36Ueh
jHM/gmvKx2xJNIOJoIGfCvahnn+5dXUYizH301Yeg5yNZgwJXlAprzIdmgRIrIMgKveGpuqkx9pd
WYCeK5tLWMePLA0fXAXzhhN+G1PfUBxduUfasLzPo/7bNlEsoi5+CfvxtgBuKBhR1HF5ZcB0jEzt
M2LHshKp2JZJfNRdlo2CYz5ElhToKDSqbMuhhntHWHd1a5N/PXLi9kJRtb7gG/2FC/07npunTNhk
CANXdAeCoe29l0OVCZJqY9TTGev7pzZWD/MA+iSOvnrduLKUR7DQH+Ykf+tT4BtxwfxIYuLruvRj
1DCheMP4ZcB2DMyW24fvgUblVpiMTWkTDl4EM0+GxpNlAy0qk0MYFdxPGXKB9q2o8BTQBSBN36Yc
5ilqlAbIqIXGa1YakT3ORiEN4c3uIYFrFl8ooMakNMjQ0PHrKg88sTFjEIkcxjbpM9BzfseguUJn
2Ol9xV+5WoVyoCERqfxkDHynDiL7Kip2M4gOrBrNqg5sACjPxE0lpnPRVp+tKU6BnA7FIBmrjPnz
KEMC0gyPDRF1Wasz9yzS70kcco3MM2wRdDcuafZiNxruVx0Mb6LHvRAb1I9F7vpIui/VXJ406y4V
PlmUz+TVPBZJe+dxTYWgqKtoE1SgwoADIbpkNSeDrQhN3oDFHNfEpymbyPJtxynQEJJUVtUN+/uO
2lpJ7SFXC8yeHK/EekIFdPQk84+C/z4zg27hWTAMHX+XIqGNSrynWiMrLXPnN+VmPS9lzeRwAftN
mLZ4g/rd5NZtK52J29M7dAiK2AnHJKHl+rkqvifmYICHfaxF1g7cD8vi7lrNmTggN1fMOEioSSZf
DMs30l0bbySBzu2DQ+upc5A0iq483abQ8H3QsJesDyhMGebkVVRuI42j15Bo7a182NU9mm9D9XgN
g/EzTNR7zhK1jtTpRzb6I8c0smHtThAnGZ6eUlYTCgl71e96PcjpFcNNnCEz1WrGUgJPcKshqjX1
uEO/wBPPbegxa5LMVtEEj60JiulG47YyUxJVsJczkzXItnNKcRAQJFZj1lF4ghPU8vjDVuFwGPEN
kUiEspBLfyVHtNSuA6HSjKR9MyY7a1wwvRqAbokaIXOOWeRSA+Ez7Hr5FBp8ytj5pfGRp7+qoLcW
Y+0hr5tuZQZ6fGomvMTgKAZsgNgI01BHJJzWW6MjyC2ITGoMg7mkJXyVU2nlfWzhHo6uc9wVjMtF
SxI5w88q6unUQ81XgVIIH8p93dfdrbzM3S8dJDgCqAJuEuezkMrYmhqePhDBj5OpY8PWrnNp4d12
GEnojqd8hTssYfXMYgdzX1rAzyuTccdzUezNsdM2AvHaxpOov60gf56YwgFGfiy9VOLlj16Stmb6
NIhLz6HlGZW5i2zvTq/Eo7Gkx5iuis52rcxVhAsaULm8lg2O+UlhWcDg8lmrEExuQDPUhJw7IXPV
wqx9vWke3BSpZdcSouRs0ionb246tDjfgfdyX8UlT4iSQf2WmARc0Z6HG0Po1CKW8u5E3mylQbU2
ERZIoJ9+U3tz74etuU/anBrFdSHseFDAOatsOLZ+D05AVeiJo/ilnrTyToTQ1WsuwzYnCS4FmKZn
ra96mHOe/kyBSwBU6SRHk5kIFUj6qys0E23GU5g41SHxaMKAKlgXPZzfG5nZXNeAvHpVbxcsZxY4
aALlIuCCGrvKB7ikWfBREvLHAJDAhN7y8GFMRDKn/Nikp9+u+mem/d1m6NAPTcfRyr4GtJONCUmW
VfWbsPMLS3HfLspd1VsFmVfza96gWLO9/GF0+KX0e9cpOHmY6tdyoB5+N53hwc0ZYQDR1v1SMlAI
E+6BfK62dBUIOwA8jDZu74GPOkSKAiOkxM2yjUWe7o0RTCTJ7xskijDwJwN3F2iAB3hjD9HIwe3E
NHC6SQjPENxrgfPQWOBFBPfuOHs+Y0zsMrG1wbuE/94c6DVjlmEJAwXX6q7TQm7yyI5AXpR+qMUs
jNQtm77khNRMD8yNUbL2s6Lyaka+4WH4D8Uum+LbMqvf66Hlik3fJOWuPY43kQrXzH9hXaIflLYT
cSr3SMXpDazZp5w5t9mLPbI5VAliCE+vvue0p03J6FIYd1m7RO/uzXF4YbuI0tHa1KZz1Lzu98xH
0kvx7Y6w4PWSn4LDJluCKq0PK2h8M8m+MmMzht59Mdnj2jDLNUaWG1O32b4GrZ/19j2Rpugjcd1A
vnTs8FxFzXsD4b4ummeqPLGNOve2G50zcoRNWNO1orJMH/uufS1lcFx+Vi2Tc15AwGfG11qvFd5Y
NhY0W+PR4NkaiQG5Xn4Ks0vl5K+eOd2BjLt6XbNpCeCa+1fTdG74Jj3ySswp38kYlaN0qFM4fSx/
yo2dyREJkLmDayr9lEOqbpf+RAeGWcy0OuV0tkqOyijD7jbNj1GTv44MOlorxvDX32Q2YfND8ZSK
Rz41wFHjIdJrv2MfUo/eRQ7dZfm+sB8d4iy+8JK3C3uwsO+DtnkfSqZac4xHye7otcdh0crPKy3Y
B8Owt6YoXplpzaMl48komK2XVg0leKru7bR7qdyaj7vhCWBeF0ek1iLpsec7O679Gj4q6+y3WCKN
x01z33j3uWHfVnjga3fa2opMe8ri1VDJ56gzt7bUicXIz1XdWYsPhQijuuWTuyeiCg6I47GsUXUM
JTp+xkXyxVYRd2jTrss2vLO65Kq7uc0svEfMi8s9ZW/Q4FlTSQAPtReXygzxSqivAtbASlXwucbo
mdmz4iSs+5VjtibmAvNi3wbincHWKZ3gruQjQ+s+3mPV2eWDuSciiUKfJAKCsbq70B79lmtEM6Zz
JIxdFKtDF6tHM6bw1rBjt9Muacp9gAJMJkSp2WxdyvwYlCNbJZjLC5U/ld1DwBC41ehpvRzhHQQT
DsUbEz4M/PWH5cJvtfijSJl68Ewr+tsBVmdvVRt0z68pDKha824JsfWR0z+xaH8dEtJp5Hiiw+a4
qvQXY3AliYC/cwtt4Zg19xO3/MqwQ76cfkDYbeQnSo+bqhcHU693KAvhaeOQYvpQUr8UGcisKLrN
4/KD9fVbM7rwbFt242a2c4ZfOdGgEItuhDZvagoXZNtHt9U+Z6P56jLxNJnuU6OYuzOM+Mpb+3FC
oatp5sGGTsIe832mVuyCd10G92JufuP6fsrBpCYyuWfnTCbuvCaUmtlVuPXy+KL3cJ2rR1tBoR65
lb3009TZA9vWQx5GfiS7X4xh9nO7mbrko9b0a502bxl3vZaXN52KX81yeBtaEjpCXIRoRBfPxd3M
CtYq2H2HZr0F/8T7LnCLekflwOfEaOTa4ZNpGXcF34nlul/8rqtqIKakqXdF9qSzSbN5flYA/eLx
kf3SNwmRt1WIRiolR61kGbdQJlR4E83jrWujOdHy82yJU22V31GfrMELnKTWvVrcVLbNBmoykBey
M010hPnRGwT8Y1pjv4xpcDsOE26wF6nJGxlFmG+iVelUKxWVt8rx9lbPMgWjxcWay8tg1sd2tm4h
rjN+5nnphkeST246Y3hkuPRQ80xBshZeCzw+4TT7bcGlzekpDVLNXG7PzLwj8uAQXHM5aCtQfMQG
re2uPdnF0n3VtZ8e9dm5yMlEAisRv3j5REQCF0tgEvIW3hlBvVWlC81+SZXUAgKVnKbG1pcztCJX
KcisCfVEuS3qGizhRfTp3mvzR2MJ3LCmtVNI+E5F5bd6eUnbye+cByseDpLUaWQy5yA0X+WUWwDK
GQE504NjL9OYoWOSVl9IyD0D1LzztOrTGtU+rGH0ZvNNwBa1mefbLGneAXddi+zRU4oUCoekCfcd
vzmhFOOvgmwaOzCgTjbJNVi78/g0GNXHgDa3bm6GpnlVYnpzOgPggPesiCOEzE5WbNP+QhJ/FkzB
WYvsSr1gi2lSTll1ccDlsMGQvU8cJ2M1xmYDXQxxIKfBYxaXsYxOinOsZrIlqJE4MXzb4msaymzl
YLnGH6NACRr5FoNwuc7Fg6FNyF0d44nt1tnLTQI4nSM9zj4SQNp7bvthDvnp80ln/FCCd8uNmsuP
wZMUSwzONw6KU2C4vof7aDQumCwficPZhdY9dMCXZqgfbCm3HmUE2wHG5Qr6N+rxuNxidGRALT3f
NsTv5XWTyb7XLXSGlToraLCr2kSqs7xgJowHJ5MR0EoPNkt39VR+pO0gVih6MjMTZHbx7IDBJ9rC
UCHwU0EfAickle5JU+yfl380ZtVL54S0e9G32SiU/5n9WJjlfae2jsL4TDZo/uAiKRHdjHmcwLAm
QGtuyas+zzzJvc1MAwe4JWYyPGKhtudna+52kAXQ3TfEv0EiFgxFtJohN8UOhA6TAXOTaOfBICAp
mXgcjODEnf7iBTZjQgGDq7lMmnOeQusQKtAHs3UQr3236E0f+znajNG0d93usuihl1HmUHzHg/vJ
tPVg5+xAFZah0PnEuMeKZh8G6Xcg3DNBIfF6AsXv6s0HWSbXIIv9oYMrRbo5j801L2ACWknxwHBE
llmyY4S37nD3E1oGvIcNeZoWRyMZ+CiTTvgzTy3oVjiyHdaqAJXIDOmRDbCBytfCYgKAkedtOTLD
Zny1M7LK2f4AS2suttta5I/rkD6LvWdyPKKaOMtJ7VvqiSNM0B9N439X1abhueI/VG2eP6L8++9i
zb/+x19iTdv+A8CdFLZlSttlnif+j1rTMf7QXd1lFu3Ypu1JC3DhX2pN4fwhkOubbHB007VMHSHn
X2pNYf2BVBOFpaMbni5Mz/mf/wW1pvFPEJ8LRNPS+UGea3kwRfn1/k4SRWgB1xq01J41CRB7FPQG
EvkNgazmL+NYv3eP2iHcMBaShyH881L4Nf6vf18qavyTzMj6D2EhQQeex7uRxj9evMhlUdk6qPZF
t0ji39ye0uE2K7Y29CDKadTJ9jcd+M8V+P//sgho//6eO9KF+zriZetXiG0qu3Tajl4WvxNZFidy
ze3sP3nJBWf4d9zhP9/oPwicie3VAYiQec+91s33Bj1H49OpI/5o4+f/+O0Jx/o3L4dOwRWOY+Lt
Ekis//G5Alkp47An/+Z/83Reu3Er2xb9IgJMxfDaDJ1basVtvRCSJTOnYubX30Ed4B7AxrZ9JHWz
yapaa805ZtxP0Smx7L1tGg9IW1BzVuwmaZcnQCw3hbqLeXUx8uwK6TDHqS44I+r51S4r8PqAMkPu
XLIzlhKseNswxZdAtzSK0J3RsWmstvoe2UB16wxtyULjCB/P9wgabuaD3xmTXR0qzOCccMt+n7OL
0ZCN6K9MD9DPdbR409W0SHpJ1y5DvdBVvtU64cj//E49JkhMjmatPw1xjYSJ1vk8LzF+NDHvyANH
3ZomJ8QLPhrO99ztOIqk86vhNJu7wKa4L6LnK3pk2PhNephwwaECUmOwCDE+TtIDLPnZLTN3nvGZ
LDhW6mp5FarlTdUAcKUQp84abQ+A7JUQLw8H7KlKhuOk93+N2r3pEdwWGJM/ohyuadPiPRtfp6Uh
fbm7KmJ6X/TJ9uxtDrVmGmxtKyI/iSyWSTF3VjfjGRcjGb5fQ0rYmgXbasfRBpHZML3OXUb4WSM/
1BjGZ6LXW4BJuJB555U1R0NrRjVo1OiF/2qV/mMofB1+aZ7ePPUtnW+lxwSWOQ4IQtBPtVbvmwmx
pxymCHFMclDa5b9KOVkAq4K+Xy2fcCoNVRqB4WQwoNYLTLP+2ORuWUrlPSw/UK5e8TghFZ29VM6v
wOYTSFPNfqwsRAj2+mMY5WvcfFdl9zmQfUFb2gHckHWKNyjekiPOsqfmI5oBPjEp1yvHDA1rfBVN
+aNOdZD2SO2271Ma86u6iIelBg3hlj5uHpCGKwBm4YCnIBHHSp5iwXLVSAKZKmKfGQoFpt5dEONW
nl3iqBuUhi6NBXmkMIwRuBVXzWl0MonUf53OezzODj0iKuUfxWZSp/Up6Z30ynLlMdInjSZN+q/L
eQdlR/GZKP0lNzQQHAZcHMrp/zKDWjuru28C1zGMJMA+hzw/lVupqqzGj1qkiCZi7jl93fxUZLVr
Nel6Di+kNa0IGxm0JFBHAcoS/Vq4NuFPdFsT4oQ4Tld3V5NP5sptUmjapc7c2ANDjH5QxQpUICnp
CzWodM0MJ/y2XsvAE7wmIawQabB0WvRrWsktwxeM7f73g3aB6kAv/XRc55HvhfqlZ42PuBhUFfsG
WyQ/vfe1ZLqivrkvdvq/27fSXWavbf1Xy6wRDkRxjxd6pGMMzr43nadc0rMjXJWEPEXDZ7aS+WKI
lbOtlR+3+4b20QsD7tsCAM8ziv4DmULsdeQo1XWD5dl2EQ+56LJHUvPoiHAEFsMP3D40hyRYj0MZ
8vieQWJnxwFVGAdeKyA99JEUWITsAx7Bpn9VKknrYuDy/d55KtMo1l2s3nHzoes8hkXalvssi4JU
osCj2pgR9ancMOjVktAd1YSIUZ7ZFpzFYRREoutgbLa4CqdfeTpzyJ9UoT+l1j/rU3ajQYyykidV
234zgAx4kDvh5koZutb0Otpc407IDzutpG+7wx2UFFMXdwFoGLc7HufFG9+iEU/6IDjOlX0JpLBl
CM36CW6lWP1oKI/b7eTUyugvOotZTLyK3aS4RN9kq5uh6lCE0Uy9i1qBzsMDmSBgBFP01jckMEYq
j3gSAa+oWPJ/lyO6+AutAY8J/HUQA4ixIhmYYfKm3HanWvyQLDZ/elov8M/5RAqHxZ/4p0qPnrB+
8c98qOaq/0BfYy123cNqWE8J1AuLF9ZjVQapVN/TTRI6TvtBVq+KnksmwrAu3VT+fv289mBqasy3
02s7Lq/SLYnkjB5Ui9tZTWeK+mx+HQAaxnb6PKDhZFHNaQubP3rN6xygeviLLD8kockt3eq4gTcv
jR/4eq+64G5kLTuqs3GfzOKuqSXu3Pafu9r+iHOD+RPPMWqE3TpzuToFu+y4ebQdvOWiBdlMRvHe
BPgUrd11ULkUNLoab8guXcJlnbfFnSkhlbpTc1kpbkSeNZuxo6VtRKiJXGbodDgHVjcmhlTqP6mN
ZT3N0peifxgHDLu0YvPDPLJ+Ki5vLUb4BumT8HlXfmyXZGnZYnQTikDM01TmBdrCcf19g3DaIZwP
KHO2G140/UfbZSekEvjWCZblZ3oLsivo/WJvd/0fduTYK/Vki05i2wJozUCBCDuzu7K1fyRGjMSZ
kJbUNveWveYQJojwthG6uWm0d8k79nvdCAZZ0A6yGi/bVjVBTiudt5zoAEnvp1gR9qdTGtB39Go4
rXdnkqjdmq6DfUrZM9ndPVsqPPSu1AJHWnsNewYdRh6hRC6eNpV3WfFQ0E9+hIV0G6Lu2kIe302M
VIpt50t6QuGy/g6heghEnTyzR5/5CCM/Iw5R5jqzkOm1me0yNAVDwjxDDt/P7r8+rvYloBM/KWmx
ahViU4e30Cdp7SeiCZSVoBs6lDFky4rYmX55BdjmZVbKwEwzlX3TlDrxDyTipUsULt1ZwiKMS/xB
+UOP78OHfLHC83T+kxgiWDsIa0kEZF57hHU0QlxZACT2cVcEquBbsal+d2INmtJ8zDKd/JN+vuT8
qnt6KEsESlQf9fcpUXxgmPsCXp8SZcN5yvrhnFktdylZJnSSLgw6GKzTHcb2hBh6En8sm1u5BToS
qLP+MWkTaT+5VyUNinK5DsctXaOeYvdhlVCEGUizxpqfc4TzOS/Iyx2nLgIdhUvfMXhTSeVwOXGj
h5mbU/uiOCMRMfKIXfhS6nxgR17ZK0hT3iUD6sAlkbrfmuhtasIp5jU2T0xkht049Ud89JScygQ8
xL4PFsyrpci9vFc+EA9y1lEWrsYyot3w6M913lxifGHhe1LIMZXIZv1MFzvyaenLALqyMw5wvJUG
WA5CG0JBtiB4edHX9sGYrOrcrflbDN85HGddIaiCgDHTm8WIuhyGbGhpDVpWBH2zjUDDIs156/vh
KFlFyvBt+rva9Hoz8CRo07VgFA7Yw/HF6QfS13TFZ3eouYlUZ8ev0wKa1pPmpARr981qR4zTSB6w
QbpNP6NJd6bhBYkS8zIRfTKph6P0+yJSzEQj1hxzedCV9eLO6YfGTAEx9RYqbhQTz0fC2aCuO89I
aZrX6I0yRX0n2RuIVI+o2ZjVwwo8x3PhG+5m9Ho4lelnUoRimDJfFiMl0M8ufbsf4d7r9Hplj3PN
cOn0ajXHn2Y05H6enZtZgMRLjZNk78V5UR9piTeBsJGJ2F+RA+6vUEp930hfW+fv0eahihKtuaYZ
dnuJZqXvoz6EOJaiHm7UQ68jzS2IXoJ88rfj0Qzq5jvdiBjJmPw1MQySwGdDkSwYGYET811OvH62
9FEwb5zw+XtVCQqeq2LkoAXNSF9znhaW3FZh8FIYvPjfO4qFIrXBATENvaY1EyF3JjYGNjV6oCJe
LtqEjksfKlwypg6FuR+RmVklLCJtgfBAGtNlVqLHQnzHBR92h1wzwPl3FflaBKhVU6+b1wChUhog
NGwDI02/8n7EAlMy9nWZupmupQREYo87iltONg6kj6jqEX20lgztGM71oDEkU3T1NTUU3L5I8wuq
LzSmrU3esPgsS9T+bX1cHTk+4vxjGRAINONoH7GFhxnqY0qr/h9AKg5uc/5FVbRFc+ObaVqTs3Ap
9wo6a+qHmB19WcEkTZnfGwTDAUAOK1V/Ezpok17DBCNjuEFajYg8Z4qf0NwiVxlPcJI/NWpPgxrC
Wl4PyZ5B9oAog2OL3rU1OcisR0xb3CRnVSzHDGKMcTHT/Cuppoq9DZgZct0BMaI3m+bNqsX3QMEK
BLIAOCX0PnAot6Rpf5cxMC0QSycpONo2BKgwq+dztczO3c90yizBBLBTMUCo+fBeWOOT3dhAlmua
reSdHmNHchfoUY8BBXOjrU0Brf6bEg//UFJHmF1Q5dRL9mqoRRIq+jQdOaPeNpwQFF5MVQ5zLk0f
23PH0aLXkAKiV5nnnLAAPFqb2AlnVjdQbOCxTqyh8KkUQmtJu31sR6GBldUrOue/HmyzL03lOW3s
J0J2LaqJstsXxop02sZUCrlljLGpo3DhELs0hA1nB3cU6ZW593N0LSohnjo4Dl4SAXisxlOWobxX
kcYBwuRrs5Wawxa+IMXoyJ++7LVPfE2xQjrNBPxhL/MTQNr9zAzEfHedqf+cC/fZMpb+yMmq3gH9
Igo32kIQ4buBRxQXDsJbpjnPtTu5uNSA76W0DJJhQpDfIdjKmZKEvaq/AEx6UJz5y4ThA7VA5/ON
b9nkTog6OG0X1rRnMv7lCAGmNeE50zqS3KeI4d/sdInP1eV27zHcZXgabTN2j/1E/9VhAonnBnQ+
ffbL3G+PW0aAkTXgfCxHZ6cjkt+qTW5PN8+8OZbhZAtlD8CFO60wVV8T6t4A2cDPDidsxZi50DRh
ine9lRpDZZR3Gmb0Xgpn/aRleslHldTk21qoMHFIe5ZN76Gj31ARWTwyv1OQfveVuhKmm5/rqbn2
RYEq2SL7DSm1jSoE//LKcDvBFTyrvlUZfyqIU1Ib8xN4jC9bST4mzBHpX6muJ6yJfOii/YS9RF0w
a6dcM08tNK8Bg9rqzHsF/Cg9kvKuru1PvixHWIpoACRsiyRTF9Z/7l/6hQeS3v+oC16MmrCIpW7u
dap8NjH2C87Z2MvUlu3EJJmAoY/FMYeOuPvUJ2PnP2jgwblj5TcZohC2GwSjOuTvvZ2SZYhMwyfu
yYWd/TQIKtmoJ0MPMcVXZjBlBDOKkXAjzPNjnvH8r4d8XZiMBiOEcN8Cr0darnOWlbofxZsy29V+
tUQCJKu86Q4tsBRPbhL1RGVUKWJH8tyGdA1Jvv0pu+ZpLJNnbI5vVRZnnlWAG3AS5sFxwaJqK2d8
AYpfJqY8pqJ+b3pQREjZ6zByyH6iadmS5gtldxu/Oeu5WQ0wmrwCru5llsa9S7GikX3hSbXO9lmj
hUNhzEeSv4KysJyDiQjfXcUKgSK7KohN/YyPjVOt8dhsmBMzZnZpMu1GC2PuTSoU386hryNdUXEo
EaZEatJMrlmO0s9HSPVoYfGmATP0AWwTBLxj5foDB3sSH1kEo0YJrHZ87I1Z0h1iER/IqrM4JIUa
xPpSAiO1zcE6G456TB8V1RkPWLJQm2bDPyuxWj/b21VNg67hculdzBnJxtVarIyHDXKnKI5GT221
6FREDKpwuxdlXh2sGnMH3efXBlRHuNV3uWhlsLTvOh0Mz8qYhDK1hTjm7GFDuZ6Z8A7a5jbYPI7k
nCSXIuP4s5jKqVb1p2Lq/rOrXvVNJhaEUy43GPcuCwqCFiO19r+E00SY/qBpWE27juEgliXSDlIv
B++K+I4cG4j117mfZ6q2BFM9LcEDkY1TuGhgHxVDeq7Bn+qiMaAFgWJtQWuscExgh6z1uc7nwCLp
ameojXIcRYZMUimPtS7uRmsYZyzDebQt9Tmpg2pUh8qcYTskM5q2Z6R5iKeb0IiZDbVKLA6GOiOr
XI0vRsIvU9c86Hi9AH5JorSW5Vxokwx120aUINwrY23QnVNxHHX9oWhrcZ5X5lBxO+2bkt2VdEpU
uAkNp/bMgkNhv+3V1pbbNVGmZQlVk+uyYYsu4agb2UjPbBX30Nq+12u5Lwcw0kSIAodeKeE1OWCj
sLBD23b06Brw6afO8EqVB4mIyYss/oeie5in6T0CbE7Opopma0lODVm6Xm0b8ohXelsXs1d8YvKI
zik6WR1dV1njYYvG3sNrUwTSpNXainc470agw2aWlvxuSuVPkXOf4SwtTmvOrlAwLJy2C6gLedQ6
jhVa7YSNCxAG5AFCixT+AXx4b2Tt1ZJIhF3lvjkC07UwuaZV3nWBcAhUdSQUFfMEIe5sifKeKHQN
O5cdc5prTiy5n9Fp48rA+7VsHp983mlLzkDL7QwENyAJsRWHy4h6B04E5dZgpHsAGAtpJcTxTtw5
hcLYfOn+WpFJu07ob25M/xZobRcjXCaXjtLojyW16RL7VNzzfsYDW5eaeuonmo/VijBm0Yp/lYU4
Ok8yTA+CYzkIgB7BMvc8N/d8puP7LYaWpmDBK0OUei0MjBuZDDfVVVVpWJnIXH00G+Wr2iinue3r
QH1cqULe3IJs2Iq0U/xhKf/0tXH3dsECHHcLuhcAoaiQYjReI0MFGxlvitVgWXAMyfJA0GHq8VY4
ZQ0E5BnQwU0KCHdF60mExnc1s74vbpvtq1c8K6g2m8gbBTaV1m6xN8+c2ICbYZYTs2doo4s0srwI
N6E9J7j/HMW6CRuVcaZXyotdEZaWGhMTYxXEwhqZ7IzwlXbSohPk1tsChId1C4/4/c5q77x0ztIH
c8vl1fO/0zT7OT6WewocokOtRhflahHZwaEcnD27aKogSnQBtCrdCvl6QDavo97eQWwgoH3CUKA7
DUdicLolIqqpN5VdLBkHRBq7hDZsZ2sdHZhmPUwKDWj07IULp3csX5RvEUXkwve2VxYrfrNE3HEP
hH1joJxVzFCMSdg2GDDN9rNF5i1BvTIGV1CARV9WlIYR6EQOV6FrymB1BZzAVHN3seW8G9CurAKz
k72s5ElrF9Jzdl3bhWXH8z7xLpxafuY4TOkIspzSG4XEH9Ry/HZxo+1SrbhZQMdFDnY5zrolqJ9m
62JYi0KLH2taL8CpVzZ7HpTtsLG6S9xEKF0G7QX1Ois8NpFxKzISBTafSO4xPC04e2QAYxrjLG28
R9AIzbb9dHTCBpC23jmhfjZ6tluG5T2LoSO0y70js0eflFOTggZddfk5g+H3pqY+WClvTc71J43B
93Q2XlbFfCHtFaDadFWYOZKs4yJDabLG547/ZC7/bCrVH1PyF7kiz25HIOYiFM5a+DAtpXlCXQP7
gs0SS6gSLDNZkYv2Xw+PHTb5lmPpcpQ36r8GkUK8b9YzafDb8lZq2ke7OFwWU8dFwX6n5xsFrGYl
HxAetS260kraGP9YF2RKDUzgKXiJgxqZ7CItplNns/6RMHMd3SjQKGsL5kN+WdhoJM2n2jLdZyOC
NJVSBCp8lypq1d3cOfleNpy5BWMWZHM48HpsVih6eSQ9N4rGvapKvEFOaXtNlk33emwPtj1/6EgJ
KbQfOvpLQWY6eJYRl1FI2vTPgcQDC01165p39XpdOvt9FdZ/WDJSXy85OiVJPUE7uCX9BhZLJAEr
GZW7Gg8cOrE6WjnbTGINyFO3Ig8rOY1q4m16NQsTJf2S+TLfOsGynyopo5A44zVQ+61Li/bRthsy
IOtnbTScu8jp6C3xnAFxWJqjrhNQZEW9e5/KvVr+TKP7VTnGo6LzmAu3/TOPrBY9msPReQH/zs/L
ZLYr3IVRckzmCAcjMlJgvYAj5643soWe8lbY9sZBRBKAA49VAV4IKcgd0TMfYcYCOSf1ycnRW7mb
JGKL6kZn8yTbgQbqiDwWk87vgaUFV7vTppEQVwWHeyZ9pbUf4YnVl4mJw91Sj6Dk3spJS8NOqha4
3/Q9w/SGYbvownwxQqVWk3PNrG6nSutVtJN5KMxH2gLpXm40l5KzC1L8HTxh/SDL/Gm0x/ZmOcOx
7pHZrB0uDcSEmbMq17w2XpJl/u6UltkQTf8zhz15Fgbx1HPp+ngYAEBQzQ8ziEDR1Wy6MR+EHlms
VFwzBMouDUD5IsVrqaTx0TBFfFDeW+kvGFSOq3SQI9K/ardz6u9eGCt8g0x/QgHAbjBbt1iwZTtD
fjMUGsAkAcN/FdfWcCJfEZUDNMV+ESY6T4ntiw/RDdOoYzY6M0ZU+fB+F3oUC0jKUS33Aoham6Rf
v7euknmU+GohIAu32wk0oe03Kf8KDYavabgXtXQeVZiefpmPtxTrbIvok3FgNOysZvwwZ/vmjCoN
he05p175Z0g+dz37kqlGX7lt/oFFC2BC4eHoAGlkDeDIaEn2v3fDWLgv7vYa6+24BUPJ7x1aF229
nYjoI7ZZDdu9AlGdLDRCe+Ru2MV2CDcOc1rzLRt2syRrOj8zQHBrjuWBNNJPeuZ+uhNj0jQyg6Zw
lkOWcwLIbIK5VW3YFiJ8x4SUVHw40X0wnw0aiye7XmnQFQHLTx8QQ4XWSFKqqWixCEDi1hgYfcuJ
kl35l43TctIWDPmgjn0sMDyDBtb9BUSwpVNv6OukHHpgdUCYVlw4eJwtVQmcWf0HIkrb/KL2abRP
Wm99r0DyT0YX/4b+ED9i9/MNfYDhD92o+dyoeB+sOQ3diBzMwalqiJ4kxahsEX08TgeTSGtCJ9hD
GsNB/rk0r6LPyQvJD/Z81xWeWcRFmHiSrsFKttSnBUaIF2vvehqdmVcWJ21EAItJmffsqtpDoxpk
iU4Y7ek14FmEgxWxPx4kngnhqDYNizJ96NXipzDZZWZL4sPl+GhFevFfmxl7cJh7ozD/1Hky31eE
SSE++4TOTBiv2Xel2oxJiZNDaGMgx48+xKjYjPsNx2uI4ARrQyu74NRoX6uEfL0Bv4fVZzfXhelH
6gZivbR9r3LU5g7FlHJS067zEy37j0AG5GrrkJ2FpLZrYtdPc4pWNu1LLegs6K3RB9iKobzX1t+J
AbzQiTlHagAbFYFrNWXFH7tuH6dtQ1vFg9FIlQ2PQJfEAAjDGIz0jXT5N/TjOesNwhGz6XGkjtiJ
tPtTVS3qeuWbPPmr0leaXxgqrbcE802JwwPvyEp1GEfvca9AOBpD2+h9KqCXusVQNdvdj8tcHgkv
rU76vU1vSwRztFrMbOSAzGjVN+H/hL0tPvQUthNOsZUXRbmPzeFBS1viKfAGLOXYHXE13yAG6ftK
B3ksQDfXBgMs4G6fylRVLzNpkBwtiz19rddqgUs8pRiROLF6s5Ebnuoy/0wNxKcdNiIaYzc7X7KD
MIA8c7rZuuDzeDHxvAfDFFSNSXYk5RmKbwhlUYJwVEY+G5/DMRBnWsQvUlpvTMdPESx5emuZe4or
57poqIjAYH2CBqKDV4DZmbgbN76uGUZ5vAa1PSKMJsdjMav8YuTLP52BiD+My3rS6S3tzbz6r0oY
drr6THOIKX+YzCGB6dNZxzHWxTWuANFzOtL1/ZxBMkWD2DEnqgsmtiPjXWVQUZukACTjTTuhBcK0
aZQu1QRbGOuRJdhCOdi4nmTW59hr+2TjcBpaaz/U7uOk0+i0QEUxdbEOFaScEDHeQ25O2qlZSweY
ASEWa0QzhXooboUTaoX90NixRtnhJt3p97eaXfxkaLjnApQG//+fOl77ndaZvUp/2LRC0k5v//tS
5of80+//t+3lavz3+x1S9QWK065ArEBlAVaiN8d0J/kc6cfzbbOyT0Mji14xaIsj0JCXitTJByBx
MUM2sI9UNqUXjTqSWWI67y5PgGc02rKbk8Y9aO4WdEh4SRbDdpLK55O11nLXdW50WwCVgP78gkD6
k9+XWNGOaV+UIXiUh6abzjkRuo+8h/S0sT1MaD+2kw67Rh3dB1VvGs914mCJ9RQnKtPjYkjwjQw/
QrCOlRAMEbaBZs/5ec8aG/rqKM8RwLKcuHRlwv8oCJrPmuZPngBxqvXpT1ZqXjlH41W1kLBOjlmi
DgCSV7jGNZZmHy4Fn6GRrq9zg56YuX7lGUOanwkd3bspV6RsYNXqkEfwGmLESJv50NTUejpHpjKr
kMAbZ2zTOSfr/Kksaxkqef06Y4Ak2K08rei+WJtnPsFyeO/r6GLlzfMCHi8ACPRoybwHeohnCcjd
mZ5Uhd5sHIO+GMVJ0RWWGC03jwa6Pw8S1lZhYXwyey+363+0Fjmki+LdrUu/TO1wEhHp3iWJfAOd
0nZXa9lZLbcn3USe5xpzCm8F99Zk27uEzmGgxfDTmOIfW5Xp8qTXIThcSp9psymic4+RVjnWwi68
CZqndHJC2zY6sog4QcVdfzNUvdyvuHq3Npq77xir0X0QwysqnYzCewkTGB5HGoDpQ6K6B9JDeyrS
U60sP0vl5ADDkp1TaacR5/MRJEq1I8cDAHmFAXYR9PKqsR8Dy9WHMK+42VFr4WUo2/PQJYy+mhyj
WGShyFd4/vOm+YbIbxNV5Dw1UAf8rGGK2y6MprNNhjQmIjubswiLUlqnRbeQ+HfTPz2bvKEmOncL
5bHX+l9miDcxLX+HpEVWlJoXYJxnZm8+jSGakRoWEDpL78jykgCs3Qs3sbiZC3G/GAnlgTxh89l6
dJR0uA+EG2TkUgSlqmFaVdcKPHFk+ZY22ceKEEfFLsugYLp1kuhReVRG+0pSz7Qnn5ymGQX5Qfal
c85oFx2TTnFP4xi5x9aA8QGfxzpx+5fH2LWMc63WqMojV78QIbnuZwy01yxqnDA3RnGrIybsWXLt
WjOC0oeCReqZ+mhrOF+r1gDnyLQHhQu5hH3dxU8afUhfaGJ8ogOLX08RypMxkRaucJx34nJ+7k1G
64B805fWhN6kyFZ9GVxc9rFpl69IdqTX4hx4LROiXVwG5UctoqAyecI8q4rk20QZ45VZjsFfSu5w
kTZvMeYEb1aH6q1vGSLh2iveNAJb6BQwF1Zlg3136rK3bvumOnzDN3qhiOYAlb1FC/OlnkPq61wh
IigyF/sLnCFMeQ2EgJxmiTaa8jHK3SBdap0ON/IoR6JI/P0jen/9JqJaDeYUQoqFsWlith65hIV0
rfKYZEIcU6ubblFsjre+T6fbRNAFzhbmmNvf9+3UB41bjsypbHHttP4sM/ugDZbz1ufOK5iWTUb2
VcxT6g+kEe4aBfZF6cR/srUX2IXBEJhxZ/sw3DSuUjaTRJLC/xhKeusjH4Qy15qP1u0v88olTKWE
fYaxMgDLSNtKxROlcy6hMYJpKe/LT2VZL6qq1Y8ZCRr7tblNk1Hv4QTajyuvWMmsSxVnJzdriyeM
AYx4aYTTe3VZz8YKXRSvP8qlfc4nPWIjYiJowqLbmZXYBDtK72EQowGuBDihLXQB9ngVJAOezCly
Toh2DHI/hifAfude1uu+7SamNSJ/lCnJaHLKTvOm+YpWFvlxZJ48G8UlqjcW4HqKWptIgZw034jj
FJtA/wHpaAV1anZBSQ6eE2U03PIbKJL8TPyLsrPKQfpDVVIfSRD90VbXMiUh9heFlrGd1iqIpq1k
a7CSlqmftV9jhFgIwRoEAjpdnsRwA1SUuL7rjgN7MarcVQ5h8sKyMIWgf81bN3SMZThr5gRynRbw
AwT+C5Ovc0cIDB4upw4bJ9WPLAjzgdtP8MIeIE+0iFjXcBpTmuc2IRvV0iEFscHZ4NwXMMdBwZlz
BQqGc0iyjlQOGYNFM3vtLK19jJdZ3xk0xVi2V0xTQPUohaBPv63ruD7FtBEudou2pTLU6NolE24M
mXiDq7q4kOjV14bJ7L9gKYmllw+tDRWRngBvcj0WSb8+2qsGVm69OqqW3zrHCpdpMC8FwKegIrrn
ZI7gO4cUt1YB0WeMla0u0x+YCiJUNYx3JWt+lkK+JgiZubOWB6thWD4LzbgqKytu0uF77Fi1DiSk
0bSs6dUCXLyoUUdTIFvgi7s4p5g/2izHrkrgJ3t/FCwW5ghCQt/rmfnIQkaPlw6VZL5jTsA9KD10
+6E38ZljV1l2Q6MTi5xA5B6T4TIjLzs6yzjtMqduL5zMbhDlxnDgfmO0DuFfTeoXyjoNtRG24tmd
T/1s4tWTY7dvTBJ/lh4SC5qIk7AVGUwLSrw6/qOoLrJ3Wsb7ZWgfF4wxviE1okSn+D9dpwyClbk1
fzCqyJurK6pndkUWVq1TYC0yWth8iKt6Kz6BS2XzbOS9M6iARw4EfglbB2t/YvjrTKIsDvwLJ5uF
m3G82HYfQm6RZ/gdD7+FI1dyJ0tL2SfterCLMqZdgIJgFHs0qdZdsaQOT0YUwcD7CQvdvgobOW5R
jVaQAy4JW1VHGa7Et7XUm0u3Ul4oxrIRGk3aOpFLlxAxnjeV6MbHLHszcMic8rU6YuC0zgQQXJZM
9Aczyx4FkZZ+VcSWZ7TmAHB4ohbq40I7x+BRzuvIfLDZNv/fv/v9bdz+NQIcTV0mF5rVZSf80rKN
g7S6QyyAByNjg98K/y8E5gL2cguTTrd/+P0vHdwJbkixdcT7yHeum0/2PvZ7QQJEDORsZ53SdYdK
1LmP/03I3V9ivz2mvvZY/ed8jH/di8a4MHnXlFCh8RtwrDLfKBfMe8uNYAbT3Vmu0acBdGO6d+3e
RUuoQGDkhOF1ZkjenfYHvGGzx7h6wGcbWH/5iwewgHwpMnqNegP82Jt+T7vb+oc4Ih4MRHbiEXYB
qEH5Cnk7XK+KGiqHN1mj0qfJvVsfSuKhXhgRql/2Ub9lhmc851+WHZo1lOGdup/9Nver7+YFz7vb
Xu3mgRxe6x6/meWha7/G5sqC0DFiZB9hlFmdtS4Ae0NK+BCTv7QbriijsQ3StuY2c519Ch9Gkhx5
iQoc2Dv9qf2qAd0fyuLqkDmgwHTaIc4L4Xv0HtIeekzTN7wA3ceVlnwSCDbfTGRa0mtO2Pjzl/KZ
U7dZHRctUJErsnbc8ZAMx+ote1M+kBLQSsL2ENT7QQTGm/lV6Gdd3ZEevSY//dV4dU8Zt+phIK7W
PsQME3fjGVAgIWHtLvsYPyGHGHfs9o+8ucUz/8776b2ZT+N/ycvwpoUSAlHIjJie9LpbntnVkBDt
qTi1ALnIeMPkBua0QIWxq14hxaImUV7+j7T3WG4d3aI036XGhQh4M6gJCJKglShSdoKQhfceT18f
TlVE5+FRSNHdg5uR5maSBH6791rfigQSDeyhW3aN4zXH6YaokGiPBzlAQ4kjAZIgAKRoUW+nc+9i
f8lXNHuEaEl3CySIzbsZt4QyPEg3Gjj+haqfWtkFlAAZdwtov2u3A32Is3gyLqAuZAaOALVkw/Hy
qd3iDZioDUOX2ac7Iu2XsLiCS7RJhnkE+Nw4Rtd/pGHXrbLP6lA+C6dhi9MWE+ZmWqq7e4STy+CQ
8mMew3qBoIZq8nvNkfe1cqj9HaWPgXK/rTklNoebij3uBTvEIwtwSrRlsZTCda+uUWI0bKpHaxMg
viYSdjOmNhyU6B4wdMtNdthi0s2Yqk57KVfZkXs4WoIRKM42eAANYukOb6SmxVI59R7mxdY/D/fC
mjzfdbgx7qvsVgs3uu8AR3mUTmBRN5xN49LOHuEfxZ94FhcsgzXFEmqrKx9rJ0rQ59rJn6qdRxnw
sV2pjnAX2uST8m80bhCsUJMEx+E12QJYuC3WryQx1XuyY5eockvHdIbH+AVDyNk4oXHJn1RM7g5O
FXgeob8MzEXzFX0ljY14AgAMIsSjqNw2rrSj6NO/sJQpb/T5ZkE9CvA11W8IpspR4cGg1HSzs/Wm
xYvyJb8XFrRMirV6aXZmj9zBld7qFzFe0mi1lsKBOM8WPLhtLYaF+YTD8CwFi/6dxA2nWrc36Xl2
9CDFBQvpxucERjagBEp6vFLKQeJFXcnv9VP06tGmWhpr7TQZdvVYJI555p44feEobhI33Ytn5WSd
gmhDGczbTBSQjzwhLuvRFgRa/YZjv1lz3MiWtIn0bbDNb/QnIgpfvD2ouXXmFl/1KgDW9lbOnSYC
NXcG3RP+4zZ5cZiQvdylT7drjbvklFDrWnWCndxTt38SlUV8AzAUDAcBp7WbsgBhnkEN9OWLBxW9
bsuWaBsf6DjHEQPMsUdaA2WFFeiCZ6Fkr2HQ4AkfIaUgzXOwIpMuCBGcJ28XD8ErbvJJXNTv3FgB
A4ygYGyasYkNxNuVbgPUx+sodvRdS+w0L5vBlEmLeWuatQ+2eVOcxIYqoeOxZYU7oV8TaYMAGnmd
vqy33r1aLNRxIVZ3CCKH6VY4y/Qd76J79NyQf0c7Sdeg9KXD6GK8gzhDVXzBqvtOkMGhiJzOEZfN
XjgPt9Z+uhFoonJiOFh7Xzt4nz32z72w4paID0O5sCNKnN2etItxazz7Z7aEZ2OjfAj72mX+RVzq
KRik+NEWgVs9VFvEQCFK0YV4Yy0xMyyCZ/3L3yET92m+2vIzdCqoTHQkOnqkrnQk+zRc08i1trWP
TmGBAJjca8tamucqdaov0V8K2+hF5JXeSRvppmxfo3366DG0OYOjV+4xoHNrQyaTO/xF3twkLGWj
55ash2K/Vjd16fibdFxFX1bzQIqX6WgwGhv1QMohjV7BcnzNYWaR9GY67TMRAYVLSwlNBZQHcSMc
aMGish4dBbEMDRB3OgXZek4iW/pO0y+CpYE0+6QAwFk1D9ZBEtfFDhOkZtjletjDW2aaSDfCU7yE
AkZb9Tb89A8gac0PsdvorKm3EF7QLrSOka7RCXMIUt8zt9nR40z5ieV9B3OnX8jZYtgh8w2W+TF7
tp44o0v7EuqbQRyLI7xS50eO631ox5igoluylyryELmmNG+WiE4PgfGh8lgWHOGkn/3upA9bkgsd
7M0LqNrlujz4dveWPcqX8QnqmvlG6SfYmruZkb2sn4OHAgb4O1MOPGazg4h2x9NdSVsvcHhgRn/D
g5hKYsic8BIHrmWdot5upY1MG42UdoG3xJy2lUcx3OrmctiQyyjZnSutJ0QaT43boNwFG02Kw4dH
SsPgQI0Wd57oGIfuqxFdj9qXTC1onT3UCAYX3b3wDNwBFxzo5/TG3IWEPA7LbLxLdkm281yLu79d
7gNXfVOtU3uDMBG28WJc1e/eRhEWVrhq7yJw2/2qvhdwYKQ2VE0kqikPb4dBcVzKIe1nt7/R2r0e
gJtYyHvjK2dsg7PSbONAT147tWz3wnnkvAHf66E69cjk38Ame0sBp8ct1FAkNShrDZTJtpovmZjZ
ulibbtq4FXZsHOe3aUHygROICxpWyB/AdTWkddpjtpXhVdmGYGe4DbrleDd0OyNezdpK6Bx4JlNS
HldKtoKayZ091E+cFKL8XlcPTePU5oWLpNAeOLAVn9VdY52byPU4hr5E6UY6sUAhf5LDe4qC2V19
E95keCq3fbn0z+1jXK5jGi8aaxTGIcfYgENcFe+isQjY9B+0m0HBp7LiVowyQHf9/FjGW4pzHOdQ
IZFJ8Gq+yHDj7OQzOnUvBrU7t1sqL/m+3ATbdtc8q3dFsh7pCKMpPUPdIKXXxgMVTG6QOgRfGq71
0qRrOMZduoPcOGY3meFgASSQ0rvxp3P+UbwUAc4Nm6sf9DBf+/S1JXaP7AtvV6p+4i0bn/AuYsNK
YC+gANWwMMJttsl8vanAHm8pk16yddju6jPdTu8RWs90mL7yvX7OnyJzAQL94nP82mYPeFAXxNQP
ePMOheYUvCysI/qiZLLylhhsp5KELhQoi+Sec1yTvfoA+iiNHgbqeo98T8yhmAfYvrYxuu7YNu/o
uHnFo9adhNv0jFNmUG2O43SvI6Sib4g9p082thJjxG4OviVqdyc+ols519w6toKCf8f2jqZbI5im
rkgY5Uk7oKOPHsaVxxn1jYEvbLtky7kVww9w7AVhupBjPtt97UhMGbYnVHUI8h+AYgpbz+Xc4qSn
eKdUjrbKtwSnbsKDuS/wgpmcghfGIbjh5OC/MGeSXZdvCywwKik4dnHWp20RrWa/bYyCfUmmmYc1
htGmbbWjkdrDjro6dQrV9XDwFauYGSEvijPtX/9FYsHiRAXYiHV2F5Om9gAkZ8o/noWXYiDZ79Ql
TvlE1dkXNt6KExTZ2JGNkJrj2VBdBrVcm3dtsZypOqcmo+224MlZH7wMdtWYYzwXmg2IhEN6Ge5N
wMwv8NBA7gY2VfaPkSy8C4YWupOS6ky3FS2/VfkourxG785DUtSz3wEPRzG+ohBsym5wzwTNUY6v
1G168qG2rkzWz22ySfb5a2fa/i65+EcCgXKLs1KLYOeTQsCd+kZ/hosoB1ZziU3G2qNYBv+KWHwb
3mZ3fG3pVnwRT8qFYgYfizuKO8IzXp8ORTJy9l3u8HKFXfJC7Y6LQvJZezsEJHOX/eJ/sBqnwhZF
VXM0HzHsvkVflRvR0tsUS/Xd28MDlzzufJyR7fxg3eFlpK5X7PttCuDaqZfBRxrRw+I+5DY2Kpmn
aktSdkWEkN0+USpgv26fKH00cEIxtjiyA63lTnhOV+K7OK4K3yboQ7gl5hCTFCmhh+Y1or70Xn2x
a/UQjaZFXjv9JugcZem9e7v60a92EWLejbyHR7FNsbkFUNpssNjiqny2CP8cmKE87C8k9IJmW1t8
IAZaCdgTK21tnapTc4+Y89GEA4z/EeHnDB+349W4D145VUdfrH5S4uihk7yNFPh8+7MrUFmuODah
z2aXbx7bU6Dskw/tidF5F76SgekSTjqEjrUzjhL+wg96C4guLOLMKWAuDQUpvK2+CHvRBUNOqspo
k8jT2/qO1okTHBhWQ72MNvU2wAJ/K53nxWYWiXGHMzbSbTFfYk06DGvqef5xvJeenkqJtrxD2Yem
LZ5zNsbyJUHLvhhW6pGBw0sKTvIu+MT+at7BEg+/okv3ziYgnKVV9pxdxnSds0+cvPWwMc6sUUwK
44Ou217Zj1vQb8ZzDLohWUxn/mPDczOHbmxUyMcKp7QFQNBg4X2iHOe6jvY2+lS5YnAyUlFO2sEB
e5V4NyfPgNGyqUXigbnkx/wVObq1n+ubAl2fpXfnnwPmk+09Jp+M4Y68CK6i6DHFU3jDckR4uIDl
zKbdVT/CMXquH1kegztxh5Hgtlz1j9xd1QOh7itjt4lP4tJ4qphtJYLSfMXiyWKpPXO2vu9eepdu
zCO8XmD7zoiOdEsaFna7Jy7sHsi7fYFOklDGlUjLj2bfg7VlNL1Vp1KgLLOIEYVlTn8xn8ZhZznd
0Xvvh8eoXgnpWhPXucrd0kbV7xrHmNI/0waHD5e4HhujLT7PE2g4lv2u+PJWmuxO6gpW/tCuiFj2
1/wf87W2G4/FDasgmkNrO/Jlq3V1p22HNU9A3CvLmobgPR7jwCYxkJLEoOEF2oRslDS3jvPxGS/h
W8axLFgSV/VRmuDFlizgjwIL+SxcsAvXOBSv9RN2CpmLp3QS7knB8jXIhnT31bWBCLq3Em8r0JrZ
/vmzeNChncaFRQKvGDkGLOAF4n0MTS8wV3l5SgwFk66bFO7wygYidPM/fz9GhJXGTclQseJdLXUm
wdTs43iePCeMMEwpU/IEqLFeGXBTOazUgrwVtYw/9c14i+OQjl+Eu4QU1QUqZRSifXsbi1G5TjK+
T1B0WJ1HJkM//yFCdrNo6Wzg8Z4UZHD1XpUGjktD/n//MJjVoVULfR3Dl9sOPZS2RuVAmVRJubU+
rc+8trq9JQBvtZFzUYRFn7BMC4Gbyp8/6NN9Ygj+muYCRUwExsWyqUKOD4H5iMiycgOoOrPuEQsi
hWcV7ylKDkq04/QhatFFiG99KhZ94ZuIBiSsz9WxV+UPOYZVn0Vc5nTz5PF7t2FJ+69MWycnwsT2
BO7f8Ja4EY2fSuEdvMaTOcL6hBK1T5EOqlf2RfzHvIhWlV30yqkt9BPb43Ay6jZeT1gtqMzQOPOK
B7V+JMwCpQJ/HpoD6Niw/hCi6GIlxbka6ruG0DvWSHVBiMBrrxeUUMfHsRAIs1NFl8r6ShqN23j0
3UKQjwoXT6sD+yWpZ8PjcmTIGuERIzeWSnHJCjl5NHeWfWM+FO2kAUpCDeQN030/yTe8Dg4wuepR
Jyo+TKLFbKODdygO76asCVvLC3D0Ba6nVPs6G+pNi8uKdSZJNpXB0dUY3F4cgyNpupwfKpziXknk
iuiHi1Cdu5i1cTATa9gRE6TbVkcxsEwpBwkTSEdLfidoWlmaskHEJOIMx5eANPmPU6t9qT3CR8Fj
1sVtstISjgsArbYY2I9RGXAblszF//h/ghm/CTmU5gjDv4AuJuIlQ9MtFXcmH3oFdNGHRM46wazc
XoUPkVtgCjr2C9kLN3Xa2Glaris12hYkNoGoGO9//vh/+S7zp1uSIpo6HSL1iu9iDNrQaLlRuWLc
ExKqOmLtUzqIqGIIs0DJq3SqXSJe6Z8/VwI79M/PlmTSAk2N5pYqz1/s/fUuzPz6f/0P6X+KtV4M
8iBVdFoIa6xwilX6OjT621HHCz+JqOnT6oAN76Bb6DlpJ3OzzYFmWf32l68y/8brNyDJhqyoBDbz
ja7egBRr4og8tAISDhYhKgWwEMJnkJuoIm+CG7+gPzkDYRi+A92z7l7zymlhcRLu/PGX4WB8811k
CS2qYqqabF1/Fy30JFnIQ3rlJcljWcQGP2MFkrF4DfCieYKp/vImlO8GoIzFw8BiIuqqfvUmYjp2
U1EIlatnlPuMPr03FA2dJCetdiItYH78htS8FIUHMCZb1zhRy4GjPXIAXCbJVkm8CIlxBIWWC0ws
c9ZXNf4lL4Z0D+HOr6oHEw1IMaJMbVJeb9HSAi8hR3AhQhy2DM3m9PNL/e6dyopiYJE1Z+rV1bgm
eqBgV/Jr10zZCHXwMLZe9r9Mnj+D9HrkKDJzRxPhbxmG/PcgHnA6j4015yFU2gU2zalLjV1vUPxu
mDEFJVijz05T0YFjsPiT3twQSH/A/zFgX09OesCISuritt9Dc9vz7teFqX5azcwsKV6SsjpMIwCN
Qi/XYu3dim3wlVdptfr5Ycn/0LNYgxRZ10BUm5IlqVcxq5amApCVFa4DFkdT38ihFehonGi1jIQY
2FMVpm5qKJsB2hOU5nVlrrIqefClHoFjDGFEJ0XJkj/NuLqvZ+aC4kMrmHr/1kvN6pc58u3aoag0
7ti8DFn/88//s3YotaXnRsjXZWQtWgmqDYarxTRjp6S0u49pqc+e/pdB20UKtUsfARw1GTsxxea3
7/Ld7FFYuEUVRT3C0Ksh4CMskQSo6m6s0T0xypgcHGgjY0BNqJTLta8xn5qOFrtPG6MP0o+f3923
01chHlYV4bzpDMS/x6CF3+T/jMEBQZFTSTJF5i5EJDrem20ErRdOdT3PPHxZMUCQ+eV08plwRa6F
4GQGbHLY2IdPbwaiTIj9F00kfTZGTMHVPxRJAbsn4ZZtEQRoASsMvDc4ETtslBRMo247U5aaGUP1
8w/7dmNULFM32I1l1fxnXUKDygASK7fOd1pLiV1XcAWiWgPx2Bwa8iE2k2RtEgrnEeSXnz/9u32R
ETYTz0gelpWrPUEdPLVVU/aEceb0CJQmegxuTNpoLfnGfaRlFEj65pff/N2qpYoQk1T4PpDsrnBy
8dBmHbTyyp0G3iWCmxfdzF9+/mW/fcbVLwu1RsYnyoBF5HeY9Gqtmukvi++3Y5LJIPH6GJXGP2PS
IjijkhsmRSmtlJ4WAClatgUpmxZ3dhr+YIJUgiPL9oBf5oSpiWY8+uEkIW223IVVd+hE/KGmLDn9
mNClMqgYBGPwEhY+oZoogLs54a0VxvugYG8eZ2CUb9wVofc2A8dMD5XGzw9Omqfy36s9AdSaqZis
PRaS/as9RdUKAjaBBbk+4nS7YRsnayRdyoigFlHKNDPq5B53Ny0HcDe+UNI1KTj6Flbm/PxVrmOx
2dJE0QC5b8maLBnXi06pG6I5FgqRjtkXcTigAGTq10Yj0ccdT0PVzAHBkRMou58/99/TCapJE2Gd
oZP+bf55Qv9ZeC1faqYqTkp3mgLHkJmTNQ8b1muHH41FtyLk4+dPnEf81TPn95magXFeU9Tr07FV
h+E0jibuMNWEH4Eym6PsU1FFD/8fPkeVRYkXzGquzr/8P79M5w6nWJWRuya1m8kjmhaOcVh6v5w1
TeW73/Ofz7k6bAlKonsIR+CjwsYndMJB880tX7eFAVmAlKv0Fe+SMN/kdQSBeCxIQiNjMbrw86k1
dG23EqxZc6WkSwU9lqQE4iriJEQQTMo3zkaTfwb5oEfBVqoAblqfmpFqDdjvwWav4YcKy0ETUfRC
9yHcDVGF55/9FB+Y7HHNj5SNVtb+aupW+Ry83at06KTOINwQ8n8f5WQ05NM7PnNh03OhxDPZI4+k
l1+0750pIi+IA58LMX4xgCKvveFwPaXV5g8NejXzmTSDdAH2scDc1DdOvkGGJF3wMZLVFjz3qS4i
XIWuow3qyS+CLxEm3px4BAFOM6lhTpIBhl97EldyNN1yaS7XHhXW3KIB3unYbaIY8YA5BA/hNF38
8ObnkSJ9szFxoDQ0pqCIMky7Pi0lySQoXNNyN0oBAshBf+6S7KT08tmsrDeqEZ0tjvEJO8+jlUa3
tRWoQJp6rP77PNS2I0RmzOtPmlQupaC4n4TkRdKVhJ26AfGfyOtpDCjslLoTiv5D1ekZL9cjME2S
1oMnflQ1/mojPmFro0ulBg85aYCg9tHeWG9J35+1xjpOTXuWY0quHfk4UUZDJLWOVRksVWyEjcq/
ECWgxokZCHq8nNEpldU9XpKT3HRnLHNkgkdjtlEU6WP0pbUnGEd4MKR/VPJrS0pBMdB6DHns3pwt
EoYJpaZlWU2IK/AsLObvKatkbdVGew506ePPv9fp+zqvT6hvnbqDUCEj52sSazsonqvRFmwr8bWO
OtcbWNMk9UmRsw0+i20SQkQP5FtfU2/8GDZEUN0LU37A7QJzJwjugz5+roJi2jcBTB7PF+6arD6o
rfFhaTrVfLN6zLEj3sadhXcru8Ual99xB2VMeRiufhkh32wUsgUtleKThirTuFpMvBRqqVyNqKPB
kOV+NW6JOIGFYFGHTCttFabWB0nfpMC1FXIWkdce1wNNUE/p3V++y7ydXy2gimyo4CYsWB7W9RWF
KkvX9UWau+BAkKdviREJZ6NaujTRy7W6BJhZycWFUPSvg9G8S7l4riuUNUFgqsu8K+gmmoK/6Zvh
l01M+vfWoXBDE3VdlkyomNdre+WPkMpbPXN9LAPUuwoTqSyNF8Tl0MaH6tlLAWNzA0jc2oCzFQj9
pm1F75dNbYYjXz8i+LbsZ+DX+d/1XbEZY7P3yJkG3HIPESBd4/8jsPUPNwRThz1Ew7jLSNtulXxT
zTSNZvacq52FrDiJcDTq71q6S7ATUJYfbuH9TQeCWpE/YSyRSYmWLZSzHnnGky7cKl3CbwkbGeIc
bC01n1Zeq4PVpmL+y8v/93KicD9SQDJo1DZk+epuUMdNkcR4qiC0tsdGtmi9V68wqOwuqS5ln12S
dkT6o0zAYvLXnz/83xO0Ou+mkgES2rA07eqcGXcF7iYpwo5i0m7Cr+QM43ihWrcK9ZLUY2JNiaf7
7Yz277vk1A7u2jA4GCmEK/y9jxd1nrd+1yYumWH7ES1hEQNG11ugH9GN5qGTzvDIDa+knp5QUX/8
/Jv/HAH/nm2qqPCzZUmVdF27Ppj5YVJkKvGahKySRg4sldGhy0jvxAWl1Zso0U8d5gDa26SeZQJo
i57qRNmp9iCajwDbL+38j80wvhlrvPxzzkuT5q/jeKe0BzB+2yjHom9Uv72tf5cJvjiXDg7tmsbX
n5e0/5x/So26td6mfHFM94GCG3gyPyJM+CAoTz8/pO8GhkLRT+cxcRLSrj4qQCrsmY0Vu+SvPSoG
Dg/fWJNjezDQeWMZ40bZWI8/f+a/B2Z+HsR0Bcj5vNhcH7vUArCmYBKnynoXW8VrPkoXkAyOWEj3
fx557KVLVTZ+GY//Hl9VkSu58uewzgdfTQKtpojReEbsCm27HUmiUdX4JtTF/c8/T/rumWoi5S7F
hCwoX5dxOXYRxcJ/2/Uz7aR33OFzJhoFN7bK/LkUlH2syqtI1FYmbAG1ZpWtFJxW7bgJEQUCqdLg
wE3Go+D9NrK+OS7xDCSR87tJQhI3wr+H1kCuRRZF2H4rfEBTGJwVbWAN8PZN2Oza7lnyIkQ+EYwo
6behps077fV8nJc+QwMSxk5z9dlsII0F5Sh2LUJPydIElPaHtSAahFAPeb9pYLrZGDTBNUAiyRSf
XdpEVZz6NwEmeCJYvWkBfPDwB3hrShgBTSa1IuE9HtIYYg07AfFMTHsKZpJcOTjjEIUURJZ6dXaX
qJjIh5kg8wc61hQqBnrcJPjEktnRdvnDMhBKc6n1wIv+/N8B4lmwk4A+YSKn1AoOru9fmlrbEr/J
QT8XZ1O8vwpMkuZgH4PkCN+o66F8G4D7kQbkAuKyFjJJJACeV8V8DfhlwM2T9J8Ha1pzaUYyLfV6
wE0RDNdAZaEbe+GFPEU6jtpSH7dphRqtBIjiae02zyCRYJr6wJ2zVIr69ucv8e3kInKA9oUlw/+/
WkhSteTw4OeJi6cTSRU/W4yli2k0v1zavqk3MoItnXsvi7pOre/vEYzbTcmKkjC2XqHphDaRoMdh
xqTWJbnlunSBeYAenHfTKNopaOV95XX73px++yLf7W46B0tTNil+8vT//iJTJGIjBs3qSjXci5Y/
OEO1rv3XOB2ftNnKWdfJW1Vqx9kIn5pv/+8fOE9BZUNXTVG8rsgxDfQuDljNxtj7mJ93hb4srbxf
Fmv530syRTBWRvoMlO/l61k71HEmTTkrhh7TYrDg/NtJkaDOMk7xKEF5YM2KlMYNO92y+4ZRDnne
7tCYyBUU8RjDAzcHolw48s7tu1C1HlOYObJH2MCAPLAmO9H5fRn+brUhhkKVaDt8U5Yx9coE4dfF
KDvbrdA3W6EoXnmUi0yW96P466r/7XOSFVh3YC/Mfzo3CQ/J0Kl+ueNwI0gtSOS4eG0pm4KENFHW
JOFbm7ypgF96AVxVz4lUL7dhhgDm54FhzDPgejngRdHkVSWFcJKrfc5qZQBPfhm7mIxx6QD6NwE/
QKAsoVaGaL8wSeVNfRtwmuBIcCJQfC2az4apXlK0Nfnn4GNdCdPOrTkuRWyQoKYDohz4Q2dJKNsH
7aBZ3mFs5Is5UMwoGAyiUrwSn/lgKc05LfJXaxD3BaB6QoHwMlXPlaktS19AXct5iVI1JUjrMknl
nQKtqbDIppf1zzCn2U68q7LMZX1OsbzrFBAwhVHtyBoHbyEST5US9WUAPNUfs5BrLsNeRHFK+vs8
2QOGgx1rIaydlz9/bujp8s9TLkoqKkH+Fom/7arqt+/eoMLK+oe37/poX3n1XFIgr9oqq20GbMmM
u21Pk9OZJ0TVk2JXBqOrSeRcDdGbzpOOLOkSVdlr5FfvbVBvJlG9CCGnzKZnwS6r8gyL43ZSq55j
qbWIq+A9epMskCMtoWqQHm9xeLk5LLJ45kwZiY4yWtA/OgaXWWg1+XPoHue1WDH4RyIEfPBSRAUm
HU6C3L9ravpZhvDLNvDdAUMSVa6RGLyt+Rr396qYGO0QhQBEXKGRbGnI7vzB24rRUvLL+7waX8UC
rY6XnKx8/OWOI3+zBUkshvOhmWatcn3elyVmtYp925086QNc2xOw/wdDCpallZ2j4qWVFFdxx099
NpZpCHeCJzE39rmnvJpdc85KgHpmQdevmCtV63pAQCF72Yp6D5YqqzkHVbL5ea5+t7pS05J0zvuc
x/65dnfQVgcyfnO3j1C0GdmmbKnvpP25irPNVMRbsTdWSoBDC5XmmPHl5vzTXmzPSYM6wgiwzgQ3
iTG9R4P6lJrixwQLLjLvpXR8jWvxlzvVt69XkmhL0ovhTne9+6qCFYWVWecudrpjqfcVoqEHvyl2
ohiefA5bGYntY+SvR5MU6p8f1ncHaz57rjzLkmaxVv89tljy+qZWS8YW4SkLmdEsDeqeWbPWckcT
ojPO+m0wiR9FIn5Qp15BbFtnvXfU5PaMNd+OGxMZM/BpRcwOv3y5b44DfDmuMwpnMG5uV6tu6lUq
wHne5NTkT+DGVuOkPUUay6UfGDb3072YUVvyNe2o+9ZWHfyHX77BN/cq3oxoKabOBcu8PgYWhho2
aUZ1qRy78/x+et1y/RqIefOkWt2ZyPCHPJ3Tnc1jiJ8MnUceKU9RPX00hn8SMvUpA7IvqLhmDemX
2fnNdiwpqGosRWVP+qc738G3zCbq0CihW+7V+aemlZeEsDp4N+XJbLPfmsHf3MJYkEVZ1iRZpotw
NVgYGV4u11PmUh1YVT5qeHgmNuRVp9CDcxSM/M3hl+k8v+OrnZd+vagpCh1oVbbmFeo/F/di6odK
JCV1diw/TugYB7zhRnPw8+y3wrfx3dv+72ddjTdLiOJIVedCmQUfqw7Jh44kSF3ccKTwtRxyAGwm
skZVWQdieZyK3MCEY+7M0WLS6g6W9ctM9E1VY+XTz6uKcSPm6iOg+pROPukk4JaSaV1IZH73hrip
heKCJTYAoa80FGuhSOyMXdFWlz/kYySaKe1H2HzFp5pJ7qhwLtQ6sCvRtKkDaVNmxjLLu5sx/PBl
Y2nVGUo6Y2viwabkIg+52+TjWiytXVF1RysF+iKM62qqj0JfXmIAPq2A1RQDaNId0m7cKC0utbL9
iqLm0tV8Sz87DhkEk9SbzlpCp0S2iDTKMWkvQgOETTJMdvFmboKY61muWjBfPPGJKJvnuNbdCmSZ
MBJiCUjbGpxOJCRHgUhD0Gjh/CFcWvyUlYpKEjeeutXRBBmRX67SAaW0mL4WSLOoLNbkYDW7yR8T
WKgZ+4hekuSTMwLBC6xVZZKBIvnhlhmME5RWyzrye4SbTQ+bDlBUP0YERJCY26YcEhVLBQySiAn/
iZm6jywRVoJ2DAYjWEMWQjJOBdsmhOHJK9FZRxbp9sQCmUJxAqOHR4dRP5nZCdS5oxScxwxx2NQZ
W6EGNS7GL9yRHWTFnxb2ICOsL6Zn7jSz+uzC/ORX2UmoG7QUHponFUt7/l6b0qOc4FvM4vwhGjaw
DG1DB3dL4+DRAI7kFZi8gRRbgRsQBqnF3kEk1KoFHKAE2qoRNvOQGPTyZI3GztRHTKR8yXkdAJK+
Rt+6VmK4h16w78P2KTf8wcnacf3zcvnt/JEMQ2JxUJCtXF1Y9bIuG8IaM5fESafSWZGD/nYsSLxA
JaSO+rKdrB0/8Zd18LtDCvUPbq+IKdAqXX2sFowwVPwRFxntH0m0jlmcUs/PflmJvqnnq3SG6TXS
saWNaF19joo4CHi9lbn9aLlt3+KJggSf4talmpIjpwO6GZysSj6ExOKU0u8nhe9WfDZVQ+cZU4W9
vjhaRVqmRa/RUcDDkZQoTlv0772g7/nbR4QCXPpM2/OnOxb/ZRCieAWJuBcrAMkmxceWQJ6mqW5j
mUgtU98Rb0sHSwOW7BFE00POtFMpYwrWnusn2UfuN3dt4G/hiu+ssQOmQNpUp1U4FDKq+T5BIT4G
4rRvnTHXL0oLBi5muWzHuUeYCAu5glYajLPTSRxflWxys4nAncBYSJZxTAMRIf+HXMcIczoM+OR6
2YYS3pXFqTJzNOwqpgGxmV7nt5lDBsP/NcSOGekPXKXiVAfaMILPik4VvCXIvZxEXjyhR7gwd+wC
1g0Fjp4j+SGFmi46mBxSySqIwClQhapTo3HkqPOpMoBxlEAIJ164JvKDFAIE6k1SfGKkAkwqwuYe
OrD8CCN6XyXSoFEvxdCXqxHNv0EgN3gHAloNCQ4FvUej07e1iIkyqXy7HfDYdtHDFBfQN9JZJI7n
M/T4gBkr+PMc/G6/1BWu6BZ6N4bqPEf/s1+GYq2lWdxl0A/pMcn3qZ7sxl5cxxJxNf+/Pur6itYV
8IZzkI9uYEBSzOALZ9TYwSQuSJn+5Wd9e0rWuVehS0GOxnXu798llnKRl2rF74rdOiBNz8+WwZCv
5nN7JI3Pkk+8GE52cMO//MzvTj1UaShJcdTiHnZ16tErZAVZwvIy0PaFgJ6mWF6a5mgE1k4qeL/8
9c8P9vtP1Kjkz8Gm/1QbgFOjboFj6FZRhQGsukCVeZW88ZFM4s+GPQSq0/Lnj/yzdFyfs2Z9LLXO
/83dmTW3jWTb+q901DvqJBLzidP9wAkkJWq2ZPsFYVsy5jGBxPDr7wdV9elqt6Pq3tf7whA1kBQJ
IHfuvdb6UCt7P4p/FtWQ6g9B4ZhNRbK1gRxqNI6YLQNAo6LbLL37qMhmggU3Fo++/9TmpDh2MzVC
N66jPrjATX9vsFApzK74TMueijRdwmBG2uAYNakTkEe80rnKEb3R6IowxS0nt/Hc7dItYRw1/dbz
Od9GXGmwBuhtX2lydHecK1dpSr4Uw1u1NaPHrsAY15MJVwbWsS7lhylo7yqjmjcRnVgEzbukT0gT
Dox8J+En0JsdcR2v7vNWEZqEABBIWL1l91ltyfH/lPmkTjiE4/35u/rTo5Zj1mIUxGgaDeq/H7Xj
FMFKS4LyOLbNWzE/B6SN5NFyIr7uRtr7fthl+B2Xv2pk/uwAIg+IRiYNXfs/dgZKG3PSSLc8klD9
li18fMGivsxF/6VcNRhT19yT+/P05//sz1Z/Jk8o3sV6815d/+HKI4IuR5BM8mHOElITV7MN0Gmt
S39XO+fMN2+Lun1a65M/f96fXfH+8Lw/7p+zxS507YgSY/MU+gXHWOarm1GaL12tb/78uYKfbUlp
gSISY1vKVeGHVnk/+gA9gDIdrSp7mCY97lJk6zHdWNkVPRiX5rsDzI3p0xLOIsHL7pOZQd/Q5IOO
IgW8Xh2t+LWoST9y3ek2gzFOVuVURgScWgUiP8N8jV28WMomLC9yPmVoJPdSIsubwO4pMgaTjOAc
Z/nQD0SaLPkj10aye0meOiTViZoWWzRuE4VbG3Lby7u5xPUzAfYJ211wk9e4kVqD/YZJ/PWGnRcN
45pa36iewGwoLCH0nSMzjLUD465X0PQAQyKl2lfO+Ekv9ggEjm2P2Tshcq+byI1Jch4Jv4RpwhLc
kzGRb2NJhnBuTfd2kZzXurntrBefinhSHBsgFfZxMr3Y8QIGq3/K6uEG3EOz93Ljasqd/Uj8bGok
342lm/dO0p9hzPY3TpdAi8L8CqH3L5aYn500wQqgZvDA2fqjqLMoGoXusqGv3rC7qq0XTRxFL+wX
p3GuGPi+9CDK/uJKL3928AZoMnBDeIyKfzye2F/GcAu5QLiFdyMJvEd2G8mdqbYtSbjpSocy1xGc
SoOjG2UgDcvoZkqz7Bhn5WM3MNZsJGPfEmqHzL5XUfMRvT1wK72s0RL5FVm85CUMBKoTm7UvNBZg
0yEN4s/Pi584BWw8Fug8JJcbepU/nBexMRdoKgsyj6LygH4Kh7ug4z115o1d8l/B32o2KaY+YyZ/
PTcSYHtBgDB7rumQxxgRjaAP9cBVuK8eoeqh38LqFEItwIlLfjtIj+JZW4fItQiPb0i87A0AFIVY
0dAC7muqk+Of/1P/Sfwm+hHRgLkWUz7tn/WI+cMVLXBnv+ylVRwnme1bmupEqflPfQ3KopPTwQyi
ZleXRIeX0nxKyFdgD19h741hg/RVHqY52wBSK/3E/4vr0M+EGIi2GR2tVYL3H43ZeHKWJtJcbBs/
uR7S4otRtPdJjTHasTEi9zBOOnK8lTM9Ef54m0z9xWH0tdERO89eec/joUyqtz7ngyKlHplb+TZD
K/BGHmKo/CugNah9bOP7X7yn4idXULQRSAUQuDHY+XGqKbIodmkbleizO0BKOX6/YeayEYkz5Gc0
Iry701KnpzE5ByPRA3WWL5dAkN0wJq9ibuUtAzSm2wWJQVa08jmHFtWbOX+JF06XufgKH7Laj1V/
SzoquSeQFYOGHkflcrY4qTZ2GbmqcDs52WZSxx0/feBiRUBlVXvHIg9saLsVeynfOtcSQo6V0Bde
J1/kpiRnAtQI6StoUGi95ppGb/gUH15UayVoDQNjL9oG5alhPfhO+lIhQ9pYg21uxoZayTf86zz4
5o1cgt1seI0dsYscqplKHxGy7Vr3M4mlb3EUn6eY7Kc4c3axVd+v64n2PoDB/LwWhX1hvaiuezKH
4VUy62Nu/qJTaTL954Et0T8l1PzjqE9B0zMgT65Irde7OB2/XyJh3QSsBrGd5SHdQizpXQsyJfDu
wSGzfSQRkEusJvOr6Y9LseaOzuJzVc/f/uJY+NmhgCDNEohW2NT+OFWbGSYUqrfK45TVBbGQ1oZ4
34cyVlPIfo73Jw3utW0A8VyvX/hs8tL8C2XJT4oWDII+OnNnXdF/bPCCu27bci3QgpqPbyyaZ9cj
YlgHLe8NctJjMLf7BR/pJiVr+a/O4p9c/WmVMNOhjUuF+GP3vWLGPoxlWh3zAYhkU2VHuybDzCPo
fme12KtqzEjXvvPocA4cyighPFQdo6aG+5z0fiir7CYaWnmy5hUBqANCCOFyCeekhym6kJa5A5j0
lPqAQ6ktQqoaasKu+20V+69v03/Hb/Xdb9sE9Y//4f63ugG8Gif9D3f/Eb7VN1/KN/U/61/972/9
49/v8ke/P+juS//l3+7sK+Qw8/3w1s0Pb2oo+ven4+nX3/y//eHf3t4f5Wlu3v7+y5dX3jlChHEr
f+t/+f1Hp9e//7KK1yjE/+uPz/D7j9d/4e+/XNKqelN1Tx/qtwf8w1+9fVH9338x/OBX20fdibUz
sBiJCz7a8e39R4H3K0M61Dg+Iyi6Uq71y9+quuuTv/9iB7/SgrRQ+6+7WOl4rCiqHt5/ZP26ujOd
d6uqg03T+eWfr+/fPoB/fSB/q4byrk6rHkMpT8Pa9If9HAYOj0PKYwPJ60Pw9sOCbNGQpUdRiatK
GHVCEH3j6Y6cYlvjDZ6VT2nuNr31Fk3Jku0a3yuQBdGvTbynNkMe9J3Z7Oi8isStjQ925Lb+89h0
vfoez3ZRf1k8SxuvmjH4yqdG275YC9IEPFrAUVrfJy+V9CHPgHTZwPV57ByPxCDhKPWc4gfO95lq
koHgvp6hehJ3JpogHy7ENycZVoq7K2N51SS6uM0xEBDlMIKyOuja6LGgi2Fi0QuCtr5qqzQ1IRok
c3MbD21khW5BhzCUg47mDf9JnO7EUFSfhe/j52Iok7u0zhwXub+LoG7TVrGdirBgtvom54nwDqUM
ErCnJC4BCRJnCaEGsxQ29nRQ7vVcDLlObofKllCFRtTdSvFs2SzUKYkdGtjoXJ3UJBWx75MTGeJc
TYUqBAlZY55nLGvl2IVRYj/YEHc3QDRaolJqHKhba2a1OXR1lH+VauSSYNhBkVzATZQpwTNehBOT
KQmZZ+WS4Gpjbh5En6pSqfRAhCsVlgKrTmxQas7r2mkRgEbTX2xs15uDu2FJvPGDNfqt9Tgtrsn4
267tb3EwFt/EMi1kY+XkPgPy6xpqGcd2eCjH6j+7ST7QSQsY+5VBTyoUQpOnynSSlfxRxfs28yAa
D6QDwxwYJ3lGjGffV25BThhR1mRfNGZdQSVtI+/DAEFrPFS66ad7dBWFie45yzLcGbMwz13Hv0rL
zMrzgSpY2mS30Hpo7pZJAZJN3VlCy2pV4+5mSw7tJlJZTdT5kCzEa6aGru6CojX87443WorAswXN
yGbqc6IjyzoosfqmnRejpknj1LgqY9eadyV1FtHPDKl9ootc7fUYR1askkZ57oOlGVuHFb8wnH0E
Bzy+iZthlscsVaU8UKQpcdM02nzMbGhQ4Zg7Y3sBw4O70JjiyXsGHxPII6YpH/IMVxSLTIfYHVYu
ryA9ADPEkBMH7Y7DtJdzm+1dqVPSXWPjY2OX86OmAHwwO0U+XES0hYJucCcIML7mDACc0DvOrdkI
2lBTX6SvBYxgOEJqDMdKJiSwjunXVrtxiFLRuSqF3xxrhV4lwCEZygbXimfwNi++i2ZwEVW3T4re
urI7s70wQBCEZlfWrZEvxi5Ijemp6FwZMgirr0qv9a4nfMhhEI0lOQOeS2q0XZ46Jx4f3TZmCtA7
MzHjJvuVwZInEcXOMzUcngrqZedGLdabXY7zl0EV3Y1taJvGBMScUZORVEFAvG8qTc68VGQzQuS8
9+t4+KoLE8iYSK3HhJCJlCwDLyEQYeIXV6aAmkbzY1mp9Gi1WX5yZ06VlWdwsCB2HHOfdNtN6VfR
UYFbOBoB+8vOcONrYBWpT26DiUOJK+Rtt2TV52qyqf2HIL5z3c4LqY2iPR36/pCCbtgvSA2OqpPq
aA9NdR9YXF1Sr+8uFodiqGGwHWD1OnfajowvMp0nHqpunnXa9He4V4dDVxnzoWDBv12yuDi5mSCb
OAHORiC7fScwMxIuktjlTe4bBKZlmfheiqxi51eqG3PyCb51mZ+69NdLebLVYryIZlGXXnuF2o7z
TNCJSPLmLrEK8C+a3dk8g+qQVonexwqgreuGxO1aIto0tKWY45PAJzNO88Hsp4fFbQfoVRaJ3ZgI
iKuaGximsfQhloxBmJfYu3zlALUv21XiNKxZR85SfRtMmXGECC632Lofdd25N93kqJu6Tep9xOdz
lCkUjKjMp5NseuNg5xl5a4llndvUnI55MTpAxuREdCypem4zVySjsV2ISiKsqsjxvnUjKLB8adNr
NpvzAWI96FNpNeHo14xj0zUf2nO7G7/rJT7LJvkQqWK+JINP1p2E7NUS7hz2GTVXAHz9THnUcznC
v+BNYODKIp1CO7W9S1HO/rOvhiyc/My56pOpvfS5FqFcxuk+KkUHG8zwuCQjBQZMXddhgHwDCILp
Mi5aJFnTvoQxinGylktzECU9nAp9w8GITSQqeA13JpCwG2+dlzFpHc4JW/1NUjjjoee6uZ9iz9qJ
WpvHxdXRZQCfcpixR2xZEPxw4oyGubpEYds0qFNtkV/6uZOvgMy6GydTEEy8NdnOr8mXEwkAc2bd
O6OExuL743Qy8tTeZyB8tkNGNLblDXzi86xPuFKgq5XofXG7wOUTzK3LIQtePK90P+SdL2+NyBso
SJG5jwGjlbLv7XNkoPDl9OYi2gO4KHpWi4ZR3aFF4/09sUV8ZaZrqBVY0gffZ0MmnMHcZ6Oyd6Y2
ybEs6WDki88MfIYGUJZBdh4WAMKZHsZb3yiIYBtKfQNBE4JYlIFK9phq4SyOw4xqd1+laO9LsQAJ
MxgCwZ9Kp2MaW2TiraH7WjXq0gRFuitNC5cYA6PdFEQWU3yw98GgCa9j87OQmu0W64IryOdjiF26
ut4jpIWknI3R3l3Maev1BSlCAazLyeTMKO2KCM6SndVEJjbt666DSkO72q1InW4yMYTJWK4LyFhf
zax3DKhAKk+NyVFaMq8qcEpt82yhqB+dHsqVFqyhnSiu03kYHgwsaFunRIixACg+9XPaEw6GPIHc
DhIdOy4zygqMoxcoZ4+qcEKt5w7hkq87BHvGMVJ3DUBcoe2wqieLdLdpILYCR29yr92iORW+n8Bi
9xWJtgMGHgt3OKR7mDeHHJWGR9t6HOVBgSKNLlNqw+cQaVwMh4TRjXOczGlcrumjLsV2ahe3f5rs
BacV9SUmIbtrxguLelFvLTOhiHPtmSiysgUkcMjQEDDYrDo9g1QBxocFWlwPbN2+QnnDaPm71/j/
380L4ps/37wothRd+u97l/c/+tfeRQTUtlinEFaycfjnxsX5FcAdPTx/Neb/c8sifnURYREjjwwL
h90qHv99y2K5v6L+wyrKLwj4lMzk/h+2LDjS1j3Jv+1ZmFSwWLET9y1En+KHfhvM0awd2jg5y37Y
+nZ830DBg3kliWRMZH+e88IJ0T6QOci99xs3IUVcCFLf57w5afMVjkl9fr/x61kRDrneByhJil2/
3OQpSlc7WehqF+4RHsHnXpD6EsRVd20uDo7y8s1F3hWnVXcRrdqkOkB2VgbTtmOKwp+Ty87yGU9y
pxE93kZlizrIjVukaAlH7UiySTBkMG8J7PWH5VHPZh42y3I1rPgLN3eDE8lXDnukEhkqAeEqaTe0
6qEGBQUWWjnlt3m+d0fv3CLWfRHkcELRoSAlXjHnj6voK9Wvi1g3ul5QqVgp67PKqQOWttzVKQQx
6c+E95qSQfMwjWfpkO8cRY1G1M8S3ccMzZKT7hjAjUh9t347HqSRrjjonEDbqD8UAUWzjqfQlNHt
FCeE2OSkcHVcwqZGvFnyKVAmlzjUk3t2SzkG76TbSIcMkgVqIgqpFgJCVtJK1x/WynTbR063B5x6
GOqrxmpyBDrZdzfzHvJWylOfw+7UNqHBlneH9ePORznVm6TYCbc5xys8xm7VlcmuLvTRD/gLsUUF
24E9Rhf4gPP7RrDZufMYXcYIdHUi42iftSQ5G54JUJZtY5CrW+o88MHmmnSR84q9hfcjj/KnpcqG
TWqO+pyyNJT1Q2YOyxclD1M7vk1BGp2QNdUb0+0pIzpihAvh7Iu6eHTGgM0zRXJdsXC1PXGXQZxA
dgzqab94EeHWVIwsiWgmUgZULKdgoKf72a+SI6J/Jhme/RQgDztHqHhs7V/WKoZC0LsCMAyzwbHe
6POyRYi4yI4mHy80oLtU8zIdBm0znmnBfwfIWh89hj54azy9iXNN8K1NvGPcMDNd4mpmMjSn+7wz
7xcs5ts6k8mTbyAgmyu1BdA3YZ8ljJvV21iJYDuXcd7JEfoT0ncCoel3bAufjH7TpblK+uUIC5Vm
R8XcqKhD3U7JuVLVa1rcz0lBPkQu5ttltAcKKueDrgNevXTQLY/ltrYEtN2pP+GQ3vaW1T3Q6CQH
V6Im7znP/G7kHXec+aGhFB58+7WIzPIzmm7VOlcEl5ztmTw7U+fE4SH+8kisXapPwOMJxsQodkzS
aDmo+iGG2n6obXUMrGoFfuIHw3iykUSqZUlaHhxIPSGVcOCPfHoJOMZewG/AyBwhXJMHMxmudEon
AePjTU3mbd926MlnZYRjvQWONyzxnTW5B1reB9ceFkDJeM/6yuYMl4kI+zI7Np6ctu26S21Eu68g
zW5HZnVNUW7JJ1y2tIpOAGjyizTTWzk1pBts09Qab8r5Q6+MJXSaDtuTf4RlEj9a/Pol87MbIps+
edo/0Slod6aB6rq073DZDmutpK8a6XwVgbFLl7oJXcVnfJ02WLtgJVUbAp+CU5x+SEc1sPnskkNc
qvvIHHa9u2zjOBn31lIT3VtpWE6IBBFQg0srnbtZL8utVuojqXYvmZ0Tf2/X835RLd5hIvNrHqNx
6q9d5rL3d4vDUvh7GRMuHVODsCEXX0hV2jDRicqUzkQ0xnvVl9+TAqtR0LxG+Qwiy1+4NumE4USO
Q6KbkAg0M5kcUsAEgWhIBHGHAVXRfx+qlhKYRlPf0CEuvPHS4wB3lgyLPVSTZXFvrTRqwtoltDcf
FH4Rowb7Grylrf1xaLPuJCvyJ1PZ3JqzlW6TaWl3iRRNaI2AQGybxFoubbs5dU8AzA02UPOX2Z6t
rdcshPp66ijKWu9FStx9bF0B8LRYiSbCEOCbt9XYH/y8PMsO8wce6ruV/kUeQOaJOkQ4RNNmjg+y
iecbcBr98uxNxP1ifzBxsPuvIxnONdF4yoyG62Rs71ovbo/0y19bnX7LKj+7iqDsbGqj0odkfvFA
Xe272c92jj/xRR8RVrZ86dKO86UjY1uZLnRBQ+h1cOhscHiPx1yM3+eprvcQ7y6jCmBb9WJXZHA1
dLVgFZ+69sTSci/sx7aunVdvfHbT4iMhSvkjk1yCaR1WTXuMad2J8a2HwnVfZfohYhK0g1c5byor
uFILMS62KT6nHe6x/JJV+BiQeU3w4bqpXHZDZJ5NN95i6ybGNgIjSheSOOOGd6nX+lvpvMRlHD+K
pKKHobiqlDcz7fVQLLO5nQLxbKn7wQIm4qbE5qcBychTjDMy+GoSN2siPtjG/qjDmd6BqEvYVQnz
5JQeZN+QyeABbUBFrjj9WnMf1+1nYybl0YKIjphkjA5CN/m2iGprn7jTB+LNPqa0jWgNMpAfnQ4q
6fC5JlpmT+jBp57otlWT5G560wOpBXuIOfvBs6aKk99lFmWi8DUT5uszbextYKYf2dABUXVBrft9
vie5T+07WoQ7ksL01gnaFpm5AbwmjtILUaa4KvWJTat1V5sjKLqKj9VrJb04l+FW5oFeaCTxtUqf
ATkyWdCAOvLGccOSYgMQGSuFElHIWnvrtOTf0+JFr1AnZyGLkzFYuNrjoCFHFqZhinQBkUEFuqpw
D14tngehP1qpYAlR1V5YJMSikYSgkVvfEuSCbufcGIowb1/mYdXA4JEu1/Om8k7eYDy4vr4bOYwI
2bsSneI0ThV4G9yn9miQUZDdslmLL4vqb0S/K/qlPwdpOqNr9LnqzMvHvOHktaVGkh9nICoq9ZFV
xzlUzNB3E2FoJKoItBhiofNLQBPqhA7bjo9aE0urYqMdeao6w9x2NgLxX9UX40Ew+jtotzkRGvo5
YhBJ5ruXnjvHfEt76oyIbVdmtFnoePGhtWpzS69InBz2q3tSYpAkrqK+1VNzZwrAyYZTfJjMsjks
HlnXnhTRTTdWy74HuLn1vCW/pu2R70pqhW3y0TCtj7zKFdqycK02jfhZOTSovCC0aQCEA2wNtyNd
sPFEss9LJztzepEFL0ZEVvVyEkUVbR1W650qISyMvnVtl2QB+zmhi5xIxhZaGxXpKPP7upFnB2IH
swzIoqV5IHsmpg513RD56KBM56i0ZR5R3t5kQSqvxBQVu9GxXzs/ILIILsziULEMDvE9ntwjAQFR
4op8Z9cAwDT4VaSh5onFmyMD5G4rY9jBgV9Rmh0tDTQ8sMg0L4eWAsaQb3FOA6o03c92b7doBtYN
dD6eWjRgcUXGXEZYz6HJUW7aQGMmg+x7i24e21uYFTV0gHi9dBak8RtCwRC2P0+SYyW1uys0FhmE
CedzBSF9P3tKP/UiETtJPy58v9vqivl4xtnYt4IVJAjusoHidAY82HNyQFWHEZoV9aPo7OpQeuly
PQJy3agiIIjYbnRIr4k+8lg/tBaAFpmzW9a6fWaieZ7chr04+miKYwUbFLdM1lOwO06itnO7a9t7
Q4wNSDAvORAnbEHjXNgYtNmVW3l3JnuMbWR06Z4gyjPcRmdTkgXGQVg/67Z0L0uU3lrl8tIYNsBh
07CvzHEXy127Oov8UY57z3WMrbfOfDEibII6gpkn869TRs+gSLJ84wKjQy8sr2yzd68pRIDMamCp
QQkzk9xzi8hYPx3aiwsC+Va115DS232urNAOcAi6nj6w51AvmAKoqkt0p/RbT52oH+kxgOBKLAhB
Y3XV07S4HnPgFSonng3eYuDkG/SXD5McPqF0OcnE+zTX0JUFkmtS/sHO1NhospHL6GQCuggy60B0
y26x0oRXeukI970RxLsX/lJunXjhMFNqv8Sfk2aez10PNYQdDBuHj51vZ6GSLKuy1yGXxm9pV9r3
hVledfSY8GTWQF+ncosUyD0TinZE/6y8KExi/Y2Jnn9BKzVsoyQDWGBHj/guXxkCtYfJSftdajzo
uOufE8ctwzSBYj+Jw9B20/WyZFeFAVprPi82+cT58ClwSvq+oAVo9Fw8YqZqJEcbaldGHB385nb5
qPnUvsyZtWmnvPoe70WmQcetMefCHMKgXW6BVXNOJ2TrSi3lAUNGuluCA2hoDiXn5ImxJgxaxqfO
TVGLDGTCLxHdttj/Jl2DMsuQRGe5XBlbrT7EjQI13dDL5yRNqi7A189xtAQPXjKAFDRQ17UL64Dn
n2rbnEPbVw+GyBinTYFN7Iizr7N6n2ZG9SozWKPa5NRu2pYKt9ry4XAmswfex2N+M83TdUx+Fc3Z
4qkH4rsZHP7/xjS6s0VA4NaQ0akwLAAXlaBW5n3ZSs7u3SII7lwKs4bXsXXErG4bd3yEi8gSSX5e
KIS+jvLJwhjFsjrDyaEd9clqyrtJyOFa21oeUtlTzyp7W+Dip7BSsEZtAEesyftYYOlN1HwvtUXy
tiieS6+zDy6b+8mWLulcSKkqT58m3biH1HamcCjjce+6iMQsMNZJNI4no5DjJgD75cMbdLzye5a3
h6TL0oup9a1ks02VmRubIZPqpCP9FOQm+EMbMEySs8ZPFh166oLrSo4UYwQqbC0L9JKuSa1s1Fvj
Gu6+TtCvFN5jOvBmZxZO1dw3xY4mfbULMPVf2izZTiO4Ii9O9wHXgcNku9bBFNq8+KRZ90JsiXPC
0Ubuz1QQdr+6Y1KVvnRul26JS4GmIeRj0hOCr7R3ng1v3C0rxjgjkDv1QB3FvDY+Nv2mUvODmmL7
BALJ6uIrEREH0TdsYcg82ygEW4XmYtIEgxMOMn+wEalLeyb0nlHanh4EysFoRokPQ/ZK5OrszYPY
iFywOa/NFlzXzMrXy43rVB9knb4tkocrLXR5A7l2xQTjwM++YGDL6Dj01/HIsU2Hs92IMjA3NB7t
lcJkrnlc7uyBV6B4az3SiYTHv1DFUb1pWvGy4sWSJqa4n5ut03a3hv+UMtfDiuQPWyz6d5Ur5bkV
hjxznUJy836f0C3r/P7V+w3Z9BjXhrPvKkTNxn3b1cAnjMQ8v9+0DgHv9XrzfpeLt7kVEkxzVRby
3Kw3STESVN13yQ25DVko7YRU/SK4c6MclNj6bGp9Ce83xCWqM3EC/3oRohfkpxUS2bYXLfyMm/ev
fnYXIdCmrgx18tYXKJgan5X3pRaVCRaPO+/fJtF62ue6exMd+B5KELbe80LhtL7Y968snd4WlPkH
9CfIvt+/Z6TLlsM+PjHVl+cyHuRvbxIBcvbWlCbclCHzz24/wKJFGUGfP7ljhkB/ppf2bjZED6y2
2rdceAApcPP+VUB/7rev6BU377/RUwDIveyidOeOBLJTzfZneib92VIoXbWoR7SQerUKZONwtta/
myBVoNYbznYUiGOHGaSuiL1YGDf+djMxPCZ+43+/qVlROErASbLXvTO6fDxHwtOUkXyFCHr87av3
71VU68fKBlE/ReO5d83fbwpDd4fcT58mZj7M/8yHuHXrM92/Gh73aG6aQRNYiFD7/K8bsxANYdTc
kFU77nwRKyL93fRkBu0m6I28Oc4sz+diIPrfo0bngG4CggKMlk+oAsXsVwDf1rtGLswdurl2Y68d
wqx0x3POmXgy3U9DHI9nYcYVMBKICFY9nvV68/59v84ZnueI6DY1Zhqk9NVaAc+DPgfkG53bIhg4
nvOesVwJAe0y2t1wzicH3VKTZsRGeD45DuO4bFXc9JDQ/nlTyKk/k7APdHmq7t+/z/MDRw62mVhG
9GqmBe3RGNQZV2BCFw+bzzybTRjX3tmC5rDNkJRsS+X2EF3+eVOtT6rsnvzB92/eWesjmG0Mj2B9
wHZ9AcOMG5D+H/c7Yx5wXHvYNbv6qXY47hhJkBYPDoXgaPivI2ZNwTapqhi7kvpYH5L+ORhRGaYB
M6/EtD9rdC2bLB/piyzuN9nSnfUy6zTmxiXS6uR3XkLmLhHiS95XeCNy9NA1vkPtRJ98D48ggHUt
tHMYMvOxtYKXuaxG5p4HI82SsG6zu3TWE1vptr8k4Au2peu+ZsYjsR3tfkLPtnUd/3l24msrs4vD
QLW+CdAmHsoZ0dRUhERMMPilS8dk9aYwUJozIBPHEWUO9OLRP2Y2KmTXPxuyzPa1RRS2P61oCbqo
RXnoh2Bgf4E3yu6Kx7rxLcZ1/XdKuuE0OFSlRv6crv4QN+N6CZKymMHOEcy2ddd2OZMBUn5AAOMi
GG6zmodFF1nTpawvxG5i60AqcyDKwd0UI/NrMtanwXrtMYMVfcB+wg1yXrnxyRYcF/Xsepxa1daK
pminx9bauIGLIPZZld6yczrX2AQFGy4JhGRwcwOqt3dSQeac/awzMax17sWrulOeaQwa+qK7GrIz
fj4kIYiiCtUOd2qAYmlYH1qcffVAsYyR9KW2qieD8Rhj6XWXWenQNCJnY2uI2k61rz+hvukJi/AO
xbmsupfUKYYzvXt6G4Y8eab5abBYVT1CDPZ1NclTPD5n/dg90cnauHIM8wDuXVAwJWzJd5hix9up
KjtgEcy2bQDKyjOHj9rxKfdaGlC9+4WBTfHV1cOnypsAKnnJ137xiG9ajABfDR+GERP+YYzVV95w
PKfZ3i+8Q9AT7eeBJo+1fNUlVncYq0TmbeI4ulsib95NA31PQoNDgs22BW2JzeROadjBmMhLEmBs
xhtUMnWwp/1+W42wBiYXWF0kQqv2EIjYwFq7uEtCZBpvyCRAAFOQM1tYu2v6fmmN5WgCg17agZ2d
aDzseMX1bGdAnVXwgR0CjMqJLebqLkjVZ3oFn8eJEXa8Dj5HOoyMQlhKCAy4m1EJ0uVQ4mj5TENm
UDkdnDbldTSq6K9uiXC/Ks277mGR/OPEI14owT8tlt8fkBmYbEg1jdB25xKhdbGsHOyNJOOju3Bq
cXQ50DLmcliDBz7Z6JWO1fBACgDyN2t6FmZpH2K9+hBhIhuOwCzocZipDCRsmlH4ADxP/g9357Xd
NrNt6SfCGcjhlgSYKcmyLMu6wXAECqGQC+Hpzwd4723336dHj77tG5hJJA0ChbXmmiGVXxJ+GPpw
J6yS1D5kvQ5sQ8fY+dm5leSDypnpqdGsQ6gyfsEnn9gzBwcGw4ONCvnqzsm1W0cZGITg1ujPBalx
BFZC9DwUAo6Lx5j+2X6qSybbFsS3FdoiTs20Lnrjf038SifrXUnac+exRl63czJSrgagvtklHqbJ
3mfbJx6tJnCNqM02QXUn0sL4YCDxdrP8HWCb8PikIt62Pte+kVxZWxGk90eKuChtezfSJlq71K3J
9q4n9KcM550eYxq45i8pgxVakx+axr9xCllMTWRccfUK0U66B7/Qvjt2SfaK0n+1I3SWZTJeKzEu
h9QM8pDa6MVdjWCwUQIpiPMh8tB2wJOd9P2swJ8DlmHq6XgXAHSjZSvrxwmbfDlf6tT9NOa9+aSf
iG/tKo68uG6cc1V15CJp7lfZVZ/kVBBjSK5g3ljlIfGbU+PYEpG2o0KBIBAGFyGNRULqcOJHVsLl
VIys4EOqDn4/30zLeWDBIkJV0NyY1sBnA03SXD6kxauj4HK5bfNqLhnhRBYRT0HSg8+K5XVUpLeR
hwOytjjn1nQfqtkCojUPtdXOp8IQN1sEr3ktWsw6bfNoIDUCDymP8yzuKkdQ0VJ+2pAkMBb/lkBE
OmbxlO8K5b5QeH7W8UAExpqgfXP9r8j0ga5I6E+Z3IVou0gPPg8xoVhOXxirsfkrbnGgyR7mKbjU
F3VgHL3Z+zjaBhwo/Wiba2o48xgaPqemVa6+VoX63DA52Bkp7iqe+iqq0aSvNZ67aSEt2NSY+BNY
VlbJeMNQ6rErCcwq9rZy9+m8yIuywcWYW5bA/ITFZOtj2xPbRmiNvJSFLwmvKV7BNbNDulClbJum
oTgdWHR9HJ53ziyTk3Dth3Em7DponwlRHwku2LfNeClUOxzdinJh28Q65cp2CzPKWN+nhogPHZl8
9RT5kHdEbTJaGTR1nWM7OcIu2vsGVBAkKJEAk2RMZ8ch40+YiYz8EtxPL57dTacizu9lwYUnCGrk
GFzGg8zwjb0c2+lSF/Y513XyD20xXaZgRKQMcBsWFfUrF8mOCoUi1sV6yMy66rw93ixYKcMlpan3
PzTA99EyMJ4U+fMY9+5Bt0pUuai2LqugonfEpTYHkMJyoStllHX2fAoht2tIDuydMZIabq2mrtfR
rBfl1Vr84roYQ3m1kxFEhPYqmUWN/Nntg12TVM5KoOXcMzsMF6HeXhCBNZft1rYZM3xCd9tNOSTV
pTpsOVr4SxXouyyD+bDxsx7s+jL7nNuoOWo6KzFEoGU/Ej1rL3gvNRengly83aXVQzKnESI6r3Gg
60/mxeJfv5anFvJvs/bWTB4h02ZAwFlL8jC2KTOAPTlHAc3fXqwfZU8S7DzBdZrdAZHlg14K7WjZ
6CWz2InKmTLwz8aSlIqdKYByt5vbM7gcHGKEBXh8puU17ZOFQYl4kGn9hYgweZl1aC/7XLR3TeI2
9NdjvdvdlbFknKh0fu7SJ4fJJH1hPbqN9U+3W8yj+/MgX8fMtS6snNalVAlnAjbXK5/BDkT9e2Os
LcKy2Jjyp3EfBlYJNrN2EUFNP7Hd2jZONpk7YySasxs7cTUVIeASnFpkqC4s8LyL1h1l3CUXgYnN
zrXI+DDrBpc1Djp1sXv8mkxsWTnbKfW3jSeG4GAmyPjXtq4X/s9qBiXlsn72GM0PVkoZTgknBccO
VtrDxUs6j7ZlAjZYOR0M7ASpzl1fXYYa2qDhwgIzpaTn+c8GsWlxMhJaWJkWBA/wx9EitF/Q2OuL
lqW0Musm+M8tqwmI4vM4Rp0+9Q+TGB5yC1/Z32yRoYmK3K1P4ZwuHnEl0F5OvWvv1dojlmu3GDhQ
HecEHHf7IRInh3yyzLA5utYjsIHxNchHPzLEpySvq4kraiuda2MZ154REABlOWnHBW+IS5It4KlB
jUC+Z/KGLlkdh9k+DZ1g7arXgM1Akm3LT4/VWcK55axLHpwq+4BV9ofeXxjneLCCy7gC+LV7vqyy
T745YPqwNkKa40Uqr946xRlmbVQX4VC3Bt6CRZ0lL+sF/oKSpEKAy11btv3RCvpzvzZ5iofCGB/4
3bjYLJTW2gsGaQPZ3B7oQDrohH3K4MlXgMLW8M01yd5eCAg01y4Uu/r6UuQ4VHIR5P4ET/0oWsG+
UMTTeUUjzjWwwkbBmSSOmr9vVuvx2Xbk2zA9wCidL5c2b7NbtOftm1YF4PDeMvu71/ETqhyZ0A5h
OcczFL2lIYieD6n02Tqn7ml7d2ToHErbzW2j5+L3ZzOqai7bxuwmvuif+wqy6x4B+gdtyN/TBOHA
mPrHjnwS/jvr0cURYixk82rYta+Ly/pYa7sNmUc29If1f2x7A+Gg237ItO5tsQ0/zGAb6+uT6U1C
xrl4xeBeemLwqjG3fp+b21dUc4PT47wqPte2vC39byQPfipWeKRr5uTorlDKei/G3kdNpYq8Ja4u
BH/IvZ3GCOE9xamyfq3tfNnubptlfWIcMLVTWAfSj/CSCRElDE7zBifwAQcL2CX8upnnrL8Klvm1
dcgFTaAah7MqcX51LU75cmAeXs9vXMGIWXbL4ljn7Qc8g4qm/mgNvnUK8uHBkIQQeQl6fnqacAJr
2fVBe1dCf6KCAIxk5TKLnvQeVZhMW5N5Z7nA142BscaoXRAKg17X6nsNrknQQfns1+Zb1rtfEHM8
NLURYEWWk22HCy1727kV2YKLUpZxOdf7i1NXVwzUvzgwzMPG0Z81x4bh7cHKmVM4Bl35ngTmsh8U
UZ1FLfYSbiNICam0lp8fG2F/Guar1cT3qqCdNB1E3ebwANnxvSL+i+HGHZUWtih59R04vntWYJWK
9Pd2SufnItZPPfWYnzT9nqqQNAutDxHnQH4v3Dsw/ZOfxfjKfTA8mJi1TQbp5IrHCb8fyoleRv5s
R5ZJY0yRSqHSj+e6rb5zRi6YxlOUmSImJk3vyMvIzHbvd9AfmBbI69w47m605BkDnOFbpT85Xmx/
T+N2ZjSxjngqalQFvdQf9dfE1h4DgIsIq2JI8WP/y0ANbjSp+jA1yEW7SgsO28kI6DycVknGJFtE
hK5/3FaRoCWPYr/dzKfEPDfzGRoC69rcG48GoRGHIJUBSnYIwhuB8f9jiqb+f6VoCkQ5df1Plub6
d/9mafr/ZehMiUnj8QyX1D6ki/8mahr/5WLTYRkrefNfPE3LgYypgyW4q785LE68g/7N09T/CwWz
Z5CmAwDkshz9v/E0/zfTQNzuA+wKMSaxVq8shy/9ty5aeKIBbuvyM8YL4hSM/ftgu9iL9YCNEm9K
qIfg3Go5YtYDlCTkOZnmnF4i1U+taeLOw7kLNvyUt1Z/DYLlMSB99exq9VeCTXEOMIafGCJAlcek
45KXmN+OyfhLVaa8ERmDNyPzJhpaKF4yI+I644I9M8RthyjV1IOVvelzdchNsyIrtPNDvfWK45hi
D9Rbv1oc2JjVJVd7pBJ1noYEhoded+9lk6zptY13mPExCCmT0+F7klqQF337oyvxqW6FnYfYouRh
vOAepsfLCZnXcRogNAY6CEnlC+3kGlXwmOUAdIsm5SFLS5wX4uIh15z8CQUEGOyiuqOYBHqbQp8v
+Ed911ojuNgwOV56RkhYWcVfSCsRD0Gl0gcvRsbWGwgKvCmeb8itxqhVSt8BPpzt0iJqSnYQPdpM
06IuQP8feAnF6dThAyFW+AWaaeRYKUns0DMFTiB3My/vc9ATfZ2r+wyJnkiB+ghVYISBuXz0XU+j
2YDf4+vfJlWdVSrVzzbL9ksXfxntAdAxWKa9Bi/pOGeNETaol0kzwlQNlwsx+WWYu+arjH07NI35
xajlfAy6ljeqSOrQoOIAARIn7yhMQsbpCX4ELhakXh2riRpyaea9Q3bMDT44umDemJwOKxJV+9VK
wQrXV899+gDpIbhO4rmMi6sf2xSENRwxnTfMysYhvGJFCmJsJ+YgI9i31oLT3OaXODDbIzRkbQfn
Get6N716fpIcxl58V6mTofFgo6fjvzZ4DuV/3d2e3V63veR/urs9EduZfpxWTe76ThqelTAEAaza
bCC8/h+fsb1fvT2z3VxKOzg0ifv8j69hZ1iy7pbhc2NhB/LnW/z5Kg5H9S7uGxQj6+f+H7/e9rfb
s/bakvlw2JAL8Rd/ntjuJlkCGrjd/Ov7/X6ltrw6bgENNOHK9tcL/7q5vXD7mKVDthGTZjiZJf47
Kwa1bTrDhOKz+IB7I3z/Ef4qdUtJKPXa+DrAfwcrmV5keQPsyf/aaLOd34hQ4TENmnBS2G0YrI9N
YBP4Axy5Un7Z/mZ7dPAXig/fXCKV2Bdn7D6jqqgiSMhJG1pZ051mdUu15i6migF4wKFk6KV2wzZB
u223rLRE9wVOAIQx9dfCmy5jMC7nNoNjAXNkh8FdudONk4uA5Ybkz7pp6yZwhHmz9zIxkbMigP6M
IYh13J43e9M9wUi5xdgzXqXmsKsRwMJwGG0m5K592271UHvgPc3PgdoFHXBZTKEDhyNzbonU1D7W
2Yd/HmNgH1mD3l6m9RVQor63QYqzPlWoGEf3Wpe4uqUjLT0ITXWw1/2+TKlVoVryW7KSdjLIDnHW
YoPZOcseIqd+2161beB2Gr/vWn6aAWTmb6ZrVSyexCvHDdyjEpQ+DmZ5WbzhhLmWc+0QIHaz3pxK
SO+9kWDnYcvveUx3hVSvPEjdqO+ll7/KunePwDPlocNpeDfj8RTpA1wuWKnTDX+86TZnlOtBiX2I
hEdQrZuJSTpz6DaInPUVZvuEjtDCjnMsL6OTPqRPYrTdUINJvdPxDDqTE3TGPTC9wWRPb2rKGKjm
sE4mB3jC0kK/s0gH9nhDJZADQVFgQCHfCWosblTP+khCfAs/6zBKbblps7Hc9Lhdbl1WEt5Yr865
PLQ9TtQjU2jbzw7bXaQH+u8nvjX2BW1FhbL4PGp+ekBzyTrV8BPIYMQQJa/NR2nr6lz3pbvX/fZg
4HWyVxgd3xhZFrdk0bKTQjPj9B8VU1Mmb/ZtnhbjPJcjjgK9W4dOkFuRrEcOflhTx9pyXrcDq7W0
6UByOCQNPy7uDcQtCHeqg9U7t2i1uGtrXXeA6UKWvT6Xdyr7Khy9Ci5viyi6o0ugb/hAzPFTi6w/
qjw/Dit4TzvcoNA0Z3VxHvK5209aF+yGKjEePXwTK3Dqz0IjdMCKs0cTHcfJXOGPaWuB07XtntbG
GHEbcEqcjeiaRnVYxhodVm/RLGfra8YVPdhu/X7wz/3tDzEmp7/Znv/Hy7e7Jj/PIbCGx+2jPbP3
drVAEfGPP/jrrX/fZN79qYvN9FD9+Sbb520fv2y9PBR2zJxc0TC+/M+X+Ov1reyMvYnRzT7RjZ4G
twHo2ja+xkn75y7tL9Fx/+tj27MDVPOjbYOL4AShGea+jXX3QNrMgwXOgSMP45I444Rzv6Fy/waE
0+Cp2nxzF+8d3EjdiU8F21aiOGbLGzlw0cR+PRcT/BzHzktgBMcMmbEA7xqEIcS5Bwzq8hdmtdd6
u4jgGtWHrijmc1kbn1HSnl30qqKDr7oY9Cypkewdr34m4u2Uyvm5Jw5oF0OQxuUqfdRwzhxIO8sd
S4Q1w/QdFjs7LXFh0iQlWY8+plQ9WNm5LJwb0dH9id4cKlYVGpAmsg4eCmJ2KEJo/IGNMd3h7StG
S67X1JGTmG+jzKoQ9Z8HXS8q21K/e2YT7Ju+ezHsXS7jzylOGTuuy/3JrZCCj3YDw2HxHzKc/gH3
xn1aau9lXWJ5KRyYZ5N/atLcxFnHQG3TQbbylRhuQ8mlloWQhhQTQqMyFD/7WWtRKUjVBeeKLQmW
yOSdKj7nQFOUKAja4wZJiCCWxWSyEpoNCkYryUwKScANR82YHehTZDQd8/YFPNXvenQawdRgfDF+
JiFhgu/oTPvc8mjL53Mr4G/FHsnmZZ7gcuuQHTqmKTthLL7WzJ7z2TkO+ODvcuuHcKr0UOofXWPK
QhKl77NmIWktuzc3wcHVjW0ViZnI6zkILnFRtjSmeQHHTQv2mspfatPDKGHJ6kO/uO/I85JrCpH3
MHJ4Uou5T7MzlDeZt+/ydeUjhAseJKNWdftSH946WCxhMHnfcEJuI+iGYY6Vx7F2UdEGeEngHDei
MtEoKqbk6On579BjZLsINO6ePz7VWAlEMcqoszGbe5T+J4Xaf19kjr33+8/LEv9Mh+DkVV0Teigq
dTG452CxTuwx697KZNrpV2NRBZKB9LEXgR6ORAXwNSfkogm8OQeMp9LbT2l3wCQGWKP65SGMTyD2
6NcZw5hRfq0kdJNOJw3PUUwuMGwJMveGsD+9Qx07Ii/n6uZOEKyY9QZCYazYBldLKKjLzAwbw3qf
yAD94OJX0KZ5excjx5Lvxug3IZk4PQeoX+tolwguBERVGF6Q+kf5vMA4d2L8vVx7XZOZkqbaEDWk
5OyzLN6REVscCXDb4XEF75nZIchlqYWSRSfMk+mWjx5TG+QAKQTLLPChbyafjMZ7BUjnlIoTcr91
6zSM5ikdMEf0KmSn0rvjtduEgQ5dBW/FyqgeoWlNOwd9g8ShnvRR+1Am2XCCPn4y8ghqFlU20T+I
iE4qi+fXwOk/uZb4OrnMhyYgRFS1sPiL4aEBhifqkWXFATxDrpwmoesWGk5NQJ26FnyaOus1y6Ee
q7qAR9hi1MMIl3EkHoey3VOFHR1pWchL6AHxYLCvWf7oGriGN2nq74UuFxjocN1sVdEcZZyWyVs8
FPp57Ka3EbeKyB/7h1R4/m2Y6i9+Lx+RKupRX/QpLP/ePLlToH2d0rY4SNEz689WCRrfO6vBUZym
FFEZjLgepPrBSfJX+HlaZKYwyc06xRMXC87DMM/RbGXaMcCw8ECURI3dVMK8L+7ua4mDbBsOR1Ec
pYdGjGgR9yLclLDFBEWtPiOVqLU7gkURs+znGszbvtLCfkyeY0Y+12pQUV2A3KYasi2ktHroGoQQ
Mqd8Wuf6cvLy/fTVT8jKczG7OTmsIcjsBYVUAP9Op5SXZn2p4zY4+/ovM/biEw6cbTgnDE7snHQn
OWSPhupXS252rUksQAc1ZPZqGWKkztIzJrjm1lhc3bL+m2+BvtoT8jsppnc6Vpw4lJHt5cJa5aeV
sZZ2MYLBNeYpZrqUWereetnehOAdarbLuzIVvjORYq7rqnMfLODW+fgMTvtFqtbZC9v3kSix4m0w
Vt9kbwZ4d1TExcWnfloIcKH+ttNIs/uShb3Yx4RhRU7rYy2j2T8SuHpLHH/s2Om75Kl0ZXyN58Tf
zYn9KwXC2Jm9GE5WBvyeujA5JobPwRerbc9tkdKma/a7qbXZZTYiGuSUpbn50kouSnbf/6pFAjuJ
Hb1jXTXDdG1HU3O8p1qqWHLES8uUIKJ4eLKI4YbRX36PV1tGQDuUO3LYNQ5iMig6+8r38YhyPiQB
3mS5FdpEah9nRYYJEpLdMLcwaDp4m7g/PnAU3Cy/fNSF/4z6/I5VWTIOdz2cikbuNJJsoSuT/shy
ottfErN4HR1+Bhf/rQDKU1Ykrw6OZ0fpIptR8rmm82wcBAUS2DWsRYcLtH/IDMPej16M8FXC3i8H
TFaRZWQG8rIg/W5meNEN9ojGpRHX2GvkXu8CESpiWRA0joP71HVQDzQibtvM93Y2vK7DU+0jtPEb
96P09Q+55PTT0nQMc9n9KBjpjqKwj/3kfHcR5z/b2k8fU+ihS4LnqXEgCNMNuZNztBrjVDvqDUXa
CNb6BFeEyr9MvsqBw0vLsarGgZASeYHNVoND2wd2O4xNsy3DpRY/x8b+Ajkx37GITJDM4jzCMsnh
SLkWFbhWkZj8iJp3Cnz41FwYZegqll1kcF8JqcIu3wVGr7L0iyccTLDJFbBwuLuY0IdSCWiTfKrL
5UdKNkmU2/NwGFz/bYEzcapShg9w7auK3xWXRMRLRJkKZ3rvJVm1pT9npw5SfTo9C9BnOHvfXbmE
bXb0m5p31U6zLt/7Bn2J02usiaq6MPF7UH4mCBBQC4oITLUbe14eVIxzqp5X7xKMRur58zzKd82p
MxDpOpxJVD9iKOGAxCWfsFCZ91vJZeY+w6KWC7SBmmtXrL3vgk7pIBg8e01yZCRykKNzx2oEl6UG
6V3gwHRwGaDi2H8IcsbrkrChoMpFRLrV50riY6RcWqAJ4WrR18Hj7BPEXTjWVZHNJSAPobEIYkKg
guU4qTgIuzbG9md6nMdfDga3h6mERDb2uX3wF+x0cGz+PEANxXnA/igH/XXG0O/op7Tw2XA3isq6
JtYF0cx4fs/zlS7ituzm1naoQa/mBNQ+mTBvZ7t5CzwuqqXj/dSwN05Mls3YNYNdnQqMjLoqi9LS
rPBtfaigPD3OJVCHFsSMq226z9QXZ9s/20zsT35CejHBzsuOgre/tR8IDdFDITIjLPxqwa3Jfugb
aCte48+4aC3uFXuGTycS795rN0qWwjprI0xAOzEi6M3TvmSUKwPPOVZAHYxuMJPlOhlTX8cn07OT
x9HCUaNW+65sXRjj9i+zRC82icRhYVvZiFKoPdaA3Y26rsqNbylF0wBtJEL/BUUQ0j/kGQTxKGqm
5T4kyBI4+8kf68Ad+K/PGSHfg/c5j3HWys1ShcPSUU9bN6NA4uQ7zqVa2imS5SjOvmHddS35JCsY
e86yktFxuwo9t/yiOfPHXmHg406NjoNF+wUw3D2j6856bGLM7wPITOiYizj3lvk6zs2VZOYgNFrL
RxDwWOAAhzJactUdrkE2cFHUEny06gfFgG/vaUxIbKdi7FI3NxPDiiGD+Y3KIZwn8gYRSuPBkmcc
h82TMtNnPbBLRr8ml6upf9GTm2sQ44nbzrCHzBKVJh4gpak5ey8YdKiQxGDYk88+CaYdUOnnLkZG
04/rT0GHgyjywetAAuGMProlzmALXj154jxhNnd1yv5upHwdiqo7+4mJV/xopsRbuj1Bs1PnhIRj
vNbB+JzX9mtD0DhnSaBCqeXPhYFrJwM7xOmRARdpl74XEJnJ6ihUmGfNscIxDGjjOE/js4DNfqq1
lCiJxrsuQ+aGO/ymskvnH+fchEHSyfPgIRkgn4dZZeucG0NlD8MgH4oOBum6WtT1TDeHLuHUgfKn
h1GZb0HSEFkxlmlUW+YD+SETdHpGoXYFTSrQzB9IF7wrTRDyX8D/uqVKXhyyo1fRHW/npfUV+xj/
VMa1C8sueFVg15/dtGeOaflM8rj8AK3/sIqPQ5MjTk8S/8iI/RkRr4jm1vMjSG92WCc/y3oYb00C
O5Eh65DVWApgQR75cA+iuMVDYDSgpXaTLA+VJDmaOZ+G8SRV0Qph9cza8zKi63HJCxOhTR7LrnED
1HGEq8Qd4ILL0hE3MJ+QK68JG4+JZ9/zzFcHjmTsjabxhYiBJxKe/H2MdnNfBNqLFyRd6OqYFOXd
uYJRDdGT6qg/j6tpQjpffYQdO1yjSi6t5m0pSCPQOrT0cweVMEZIT5m/ijf9xTvSVp7tPvkV66o4
CemFrORwlOUma6DcsJfg0gxLu7Nd1mDFtTAifxNJekCS3lDhvdx1zJxTmp4S69RrqdozswbGFDqy
6sTTyH0cDs2cvRDjDou86Z8nTyRRojC67gYXLA59447vqjxfhl3M5X3wLoSCSuKiZopgSTZGwQFl
WPUJzmCzS8grjTxhl9E81lwC66zBai7eqwDfr4GrZVMgJvUN5ycaA3Gtx+SLyE5IYgMudjZUr8F5
74uK9QPXAwNH9Z3wvK9zUmO2WyBiRyiGIGB+wPYcEKbLbFRAGVesIkCD5NHaWO5uXsaTmtyXNpZa
aAweCe9wMA8OSz+WFV+SZKJUkf5rEsMQCzwJWhMgW7cGmmddYnI31M0x6dIPNQQw6jeGRzo2PUvz
bgFZG91rW2z8+q66w1iZ+Yne8jmlm221by0ghaFP1q2D4BnRkXh1cvDLxnvW1rEw6DuR6njfWg1h
OXlu/wyW5HVGJx+W6QSXSTPFzrTGr1XdlYdUJ1uieUiyPrm3qayeRIHSaKE2j2T7KmG+cz0ByPGY
2/d2c3AKnevHhNoxLzM/bBYEwGosX6wkJvezpyw1dfkZfsYtXSYzWvLlB63g4pgIfRka1XPxIeUX
A+POuM4/WSMldK+DQUyQYYbA/WA32a98sh9VqV5abfSQHjLyMPp6CTkrceNNVGR97QiYPWoN7GwX
QyakfG67t2fxUtCZnQ07eB4WhCLedBS+eScDKjsy/6up5OlVxSugUXlgOPkKKrqK9Pvnfj1JwSND
mCQaFH77MvaJuI7eLv+2qHY91GzMr0f0RZUVBwdRFHvk/BgXpjbeeMsJ/5s18M8jx6vnyAwYqR51
bzyMmf06uvAFZ6ejK0uXXwveglGv4XLV+Pq++R4n6mil40dfQYJOph/OMkzHdNYurd+84RczQIpF
iZFaCEm6OPhVDt6EYbvzvliFceKyKalvunnPlOWRw6KHgwbTAXYOntllAvN8vTr6s4YhXBDsguZb
0SU3PG1e0NCKg4ihBgw1lM8u/6Dr9stYIGgmQrUEs/c+N2bOENImHKEkqgTd314s3wyb3JKpIQOy
RRi1OLSKSYtiJtZlVNhudpvxFPCMiU5nrB5rDhHO68AjqTdJQY+Lt9ay6iitDWvPxbbbGSbEJTAW
DcODIDiVQ41uq4wviTefrRY2UqXjGWX/wCTtpS2GRwjwDjrx6av0a4zvZ7+JXAwVsr67A0+GWtIV
J638qLpvWZOOMIqs9xKqRD0xe4UkSAKH3ulnd/pBjZl9xHocJe2grotfnQdF5DG7m6Z8jFSaoaJ3
aNoEhmYJKNiuL2ALMxX9uZCIg02182DCYkc91YG8yCczYPCc2tocpui0dwYrdu0r/yFA6n1yMv77
hW79wLZaHoy2+NHnjMDTZohDz1k190PM4IrycuexeELJHSDVsqCFWg+12U1k2C5VecDb8a67c3vG
iIsR6ugfaz85cgLtjAxhEq5k4qylErmtLTDCExwazfxp7rsY802jOMytf4ZGnV1shaSstJlBVX5z
TAe+ceUszg4tMxRh7d5liqlKWz7aWXeDFw9pBRrL0QM6vlgEW0Ka/1zFowO/zmH+4LYPgvLVKRiP
D5q977XxSROGd+KMATXocyw7M66ZY9tGw0h8RVdqhybD0IME1/5YGcFTX+hfXGxjMDaA8onvy81y
PxUimBFSrO1R5uMhow8h69Ox1OVXOqv7op/NRfMfxyZAFVrHwILaew/V6K5ACgg+xNTUKrq75qZk
YgVZE82Oqw5VqhvYlz8oXGdmJKHOeMYoEgq1Few9hfmGCuzvZCGUYVp9tIqncZh1QHKNejZGiF5r
nhcR0RfvGyjCew2UQdOe4TThQUcfanQwo/IyBAQCN9effNDSo9QCyQE1UtQX1l3Y7ovntUfMGoZj
OxcE4anF2zei0E8DiULBdHNj4E41kKZo1cYH6c9XJ8PsDLcJdRbFdDf9BiUdSR6hI6o99FvQaEWJ
PqH0FvLDkptfmU2hszubFdqosrWxIcoFKPTorLL/b20aJM+szb+8NAZECRj0Z5mpkABYedQaZ4G1
75Moq1uFKX/eJ/IGHffSxYRfGkvenkxLPTH5R2WQYV6bZQZiyNgFyCkAqlWTcy7K4K5P6nOKaCpa
+pwdnA8+hPEJG5Y+faUSsUKTg9pES5o2hTgvHZDqTHC215ESbqs3b3aPWI6MT6KzoXi7uD3OOipm
zPoEQitvOFZ+ulxGLQFGUMlAjscA/NlNXzFifGcgcUKsrzg+OvgOdkGKuXlzLHRyCZS5YZ0T9Ssf
fCNWOuXI4PHP/e1Wuz7957HtT/xEg720/c12f7v1j9dgB0VAiyN0TgXeAakKYsZyweVQ882Pf73N
70/9H9/SJ157h0rZDH+/aPscroYMof98+O+/9DLk8dWYUaUhhE7j+KRyH3LxP77f7/eRvXHTCa88
/PW2bTtc6ZnE8Z/vvN3//cLtf9L5ztd0jFW0vXW6EVT/fMr26u11247b7qalTPeejOf9dvfPHtXx
oToK+K+i1T7FygFsCMAqBfmwhdlqYaq7+JwlYwt4p8g7LjQ6F8UVEyEYnWTORdeEN1gqmmJq5g8P
OMXroT+ZwTmzsqOr20aY9CBh8zJ8KljhMtw8bSP5TstPOHyVwZanwI8yd2aZL6HRBozvzR6J3QCJ
bcYh1pXyE3JHEhThszj4u6pvqpA6BBMMP50B7wB9HZnMHmw2zcMfKbkZcr6qJvu+jjDaWVtrhfpe
WwsRsHA+h8a5IS4m3Ii5MCWG5xw0qT1Y5cR6v5BQakEsh9vaZ7hHE+Jdxk+6xYKawUrEt1lw1COx
8pfa23PCyiV4JMEUzBWV0VLBJs6CC+7zxCxbOFoI9zgwi99JzKAnQQyB6yLvqUvzOvblt6Vl91aM
uKzaQ7qOTC+wuk+9NElGzRnX/Dd3Z7IdN7Jl2S/CWwDM0E3dHfCWPamGEyxJlNC3hsaAr8/tjFf1
JEVmaGUNa0JRjBAJdwJmdu89Zx+Pm3YjSn1kYzsYrQ/bI7Xw5JDHRi+PfPtP6HSIzrb1BWnOVtCz
3UzIrvHS98g91RymqYgctXxGlkPlMERwIRMEXnkkNQlr2dwzMpfth6p035pZkPPYLW+zVw0UiJKF
WzQTMnv2QGscqnBaP6WJ/dyUHG9bVrLdBFNn13yEJYNaa8VRYIW2bYJdMTLnMF/J07WVB6isGaDn
2dqiO/L3HQiAnVWc4zizdv1CZ0CKutyOA6vpVFJujEhRj8MMlwLL6KduxnLoyeJ5jjlXuO9eTfMz
BgpQXZXHOKr/uuySEfs4m1poIPGI8MNvrMydL15v7/D4P3W0ODsNuMv2mMpD37xlGQsDfEfMaAxj
m1dXO0QXnMw1fmhV7DAjW5tQK/fDLJqt9mt3WxPTEQ0LjhI2BNIpIBONzd2wBh+gd5+cgoAmnd2v
C1NLmY6fTT26sEZLAA0DLsJ3zZPbemrzEyDy3/T4n2nx9lWw9xN4kTkuHMhrCIEUHJX+FjiWxgA4
s5Hm1LIwdKkmIzh5BZOFzCrvSxN1RybjZ6ftRGhUGOmMIY0jP6ErXI24fw1xVL29Z4ZiwbVOxrNV
GcGDBPqkU6+6K7gRGk89sRT8Mb74N2Lk+4Wj0bcZrTpIhoNrwMJPCS0rmEZ3oUd7ZBBcHA3XQa5B
O2+jPSZnYz7QGsx9ZvoEOjsA306LwAn7z2/ee2DJb28e/Q+XqD2kkKAzf7uGrMtyVxPhekSssdy1
pX0srDwFnjRZ24A48AN6dj+KqQ6MjiPDaJ5coB91+/mfr0P8Rvy/vhdIRVEjW7YJWvX3nLqiWRbZ
F15yHNsY1pzfy+M4MJ43WQRnlX+asNfum9J9tpAq3/gFiOWMZsvUymNLTNnNFAzdhQP9pq8xRCYI
ZtivEESnFjQ4mbBMowi1bmIvOcfSOeF5hZ9rKBsUEfPw3mAmXYPGChvg96CdpoNuOhysxIG/f8iu
nw3l+umfX/Z/c+9eIw4IPPQsYpQgiP56C4wmAdTDlCZH17Kr7azA5+VBsZCO7kWtY29TufaXCbiK
BF13cOz2WOma+X65cmzXlxoX86EyZwnlqJqOwEGzzZSA1e7J19mXa2ofRhu4CMyv6P3K/39VNQvu
KEIX/+fUjI+Z+gblMqt/Js/++1/9H02z+y8f5RppFTZPig9X6j+aZvtfPnctKfOSiAxUzPynf0ub
pfcvk9pb0hDGyuh5gsv4t7RZ2v8if8MDZ+tK7vr/JYL2yrL9aR28RmljnRamTZ42khaOGb/eS7YF
Kn10UsJOk6Y/QOTSdzQWON70B6fTS+RfxbhOzWjHWsURuoKGDrOEmYdsgvHWn/LPf13d/rocIL10
ly0mzHDcf72cgjcFXy6BiaSP+dgo0jbK7W8TI9Y7CqegRWB0JZZTMLR3aBDLP6QXIjD/27tBlhfv
LsEk/t+y7lAxrCpgcHDudfy58afxydFwUwZVn5E+lyFOwIop/HBRzpT9IUr4t+yt99fOrcK94jiu
6ZFq8etr79M5TcbCkueimp0vTbwUexePabWMWGz6zH428uQMO6xoPLxref6GOeVUNHl1zqE97IXK
OP6kzGCrWa2Hn+7r/2a//C1c5a+Ls1x89SS3EVT7fvE/bTsz3LzFNHp5LmOFoUJ1nx0MMVHXxTDU
VAbTR6UMVmWC/7v2d0ZWoW1IMBNP9lPZ0AusSdmetf/XivJLDM/P+/h7XtB/tqL36+JpIFDIcdmR
/Ovz+vN2iMEJ5IHO5DklsmSfEF6NJqo1geUHP0xwri/SzPfCRk5BaiLH03JyTmVXMZXph2xPsGou
7YNQU+SW3XJelsGLDMLXmewm+R3pHAFjBgkK4Ek0MLoX8kRpaWTWeaYRAwHYfRibz26nmIQW8pCt
YM3SLGlecYy+IC6QjyBK7nnIipsAfIxJCueDC4Sf+WkL+3N5GJP4h6pl/xA3RoOM7KqByr3PBlgl
066DP0Q/Wb/GT13fLRfYn+uyW6IYle+Zdj/9FnOmLGOZxPKcNY0ZJRSqOyLSUMTxNtKPY8a9agYZ
WcNIyK/7b02cdhB6/t8uxLJYeThCWDxQv2X1JDl60pTd+0wfYT4hHLip6FA/XpuIrT08LWsBAnZR
ZxnLIyTj4+ATw/HPt/QVrf3rnQMwjPOfg+rY8f9u6Rja3nCbUZ6nmMhF+wA5eN1qcLmEFt3LLCfi
sv3T8vb31Zaf6dr4UviTLeG3u9Wccgngp5RnYToH3TcOCg/7iRnRPWl0BrHr5nqunPzWHiyMe6t3
Q/9+06OX+tAzjfzn129fl/bf3wBhE13OIYpfxO9Zf2ilrGmFvnhuigHQ9iwuNLQIFVm3Zl4Gj6a/
AH9DaFjVZNjT7EeKOtU3lga5qJib7gS90JvxqutTAANPMziGMHDLR2HWUAVwlDCuBtqEcP9CMMAS
FQ2Lt0WkII/b+Icjqf33lZuimH0MlDqf2L/f2bENtzt2C3nGqdicGajHd33PtNbhnLrXWGY6hC8X
Dm+0ax2856VyiNVY3FfRtN2jWleADoit25HOMfMSari5p0Yjj+k4zozhHdtgApiQhpMGO7eyKsTZ
HLmMhTNX6RECDixs2TityvY5lo8/LL+/pqD/9dxK+okcdbldPfO3x6UoA1dXzD7PonC6gzbair4Z
lzvXwMW76RMd+Cb859vjt0P+Xz/TdakyLI9jiP275UmjiG96rxNnRKCaiLpkuYe9cG+1pF4HTh9E
QeWn+7QU/vn9g08uh/tWdHX1h035t72HjV5KmjoeIjGba/nbk9qmQ8NcqTVOQwzKJrPMJ6Za5d5z
E+AnmsASe87NCIUBmRmJIW5spdgJVS8YZSoGWSX0euzNT7U19X/YtJ1fV9TrtXlYZmBzANjhBvy9
FGqLFUmjRRp4F1RbtH1eaBFfsS2m6tr7DsgpHPOKdrp/Y3o2PHcayG0V+3fXfSWZS9BdnWcS1C7I
/EPvC5ESDic4ZaI2u3MRO8G+b7iN69rxDnpmlsypDC+5CkJt8w/zxYHtvcRnbY3ORXdlckOv2Lr1
M5fWz+AHOy3jByYgmzbxAyxTTNl6Bm/UiJh0UnzQ/vXch6U/25NKEwFsq5iYYCBa1sze5YANLQNZ
k4Spfj8fMqtp/pBlzK/w91qcrYg9nAc3MMV7wueve3jtI7jWWLpOSQIwVznui7mma9RkrhG5dXUn
riSxskNnkBuD2qxcOwIjN0cVNuHhjq8AMnTdM3Q6XYeZT1PCbLrlBCWvOOYGSKVhsU+4TPOIY9dr
RVzTCqqKe4fO8jtqYLlCBwLPfdAzjcSyKLKNNIgctPSwLQrbO9W+IubKnW+ZvSRbCiibXzaQilQm
y7YPYjxi70SCdzhBjj9jRUoOseD97zovxU4xT92YvbhqMUFqRvHab8XaUjWXEzCEVjTnLBUIA7M+
OM36EI/zclsDfolLiBT2DIQYz8wQcTzgFpqL89BpsV0X/8C6kT24gzD2xBHB66g/lm2B9i+tHxvf
eWRdS/Fzoxgqp9cl0+FSpuoJ8Dw9r9Qkpqcz9LZ13fiucOADmpW8H1hD72bkPvS11jR0zRaDrrXu
ISuqS6XQP7VO4iFyoa3vLSq4DElPamkwZ/z2bI3nfmTCsL6HCqGNxE1Ug6OzmOjYnzwTGzG6QNCO
k/6i2ISfyvI1r/NPwiHa2cpQyOObRvOrLwqwLCJn82MzJRT5lvNlHMYybDEF0+Narji6uNkrr6wZ
9ZoQj6tJnBA1oK6RbSaPznSbjcK9gXy1X3UznWv8GyhHoLigfNk0bhx1/jDsA/Cgp2VdXvI6m/HU
iIPtmCkUQPd7rZE1qDSAouDBXhdNlkXSor/ggcC4nyaLyfhI7Fap0teiXu6kX6PhyKZHz+Z3PgsO
8sP4+O7GikvQEIkTg/XLS0a0TfqMqtR7SC2YMH7CwaOq+v2s3YEJBr7/rC5/KFclj8YUo3Qg5n1m
OMN8rwz2egCHp5xyvakTmDhBf0IBtcvGOr0dkAFv7NX3P81tT6ZwDRBz9s7E77V7Dqrjtoi9ObTK
CYLZsvTP4zSGkEL2o4EQ31fLIwSZPYMffWs47lZUmROurUk4Arc13L0C/I5nYJxrb+1uhYFdOiv6
jVrsmn7kPGPxu8HcAwLJrn0epRKPZAKU/P0Oh2oaDlXMnRrwmdXFPwLQO+dmbd6ChD0YY2xzP/vN
LSuZvWvTNdgnIsdHq/CMBqNr7ZT6So97fonF57yeH4MCi9kK5IOeqy/3LUqJM3rRG0BU0dwt3ZMS
yT6Rc3w/EGSRk2LA8lEBAnS/Z7UPSLQiqAhKJ32rAsdnlaxnBVB/I/M8jVwCyh4wen6RQqtDj8v0
oJLyC/l7GxaM4HaSsrvnBV77br13jO34iwzi5cx4/ochJzpKI2BS2ig+/ioXKkE/Zs+Jwx1WZyeg
R8sHYLq9nXFXjKP3NlyQnaaPja3MTetz8Jae6O9UXexWt6pOpVkLYHI/gtkybkpHfVHl0N1JDy3n
uH5NzHo+1eOiQqcQUGKz/lNmHsuy8z6qpn/NLKbZjZPeuQ3TArJ2gUz6QXETI7qe0cSfHEJZthqu
5/aKgiaEmgYA5IjbUfbLHkC4eRXcwVwEIL2tCbm8NJ3xoacc3juz12175FwsBM03sHxiUyBIriyr
vW8xRB0nv7hUTRbf2Cl2AOKMnkxNN9UNALsa62vqLAI49gL+zPBKeBhyh7joFWtxPlZqH9SKmCZo
+YCirpao0XIvmW8dFmKY8kCrBxFEOG6vWjEmCdLpcx67Boa8GihDG2Kqa++QkIL5PFpiAg5avfQy
1xcDDQ1zPPmd+cHCWGIpKKO5kqkexUPZtuiq3Tn4MAZFcwtNpdzlV0FZnRJkw2ZdIw2XG92XIPbj
7qPmhLaxZNIf+nHUl2oKntOly3jerjMfS94ZqRtqWSE90SgXRO0sz8lFmxAvK2kieEzM26wJitcp
6bazlSeRJampK+0cleqM4zRY9x3Ki10nx0uslH9jrDfwkmG3X4uzmso4sgnf3OR9n4I48LNm3481
uXT2WnJefFqVDXpOy+4YsDo9kGExgN8LLQSK56VY7+sBAlZPTGlUVVkPc1k90xzzzknlYxUtgte4
cpvHag3AgQ85biV4lsjltfg4SWuK2lyTtMPiJNaCHcJW39eFgUk9i+lYx0QfGlRDsF66qyxkP1Mz
7NJULmHjFpqbxH4A1wXgyKGWCOwYSV0HedZzBxm2dfnsGbq8CIb5U2+QWtyNO0j2yXIe15ZqsdX3
CuJ5Twg4ctTYubS28RL0mJ1iYyLdJMH8h12dMr4AVZP2OBNKcIZwyHwMekZ10qYn7mzGLgTTwHnp
5uBTp5ZPU5n1iOPkuLeD7rPRccwmCBYchFW5oZkwJq87Mz4gnqU5di0ufDmrt4X8VRbIzDwXuJc2
MGFLdGv1j0oRtuwbjrh0qfcAaa+685UFpnFoGXGP/mWahv6Bc/jKjwsSwvOcqGz79FwquPCJ1Tcn
w4laTwPvT6lfxBI65ioiF8E0GF+BXccXZjinhXucF011CXxegiTYZ6tlRhqTkKERyNuDZuiFqT0k
nq3n9zg6nIMAySMAwMhy9WB2EPAcrdtzNtnltl8nyD/BnmlhHgUQ0KjHyWp2G8zLTCfu+qYjMqNB
P5jLdICjZ5mwlsrbYOzfOlssrxlpEOVg73vUQTdayZDQw/FWxW62i60iwNUf3OadoNG3ts1e1+Bb
0Bb4O1hTLpu/nUcDVI4dfsrrORmJZNxUOpyqBmm7svudESDiyUVF5JDI8pulpOGw6TqSS99/ImKa
EYcV8sDC+VwSxHLJsZDCQRrk7t1InK4Tc9Cqx6pcnkQ1IAGpF+cIr9DHaeUWN5odfC9crJy6901i
hwyi5xjZzWvwnSHyj7SZ5qPyYaDW7lvb5pS7GAvrGKehFZhfC4PgCltVWKeM6X6qBicKes39bwdR
24seTSYeWjHdEhZDoSKHz7YRHAd9Nhjz7Cur/S4d65VsZZ4uGxFdrPO9pTP2Dvmtaec0xDT+aWyK
lME5wRRmA3bach9hMmnGlo676+r01XXP12aYhu2w9xrNrMD5oeuVMBm7+up740c8JIDTSfTJNPFO
TZVwiHPwnmbYfVf1pHlkQ4XJDgXvq/KBP1QabPiCSTDpEHGWQRJHZAQwmBwrSPHWjex6xI05Chbb
1wezxjxjEQvzPM2MinstPvj8iYoyjuZheXV0AVY81UffudLZHEIDsN9/MStyUklSHRfrmxNOFv6N
1CyfpmVOdq2PxlG28lD1H4wxs7dVATg3czAk9c6bXTpoXAtyUXKrQ/NZFhvCUr6SRMARG2YscilI
jq12bpfrCHjuBihwZQFIq1Xtps4Nfi3wzOalkds0qR+ucYQZ+uTQEkOI6Mvaka9WmEvG25Nv0v6K
QPc6WGy+RnUMTVvN2OtrwI6cInFNjs2uNBGNz1lz2+RyCAfUsjaO0V4PT2O7wins7Om4C0jewtqJ
nFpZQIXkXN4nw1RG06oPFlHAm3VqqT2IgUgdZKTZoA6LjaJ2gqBvIERA4sM4BzR7vFlbJRFXDT0z
3BgJmWVAO9g3QwYn3yvTLfkWAxFqd11xa4ji81iYr7AD/Ui6qFyG0dgKp74z0PqMsTkgLGJBp1Lb
cUb0o0Bl485Hcj522Xcq3oOswbL3MmYW3csPbAz3nEXf5Oo2rEns3IlHorU3zztpeA++kWV7W8lI
9E4X1Wv3WNZI10VdE66AH5wT+kYPxbFqAGqPmlXOM5Ftd98XhxJDNNA9hvZjH89yE9BKQhfJsTIx
LByM9jUpp99V1cgY3GvOEi/VtkIDQVUB3Fo1IW6tAdFyva8T3K9A9Q5k5mD7UUhW2LQCxGtetY+L
Nz91vs8a4VMqTC9SCwA77T1ncbeERZeyEZCLi89C7NwkuZiWADY1MHOf/Inkyip+qNriFvreY8sh
mPWD8CZpBN8mg6Vy6mnTM/ZJIuTyrm980x3hrZPzJGZCac05fpl78SbaqjmLkcZ55UGS6jBSduSz
BUUYWy5A74boFTLxuNcGF4vY+FXU92uZIsAPDAeMZ5gYLgTRmv6uA+OgmpyZ2O2vJT5pRACJOhT2
WzHNiiTYyUHDUWIT6EKLcLQLKODNPFifJ9vpt+6A456D4LZAelx7zJOl03qstDr9uO6HTt36MUbQ
eA7IQpLqwbb5nkbcptcLOToxr0KZBH9PE2I4vt06RYVseyh6JdW691BPKdJwgd3EtMqT4352esvc
OLLB3jIdYgTaaEucaptPqYHyhPeYWxdpeU6Y0ZSgVbcoxyXNqhCx+gnlb8NS8TV7bXSgkJjrLyUY
V23AkKh8NDL+KEDlbUmZ55yPwWxLuMm4wRBAxZU8SnfsN20hSMpZUrL+EveS9+yuFSTgAm0pUTUE
fO6JvMC+j3zMc6cvvfOptIc3Iyg4ngyn6xZm62XcJUqeSSsst1Q5Yt+s1oVMKgBrJoBVGGwnOacH
r0o+1Gb7w8JkpBHeccgNKIcdHwZPeZuwy8U2aYJF4N4bJBFHooQYTHv64LlEKdlm8DhnZKioerrQ
Ap2fkgCZK7XFGtoBXSKxdn3okM/D7gPU14ItKCyrQNS9BHgB5SsdT2ytMSxWxgXxDnP4lT7oe7Sw
rjkeSHx2JSzAbdehEoYEbu8Zcn93At+6cd0GTIefn6yMg/Yu8CJz6uEZmo0b+lLnt3yf/Pb9s1LX
+S358vcCDOHxP19XgyQZjSgrVp0mo6IyoY/YPBfvf33/QFGCstZz2XFboQjrlbDxNDojGNtdetsC
KyajuZkAWMfzcbh+DaUuXwOV85bWVXpokLDczrZxSFDQYtFKk9v3D87//cwVgE91svTIqvwXMbuf
ZClw1rmaplOp5oCge+PCzIe/enN3IU+KW4hg28BiTtBldojgAu1X1LS4UZRRAkjOUEYv+eJD0yDY
ZDQKhKyV+UpVrHdg9uYIttsWY5cNeD7MqvYNslNFaFE+bFU8PfjzISDnnt1aFlFrYIa/Oh0L9J/n
RbF/m6534iVNRDeNTrFsaW3f9M4cpQiwdiXDQxbOSuItIljL6S+w1TDAJ/TH4DofC2d8yvPkbixT
SLZY4vm2dzRlEoTSVHOBhWp7w5S2iLIcq1c/Lc+qE1+WTLkEMuY/0KljA5EdD9C1x5gKTv+AMCuH
LvWWliiN9N7rj0qu6aNvTRdli/R+JCLHIjFulvVeZ3REhXKny3WlnBei5aA4cqytc3E2UGLQEEHt
DKhJ7poVWTdND/+s23G4+Ao92TrWd5AI1ts2IYmRTQrNvODhiXPiaJzROkh7tncU0fZRwTY5l7gN
F9GkT0wvACIM6cX3O+NA7iTngiVGiwa1wFH9g1l4waHnaLFZK8t7shw2kzixJnyYRXVWTnWnHOwK
ZUKGHJbAChzqErBiD3CFrz7ipeURRTZ6MjMrP2osGIbhS1ZoZF4TRKV9b0/NvUmrDMUOSK8qUJc4
X0M8Rx+r1Eh2jDeci6rrJ7fr7pwsLy4NejvVee7N3GZp5F9l5yB1ELWt3bx3u/vaVB75K7714KSP
cFc7gORZ8nFS1a3fWunXBlgB9PtN5mbeDgm+2Bn2MIU8LZ8boywPFTljm1J3RCWh5z003kvuDSzv
M4Y3flZZkODWa/YBBG39U5kfS1s2ZydtvvVdr+5kiRx8nXx4iAu7K/7A12DyPsAZB9vQkzHES0dA
X4F81To5IZc7cVAt9qQSuVQo0j1rkGFY/naFDJKbebm3V+HxNF5jEkuUhHBdx21GGuCWiSD2G6df
HsGAsuOP3RlmwUe7qfAuQhc8eF5hXJAXPwVLEQVG00U+usHtMJQVWZH0T5KJwkcHyUe0Ll/Qs2aQ
j/1HbBI9tCL3xSod62xpe0XVlpcnGPIv5pI2j5YQR8ptf9dcJXHvxafddMlxmNwbOkXJPR7cdFPV
BOsWQLH3Ff3Dm9aczBvMH9aNArgEoQO0lVImNKb3L77/P3PtTDf+E5bwDYZv9ZBKM32a50JFGTNg
GlYcAXBeczKpq+EBcfdwZCskm0OXTbcbG+lcmliLsHKBI6GKryeI4kwCxDjTHamBSPhgyEgXkjlt
jBX9cVOTXdlR/hzm2X0m/Tsg4a5adl4DgJ+2KFgjoM++zQycS2euZc/msc0pn0vkcVBqiDdXKRZ0
65OpP+VzPO5EiSdaiuKiTJNEVi9FY9lqA/B+DBy35ujJgmVSh4Z9D3mXp5GrZZGzq12Sw5LEmHYA
+1sAxk7fMoGfFvy+Lesbxvly02UO0WMy2I090DwcXrNegPd0RfpNwNAJV8NYTjkImzFFNO0r0mGk
DfXCTD600wj3/PqB5+hxlfk3afjXGA/dsezSall9evTjfAUKXz9r9JUq3MJUCmv6BqhuE0J5KPqh
DBMorD134Vzu8K6UPi3Nd/A22t4tp7HTagEZBlDHUI66fx42DtT73eQj158ni1kQ4QSQaYn6a+mf
+OLi1jwbJkuzmQAkClLrWInU2wxBWSIupAixF/dpmd1vKvFgA7jv66v1PHfa2U9W+zD3BHpplutQ
O/oOIBE9qQkksuJtFlO+acaMKFzwtzsliHEyxvyUCsUZTwwqTMfvFdSMI6Dus7HOzKo4qu9c3HtF
QTca2PUPpy+MM6v/gS4ctqxRLofC32ctJd/iinlfj31JemLw0kL1f8gwlPhO8n2UnXtqFq5YO/hj
p4HVkZIMGEaf3Fgunv62CsgtMXJOWaBqNlWDkZIqNikJbehYOdEuxgt4XC0pq8obGk0FOQ8Vh0Na
ERuzCD7g4kAHXBpPGlYHHZCNB0EnDDya+34yJMzJgjuzoEEFaeJ1opY85hmNdYuETW/i5s4XHCuj
xNCIeHJVZhGNJW4+O4eeOuMjo9UTVQupZZSd+PLz9V5YGI+12tPl3wMne2wZaaGkvjKHRoQlcO1A
/AfhmJuSNoib7iuDOYbTyl3OmcS8aqktb6WxaYjPGWLGvVH2N8T9VMdSo/TWDVlrbblnpOADacDr
bOtvtOYMqjVaei7HUPqLXkK9g7v7zaRJVJFbtVu6a8tHozZN2y9IEuF96Qe8lPKwFua9lbTDHuUM
kTmo/7JKimNjp/FuNABZNfO4bRosYljawtbuk5BmyAS5GufIajZnor55bT7cGa9mv2nd7x2Mg8gL
igdBnU3hg63TaD6CG+ijZKbqseQhJsylCsw57CxoIDQHsFcWWHMa1qXt2mLw0B7qdOpqvhnDlMLu
djAVHiZ4aJHVfkVTiwE6mKEAYHav3MdETuVusOO33jW+O4kowyn2S/T03WuGnmdDjALeipJRWgeJ
YZOl0Po7aAYsEC+pVT2Zto9p04XeSFbFLp/8OtI9XYJZoWsoWPb3pGSI3VB5ByxOYVCLD3GSfA56
QtBaQRJW7foJIBYU102QsSpQrRK3wZ4YM0wV8Q7DwIRSRpcguumwK8y/3pJ/GFKsYnPRP+b9+G3V
ZKUEP+aM00LH2MnO5habJXkfTPd87N0kDIar+WntM1r4GQ5K8DAsQ/4SrcGUhQaeWS+pijMFPPyN
b0F7bXEwkd7NstjmPa5do0k4ppM9l5t7JsLseGjNo85aAPgRB42M7MXRNUGWihAGt4e8wskKcAiH
5qDtsk1WEf2BmfCB8LPXxSRIwpW+fWqyOlxciQTeFqQDKfBTZACwWIjr7W38cPLF3PV9R8LDIp09
zWlaHta5kzER02JhjV+6NyRiPB6+ejNj/CB60DMMAuAv9mhFhUUTaKYeDzwO4OtEI8P0o25eX4yq
eQhWcHfXKCwoV+apa6cubOWi7yfznF8PkjS/iPC7AjhjutoM4nSPBMzKnzQl/HnGf4R2Dn+aUYCb
yzmTEqKzRVmT71hW0aq7cOhQ/HMHdetnLxmGlzxLnTsX2804BcmDreJD4MzFMxZbBqt93BPiWLIm
xEZLNBkogmg2OcRX6GzPM2c720uaaKyOCC3bi+r2deC81L7/xS2b9uAv3qErBu+uBSQX0KeP1qzP
I7OksKhsyifcV3dYHc7VKPRTxcgQ8sDwvCZGfE5l7V/kmHK+krtZBPF+HWWwbz0OSm2lclpOgjoY
t/5YAUVdsy5slMs4f8HjwdyA+2+0Xsp4JoASnmtdQJKfZPLkrNl3ECS0cpq1vqkafeuM/rxfbNGF
Zlt9q9eJEiNX6iAM/wuSLRukuzA/kD0Tb4dMwK4vFClXOEoLv2PgromJqxiLE2YnZfCxuQ47Yjt5
Fbr5SHCDRXLLnBw4lX6zG15NM42g1quKkdG6qv2Qe2QIQYNlNGvdEzRqAgMiP5ET4HDIWiOyppDU
8CyqA3l1rMhtVWMyDWg1beOsMRkFMyWa+EHPTlK/Nd74TXZmsR9i68ZpXP8CgupQoCY54iRtt4Q8
EQPaiD3+QtK/HXZoZkj+TqV4VMZrGl7NP4du6ZNQB/phO5u+omc1kgTSia/Mo4lazLsH8oTkXvgl
UF63a7em6tEf1gNpme5yW5WgwwqymcOe7mXmtEy4tHxIrGrvCirRqisQL/R44VjdRuiDmyWGIsFo
0Q4TjOcceq39mOEN7h3zFCfwYiCy4ZHQ8VZ11U0NdIhkheKEVicJJ8OrCG4bGUsyD7cgc2yIfaCX
kS64ZTL7czzxm0sRRxA+1qIzKI4mK+fWzxiK0tAtnKE8rhN3OyAFqXu6kJyh6QjiKlCHuDPwUIZg
jcySeWauu/RDO8K1NDmKNExutjhA2fTXgn6BNy1sNa44OnViRTYpI9tpRR4VwHk5B2l+JmfmCMXo
U+9V9X66zgalOQOziPMfS7Z0m3YWX8nSwVfor0ARFyr0Lkl2g1r2hI2Ul76ARelraC5ehhjeMArj
Ke72fuFcva5MDCXaERez4rb+7kFHSXQrLw0Wvh0SFUISDfSfrmMf2iaCbmjcgVfYWaJn80Y9s8XR
ejBGDz6CgVc0nYNwYbI2KEKbCffhDk1JraQNiimcgI5Y4yJAmlOHMN4OovHHY15QUBmURYnNSNxA
p7SlN06B4KUYmCuKT7AJod0XwcmnYXyPiOrZRJW2aTL7lhREg0AdTnC53cV7i2xu95OtsTPTn6ku
kvm6ofPPVNk+u2tgRnHv/Oj82gpzH8mglR3gJCdMQLLrtoFJtw3mExvo7VQOe0lZeueoifmopWCG
9oTIu1DD0rG9TC4O1I6EPtEsZzk15W23WtSfq+XROcDNCjBAbvpFk3VN5huHEsxcq7lYu3jqXryF
R8U3ypfWHNuITFD65aY6ryq1d6DZ2e0nZ70deefQ0wwn6fGjWzX1mzXw1x3gKYZq2XhEF3NI7OEg
gs6mwjWsLQ2JntEDtWve48b0JIENQYLs6qqah/HGBGUhwCK3qiYkBBzkkYNpnh3HD/2xu6BagAwg
13vDrVUoqMIwFZNOvHoDdAclq9u+tZb9tJC30oP42w35QAkq/PhUTB/IMlSmfQcLDm9dbKrI0yhI
0skj3akTkS1puy+aSU47MTMByfSYIBV8qgL7XPS8b51F2lFsBttWj6Eypo8Zb9/WTJyVlLIek3hw
nnXw4qz5V2tMD5wLR7be/OcP71+bfv0P718zSrNjRxAA88zCCGXLMFoBCP0v7s5jyXEo267/ojk6
LjwQIWlAA7qkyWT6CSJdwXvgwny9Flj9urornkJzTRgEkzYJXnPO3mvf4kZ+Zx3crt5uvF2AtImX
TWP15F7l9aZAounPIE5YL/VemWYw5+34z432TOKsmLsIfpiv3u5JYgcBLC1N9sy22X/3jBYLP6lH
uvc8W5ZPB79gmkxuKNDbK4f2HL1wuyqyHDOuCP8OP6nkOIdR/CsMBRdtt46s+OuWeVLx8fYTcQc1
/BsPnI25UbRm8ycU5XYHUfnkz2ulg8/Qrn6/WzXAoLu4vfHbRTh/WLuT2GSimGU9yToZbON9Nv/b
e37+aZaM21v6BG3VK8iuzAN/RchMgnbPsiiFzke3m3pAb14TGFdAMhkjKLFjuBCLXUSFtaUIP83o
1zHaSnzRlPKDD2syv28PT+ZMmNJw6o2aPzaGTvVkDtFRXCQPNzXn/7fOG101MHv93503jz9ow/7D
dfP7Ef903bj6P0zhYFWwEFnrWPx4sv6naf/X/1AojP7D0jXEkTD5cTPMSuF/um50C2uNZVC6Rmyq
CnUWc/7TdaOZ/3B000QuLnBcObON53//z/9wKTR/Hf+7a8GkQ/sf4mtTJciAerrLRMMb0o2bnvnf
lPgC+6SsEOHvAE/KrdXIayXnEJGAjWhBrQ91jL/Q/BLhLRhidxrxsLuraKILOs571bS80/2pWFKI
90ynfqB78lE3AWUkYTOjkRcn5CPae0Ccbnhfms6Vds7drDivw8kEiwbsIp+MpwQNPH1MrcFcXn/M
lAKFEEuUU6sh0oBI2hRs1L0aA7DHZEdlNPXsjsDznDh2I8yphDsx44V5X+nNyawHhwJT7y87SHoL
zH8XomDYNpHFhlvRM4f2oHUtXe6JfFzlK0bp4FnoKxd9bYOk0xazXH3VY3xOSSdneIbuGlL8j9Ry
7STTplO750zgUlATwNhuvlGU6LGZrdc9cpy+i8MFRdF20WOG3gikmWWXeY7fvFeO6nW1cdfZLAwG
LdxZNv+Ppd6TYqsinpM2NSJ8IYeCcPAVvLxgWUogd1k2ioMdE3Y/HxFirh1v19SahU0qxNGxDfVE
/4I9chG5jKaBzqcwmjss4sOB/EwLwNakrjTLVc65WQQXX5+CC+qpTV70090EEnNdpy2LXLMSl2Ay
p7WDx/T3YVf41WUELCYi19OJdVxHZmQ82hJ6UQHRYoGBLzzKwn8JQPqchRuUXheANGPh4Z9vFzUQ
FbIOi6vUP0Gm2VufSU9bOKk1nbKA0KI80zYwsLhN1NQzfL5liuj01nUKEcS1NuyjzIKWDH248FDm
aOMxGmvQARLnrs9tG6+4uQgVBCOmHOw7ty/qVcrzQL6R4WWo7egUkfHMXix1YBl1JP8Ibdhga7+g
qVaOCOe7azNG4WYkh2XV2WZ7zWvTuFfFSdJ5MdT6SSgFF+I90Cf/ejugMekhD5UXJhUQN7H1JDMH
taMSvQra2wddSOLILFygN/XiKEwL25L+itZlfPT19pnhWH7GfYaVfjKMe2n5ZFNXiKJCXxBp1Ynu
MHJOU1tSfipL4QQegKlR/6X8gChKiCDfu3lnPuKvOLlW3J4s0UervNaug1KM306V7YK+7ODqgglU
AXm8FaTdEGa9YeUKWdcZrIewT+J31UcI1KuFcx1js8TQbode01tUYXM57VKqkNuK7/l+8imjRIlj
vjtTsCupmnxKrV36ynB2qTE8NXaBwzMcWDk2evOa0AdNQfWdTX/oFoKOMswfE9II6olnWGOGR3HZ
WDuUw5+zRAdvYQbCu/2V1PSN2s3VBeTv26Tsxhe7UV/GRCkuzFMBShj0InR9gV2DsfzOPhSVcK9k
ojIxOBXtFkQ9zZBFi0AFtpvS7rkLVQ3Oad6Uj6HVbUwycNcpCqh1FU/y0fHrZm9J7YlAl6NRpsEH
FbQK0R9rtoIaxjFMwnapZRQFHX5scAF1ez84U81A4Q7XgurcNdcwrppuSnUHHRsWlmFepJGCGwEn
vd3DbmqaO7KpUD5nS2ln431S28O9abT9MY+i/Z+b+C6TTSCiQ4SbagEsrXwRpZ5tJqcgb2Q+HEca
HAAreFdZcIDUTr6Bmpz9ImnuKQ0mT2MxktPZv1uVMx37KmSKz9NTlDdgCeejucOx0sI0QGjZLYdx
cB4ZgUifysbgbowS8ZIJJBe1aT7CrusuNVQ4kxBrZDrpA2iT9B4N3ybvG2QwFvw7XDug6+shpWvD
dkzvYhzrGtuqctDhemmPhqYTfEnH3Sts37yWhlUvxtSvfkJ301XxvBiyiUBW2FJPaZIfcxZyZ74/
BS2ORDc0+vlWuMVzYCjNVZnL1x3T5QpBYenZZRltS0s/B4gav/G9nh12oF+Dh15zl9rB+KIgKMLz
hr36drjCWGqs6o4OXd0Y9mvKWZWGavKC/co92OSkUUDMEDEDNFsKTq8FZTNWSFZQvHZrpvz6lYxs
eKQUzJZq2f6SCr8nvBjnss/ks6XoikcPLqNvg5TOdRHtGpRS7nOVrAmyJIrlDBgAZV4Zl3ps8qUU
/ISrHGR052bIWLoa56cRls92wZeS2W1E5kp+YlHrnvsJlVMY2AEhe2r8ZJuUlsN0fNV8l6wCI4iu
mSi6ewf0YTR3dKreYKz2ieEzCzJ+tbi9SypHXkiAJKXYibuX2sT+FRX53kLLBPEZqSKGtGZHdS56
0kA+ryPBJ7r9lZoOfS5WBNm0CwLR4Rqx6+liWt0969zu8Pu2+TCXGDjKTDz75YS1a764Xetz3k8v
zZBmWCIPg03E5+1aAl+EBi7htVlIdBfBP2IBNg2YdU3r14kIS4nYOa3ihIJ85mbVJVX7rZ00v1Qh
1A1qHNCMho6uLICpZljpPsp91KwOquOJfwLnj7PVwUUuOfHJ7KneYBz0uyQKtmEqOhQ/kQcxkIm9
N1nl1LZ/V/rsZ6mmnLQ9eKRLprTZvcIoC3YsUT3F+lEnFkQGk8Imm5tridZUB5nAxbMicaUVGi/Z
f6nbSfepozoYl2D/kO5ZvQVutlGxcqwHmfRbs68/GYSnxVgp7hmpJ/G5RfdS2Ul8lMbwYUDRN7qy
W9om80OX0AEox2sk09rT8J4u9LblZWsgz6DZ9rr9RSH4cYIXRy+SyDcAJE093KvmhD6vrn5B8QD7
R6WosgR4IQS+SkuhVNfktz6Mu7Qe5kA3NfJahS5FQSr01oltY0l193Vy6YbEKDdrAWPQBhnqIQKh
YkO0dOmWX0FDG4tf67PSzntMCtvmLG5CKuMSoatX2he8imNrixNe1wFFxZtThjRIHNysEPfjtP+x
OztERZnReY2sp6BrnhPb3FDcsDYVihE++g8EJQs9tbLs2uHF9MsvWZC7CrbvwFLDBlW0EpSHW7aF
4PjvybVCqeWJXsg1IUjvhas0i/y7Q/1uJy2Z33XZbAJYYshx1E2rUcSHW7c0UbovZRR8aUlNqSUz
70uAiFX6BdT3dTJMMNJyk491x5ovu/PRD1U9McCTqb4Urbj6dvJQdC4x8FR0bPGrp33Yj88+Qu9S
S6BlmtCGlT3h1Wd/Al432ivOpvXE+m+SlwGApUNzlJNVeUD1/ZH0DWYqsYMGhRfJ2o52sU0YiemX
Do8OupVlocCVSjqCZUMc0cjrAJgPi0SmD7kNFjOaACyjfJyDdxAkg75yHevL6m+NfX6SdbyrNLNB
70S1C4QOpXbrjt0njbzqqbABH7vM9fo+KqtzRXdkgTTpjvUTdlnaYKEPgEQdTlreu6sUOTLxg8vQ
NykCCipjoWufMTEs9FpHww/pW6u4Ni+7I8EAkwWvZucDOnXlm53RWp/yr7wV5aZRxkfB73HV1kSa
40rYZtp015eVT8mLH6Ir1CUbMXuZu+NFHXtwP3GCXcnxqbnz9dRhdx1RT2SCDDTA1vVy1EHg+TVp
RQNsws6xwtUUiGdR6KdE4JMaXD1aV2b8NlW6jTGZz90QTu9G8XpytYGFnHxuMv2tmZ8HaflbUKdE
gPg0nRy8W2NIt4rfiK5UX7IEU9l0CIesJ9QW75gdP2Pnmxng4tc1b7WM4JsiZm+cX042fhpwtrSW
GBeRZzXZ6pRSG3RzI1kOIC0/pO48j6rxI63+Z4yqO6P8aRqDZLCCqlwe7syGr9xMw6/QjO7bPkmA
05UfaoFUilhqpq+xXAjmIhmV71bMucw8sHHMgZZXeGTB/Kr28iXozIfGspBvuPepNl6KWQc5ZsOb
cLpjUTV7o1IOLI0IzajROCE9vJ2A9CHgUReNh+eQklppnevEQiU/rsEdW4pYB8gIC6e5+ARUcK7l
nCQTBUdd52jG3qnxJS6Nd1NEl4D511JywJFwuz3ZdHeI2baV1MN1Q7lfxBTisguKPoxD8N+mAEJU
nWXnAPC314ZeXSeo/juyDKo+RKv7biRoiqpp+qHBQOpDUh0a66RkIJRjn7qxjJzFNFnJVu+jc4Oa
bmOp8uJAJS5o4vputysUG/wSGuBlSjpPPkTHjkr6um1VdWNFJJBQq9+OlUmFjShuxNQ7wx5UwHuK
eWK/72FhrFlvFLNNlf2x6vA/IM4tPBoER4xA5C527T8StvYLqbm+6KQ+wZAirslwvoKH+Ips8Gq5
efSYFPqL7zO1B00JQQ9vojRhkrLKanaAm2kYuN2wnbT8bFTtixoa6V2P6mfhR4hSkn491Mg4x3Dr
Kv2xqWLCO9PHCMbvQpsbxqkeGstOntn5GRi0GE0COYyryo32xhi6nmo5eOtkTOlrcELGbus5bKNi
1vid7WSMPel2DbhXaMN8azT3PbVpw92oy2BdivSsKAijKhPyYO80KOIyz4oJvVKNGt23mCuzDP1L
MpLeLSB1O/aJOzMM/TWGsoy8jwQqbaHt64xdfN6Ib7VF01GmirPqidhmrgF2qmWjl6pt9Qp122tr
B3QhIuckQ56A0e5D0+muBgVj37upaOSWwKvZtpA/GOyQRdHTnqiB44sDBMu21llWtfNgwYWGI6s/
C0yQTKBwrBS0hkHrIMjK7+mZkBCaimNDUPk6B/N8cHHUMr06mdvuIQPNTexRIcNoBFIFiL92o1fS
JlIP0dyxz8WvcKQd1FFy35YJpXO1MthYB0h2OoMUXIt82TidA5n/HN9u1F3rJdEme327ndDUkoTx
uYj51/1uh7GI9uzGqs3toXV6K/aHu7/uevuj8FkRGgPBcPNT3m7qK7kaKntaTA4Tra8H+UFgv1zE
GTIzo980urnr6+IUjxSS8v4HMTeBe6N4peBxhH6v4DTSlHZXNC2Ql5qUC7QBEXGrcJNfzUh+JuX0
Y8fjT6XX8N5GGtp4tPS+/5kSPDwFhkUmsQM9DDjKpLtkrBVgHKDGM7Qfur3sKcMVhfRjMQJ2lN/T
VGCOp+u4kKZ6V5XIvSLI00Wni6XdukBe0acxcpJBncwXt+C727UpJf9V9hWJ3B1Jal0vfqfi3e5B
0TnDmWA+VcmgrKUWfWRhau1Fm25lb1RsV23kbB05PRqZ2DG21IUwArFSkVPuK21OhHecrtnfjkv2
+PuyoyuY3hemSguRDEUKVkWPlhA5nxuG+4SsP9qDrM4mLXtJETXCJSNams5IvsjD+H1ykLhLPdAO
QgIFvF1o/7qGIw4VExHAmL/o4pMsnexgQGOfiq9pRvJZo58UG8uCRQ1OXFsteIY5e2hwGLWResRr
/4Wv6cmOhi3SflMbEE6v+iS761F/aFhr8aNuZDwdddLOadxrdwEybsMkzBK5akQCdwSoiqwMep3w
uEHwu4QP8Gb9giiuOUQzM9jqI+KRpS73eBxay163rvJeqQEzg52fMIV8l6Ozixp/MS8RTJPlbA0A
1k3vaYMe7Lzet9U9TMJjmVcnJULYjpldFTBN/X5F7Y8lfrU2weJVXfiuTuKoV7QTmimQ1Oh8qil1
S7EB5GjuglB5yBONNlrXn9wBm4ZisJBKvQk5tUTRV4SLRCnvZrJLNtQ4BCryyx3trBGrhsQVH2OM
TKzO+1khTLxWlPAxbc7gvEofi47CZYHMfA5hSR9hkLAx1PwXFauUr8TsL4a9q+GrrHt68+2n76CB
rGOf4JkyvWjxThdk6Rl6+Sspx6WbKntndJqD1nYo16kIILVGgucWJ7yoNDtYtZBCtNNyTIZpKcsd
EtL14BAJ2XZ3VeY/FSXkR2EkZ7IGimVRnkd6/ZvaeBuJZVHScO5PhfsivkBpylkG0ZoOzdBk3Yjm
rGs3NFpYXzZIEYrsxQdSSifSBNeBQYHu32NpbLqMnrCEZEeRquTUb9Bg1deJ5T5OmJYwHXju2L/G
p9Bk8DZkDcOnegspOzjT2mfHtADf8WUU9r7Fr7yOo/grLrAyUrilMjnOiVVHdHPvg9/V2Lw5OfOg
Xht9uW2tEBpRafgLQDLfiHy7U2SwetTLxZAwjaWO+xInJDX5XfcYRzhiLOTxRt6/glTFaJj+9Fbz
ohrjJk6mr9ZFu4WYA1gvyKwlYvddNl3hbaKdENhVwO8tTaE8OXbiwhIkYn3stAWm5MPs6U+jB2Ka
z2jtgPqO9zIolZ3avhpGs1XaFxq9e3gm676rduQ2PcT5CJrWVk+9CpqdWHekZdL8VUOXIP51XVTx
uajGGXJ5BIgETlofdWooJ/hCP9UUvQUxmrHqJS2McpWXGbiO3NK93mJEM83Wk31450o/eOvK4ku1
kp3eKHeD0Z394Nnhh6hLViGOjo/E8e9VF0sW2ifPUptr1YgXg5hW5DzXAAFlk/bM0cmBpLRlU9vX
LK53Rlt8JBUKcBHBxy0A5C7apHsLDRcd7mR8+jF2EduBUZCZxWMYJtdsKmcb20abql/4bJbCb+9T
wZhjq3cAL21KmJ9TNHz6DAqqmv1yXPXYduV+tO33EehpN7nsMVEaGnmxLAtq/1KF+dyrDCsJ3ibc
d9pbjSVg607TY+Oo1xR7s2+s+XU9FaK/Tx3nnZQZ+AERMYp956q8wemIbHnrjk9d1jpeMBY4K1iq
+mX+q1XajUBBhLpEf0I19tERsmjgHseNDy14zL1iItUYteIiBjzN1IdILbhPVVjD5tdsqCgRuHIG
v+nqqWP1Zo35qZjwDwzBfSynB8tgUTZRKe4oe5jVyuqTi1GgKYwi5Ty02b4xdfKCjGMEvXwR6fa1
oom/rMedqfcrKr74qHr1rcefEaIbCBw8AjZrQxEgLu4rSKV2ysct0on/dhJTDxlZQSOkCljwEId1
P/+LEfM8uilySYsRIbFCPL7hl8K+jH5+wTKHjxC+xROqGrfJV+2oEhoTu0/aoB57i4McRUc91Yye
2WTusD5fHKJ+G3M8GhG8P9NUXtMofdMx07C1clfOlDzXAfaK/qnPyaeysuh8+yG1Kad++YvFx1OG
tGIdDPihW8EezblUFriFfnSptiuatrSFyv6jVhajGF5siw+l+azZFTJmqEgxTSbTUSOPndLoHe0x
ngudk84Zw4yOKpduF0xv8emjEFMTAmR69TO1IU50bnUJVLryGnjWsSDTPtX4B9YxFex5u12MiEOJ
2ryzSqx6GEtPfPs7mWNZJHeGsMmBbnNgUDZK+IABCSgjc8fSsi0E/uaTWVnvA/5kehtPfkiBQ/a/
WOM+d+nV7GThRSPhJj3YWc4tGuQ6saK0nZhXIkeBlx0GrCPHvV8bDApJ8svsLUI7gWAmw/gQlLx+
2snOK3FRLXpN+8wcq8IiuIff4h/NrnvqU/JUGlGdpspNt20TobnASJsCRUgtNtqw7vD5jyYlV9al
DcUn4SxCqdJ0I6c2qgovTDVah3mADFJT3yb1I+vj55EWDBpMxMvuPEJWzZsyyA9LRz/iILq1Mqne
OSnr0NRBKsSpggOmQNZkihapA3OrHFDnaeAD2Z2ZI/MPrG9bXdL28qwOQ0ptQvKXaaeuKWkHVNrA
0pfQdjdIci72bHuPRpRQwDSdPR5Sr09tFaZt+FSjcmPEqr26dV8QkGz0vv3qKrwSgzGN/OaCs526
941GlbTVr201vJS6e5IBvYy0Ul6p2JoCZdMQFhA3FEqUVhgxzzKhRdH4GYUjODbSz9jm/Zos9PU1
3PiYPt9yHIiSaDGVY0+L19TX3Z0ffVK2t/kJTRTT22Wua2/NXE1h2vgeSMIzMpsvLkzIwSqXMlDt
h4XVYOEMteI5NDpEa7wBGRJsI2uqypOL8CUrgjvFdFYd4Q8LtZi7m9j7V1Wmo5SUpteq7hfLm6dg
YpfbTAo0XgTOTjr+GsL2C+y510Y2a1c3IqRAtdhA+h4MiOIEROhZddk/dc15yNZ8vQdoddVqLPqz
UmBI7CSN4AYHZFonT/aUUIxasVjqjJNtVcNBCo0qbVCod2EGVTlGpv8sSi2gDBLMjjEfbU3zgSC8
wi9B/KIvj/lgRCvDmfjHhQPlNTQwIBNWZs8+nR7U3mkAz4BoE0l5tAPGPLdgg5aE4852yw94XRsV
iVabDRSx5I+DsI++yksyw0J6NXsa+mT0okpQhQ9jz7TKXZ6IaV2o42ksmp9cqYBNN7pnUOdXy2e1
pS9tRdBq+ij6LA9Dk8m9I5FVlwQ7zglDCeD30fnpGof6P329nHK1oswjQGbQgu7XvLXMy6qMiF+Z
WeSiYiosA0J2NBdNM//xOpDEpeHv9du1q8J7bnUC4OnYr5vGvmdD+4i86YMwMBujmYN31Wk3rdDf
6sweN36LlUoO9XuTUt8ivSFeARtK1ipmTnVUz9hYV6YvSuLAGfl0JTkqZeTJISTEinMyoZuy1nym
dJbsQEdQXbNks1iCpsQXTQ1rdHPAz6k0nmV994ZgB2MTmdfppFIBoFvFFnRx2cTfFS2zJZGwj/Ys
2NOoBCzrHKOsRRGQV9boCKwkba4VUcXvph/iSiKtDeEUXCDbiZZqPT0HCrKvrNPQ+DjYby2I/qtO
DF8dTsylmWkXpwtREA77gM7LisIYtw4PrdnhagqRGYSoyV1UorU7LXzLIbRNJVQx05UFpAZCE4rp
AXQIISbqhKu7ytu1hmsHp7SYRQUsJs0X39bvjYEgSD+iSuiozixLfyuCCO3ncxd3OXEH7rhNpa8e
9FlNYyMP0ohDqB/tUrNXkgFmn03pieHBi2jrWyc/5ZdM50nfxjY5FWD4EdHpUve6gUmmtBAyqYn6
E7H5A5DAROuaXl0UDNkLpc9SUmXHu7BveuxTUzoHiOzmgDZGw9n2Nt4XHc2euA+PWKvLOfZgFyUu
PTpCNwMybLeTwzLEMoylrUEddBt/gyF0ZcY64taGJYJRDx780YIJBgN3bLEhnxrlFZPrPqp8HIEk
qleYUwKArCKgoKLXjrrGrKDtZSqJ6IQeuCCKghzrdvzUEE8cU3DjdM9SHOkPUTAgwlfso08sEk1a
fhiBWBcFdjOyXa8Qdlh4EDtFeZaqnWHC+FOVbRQmHqY3qgt198A+1uuEcNdqTKdWEiC5l8A9JtA2
Wn4xcxoLYM+wGjjpAwEH7ovfoqzCd28q31TniFWwNinGXXVkmjHc5uxrDja7GLAqr/cRypJRE3d3
a2e04w1UmrrMP+co3KKJCc8JbcZYBTf+SEXECGIotdqeKXQ2Z+yknROP0pKaAuOrQIjLetO3DGvJ
oyi22V/of/ItoPs5Kzh21ipzlFU02roAP0KPBWks/cjAVj9zglkOXalgkyc6xrafnBE3vO+nyZmc
FJNE1JKPtA2KINyxLTkoRmrQP6AcgjRil1TaEsnRtIxFdhm76U63o3RFc2ch2uaS1QmtDrR7IDIl
s0MVLW3ZBjSX2DERIUMQUXjVHXxrFSLeTRqV4t6B3bMwFf2pcosHGYKm6CoMV1LqT1jTvcmY8DzT
dNzhESqWtduvQdqWnmiyduXn0yVVTobS5hvOu6OeKCdEBSg/hvqkIb/fjezhEO9EFdI25aMK4yfn
lYL+IVWee4Ncm4LtXh/AhdJcph7xo/czYqVJnxNcInMtiI5D9yHYfFklCiHkDfdSFuXCTfgmJ31g
5eqATzEsiD50o1+k5tB+y3UP1kWFuGXaYnm7l2OgEf7o5itI6ijIkW5TR3JOoWsA4xKs9rQcYmid
2iclAVITm4ig9ITSWvcWoR7ajCUmW5H5FCqOQgnfqA6yE2lRiFraMtE64D6tky+NOlzT+TBOKegg
DDFMFxaG7AyWBM1lSJEWuTmtRiWb6fYgadLNatVPqzCUhWnA3dflK2M7wJ1c/VYbh+BzG3d/pgvS
2Fyy7DaOL1d9DX9NgX87JKx/k05uXMx7rA7XYxexpaIoX+m5tqJniWFLozcKS9ZfqwkjttlRVpcU
voHnMT/7/ngC+m8zZ2e4YSHvJF0llkhNtobd/ML7QJkr+YUX3lmVfCOOtPS1VUX7DkkM84Bnh8bn
GPVn11T2Gs4ff85/cCL51BbxNTYoW4Z9vPen/ol8oqUmW4hxH60JHCNFh7KGF7cKLTv3jDwnB3kU
nOqyn7+m+KHVM+j46H9Utbv4rrvCO+Ox3c+uiTG0KF3DdCMLGzpOkXxr4UzDs4pH3x+2yCbeOtrv
hKwwELlV8zHF4ZaVtLAnjDkBfBa7KH7RqHoGHcBQzutTtV34Qfdsq8OxGR3f80fKdb1EiZoXGXF5
6QeuF42RUzu4mvj2LTAIA2t/1rfOIxz/UOqWV8T9ZRyrk+u2pKNF4RZhDVhQKq7LHg4XWvLmO1H7
hM0nK+BU2NV9V0HPtU0cUG3iVbbi71NVu7Yt8s48oVEo8EWF/guNqRr3POvPag79KzQ8GsDulgSY
EuRhjPhVs3cISwQFzNOSEw6M++4+Zh5fdmmMX1bCUGDGNAf2k+D5MPRlzQ+tuILdB8KrACa3pE6X
j266D1R9bw10tnuaXVQ0jaWFMZz8dHyn2DewOR0su6LSYbhX8EEm4ovmG2kXm6i0ZRlgje1m1PUG
NY8V8jvGeBax2FTV50ko33UwGHso87saR/gDoKNHdQjzQwNVsi9ii3pncLX0HyuNm0sRT/dBh22h
AO8zAJEbCKrr5h0XMBb0dninR2siSrU6+lMmj0Xb1BtHLzHwOgGUVgtBdtUULxB7xavVmA+1bn4W
ZvIaZKq/MTAceYxq0n7Axq5vdDeJCe8LAZNNLDiLvDWPVsYAmRgO1A8aPsImcTcwnd1QviTNNOzI
Vyz2wqw+i0biWCnnuM/u0pY6pEeNJWYxZ/GVtVKva0JgZ3hU2CKRHDH9rqtqtg2kJ0INk50qx/Gs
2jHB1W2996OacK5JnCkczFDuCW7nKq4YjEVICktrqA37kh5OCRV6wDRJtgx6vARc3KH19r/DjBbb
UJVkurgbxfLTjU9/aSU0Zd1VQ7+iOLIZTP+kKOiLe53TwCGYcsQjquKgfMCFvXN7/E9DoF4jelHb
QeQBS1N/X5gWSdVZvpc09veq4x4VWwMyM6hPKhVC05CTl/hCWSZ5r+413fmIS8qOY22QukVwZGAm
1qIgu6oy2mmtGh08kQzbE/qu5OCK6FlF37/ynRYiHaakkJEmt5RsNdZUyPyw3STg85ZEeqBZgyBC
fJWLzct1BEPJe4qkAmB5rnj03jEDRLSBuEZYaSQu+FsSdt2gTrr0Q5qVeiZOZ91nn74wk2dCru+j
VP80U2vdlplCMZac79qHzuJ6Xdg/pJwKKGrbmRE1734VCDTWd1u3L0rVucjKc8+3AYimhYZ5jXlZ
lPW3FWQsTF0bR3MLY77VmCklWWPltJY4vhmn2E3l4UsfE0Ge6Ej7MuxYw7zj/I5ITj8ZUfRWzsgo
AqkPEaYSUsCSfcZJvQVRuBcok3Z6xdq6L4ZuVa9tneXTGEzvhGp7ZGQtrTLG8VrQxYjaV1+ro7Wb
tG+grvylTwmPuLn2p6+xixLLEy7dtm1WbkTRrspZIEMNTdYEp2QK5+vUdw2i24aRq+bNarm7DCIo
8WEe04awDyWDDXyJieqweBGs7le2lIS91u2imsvERgFapCMuM4vc1msba6TmhAfDDDvAnwxOMk78
/WjmkFmb8CnXgLRohYF2VtMl5DAl9wRKeySdYbWGtvNRt9mvNhlKhFL2paiFsbGIQQV0xt0RrjyT
8sV8OeXPXc//zdC7aZXaxUmKihqvNg1Lp+wfhSTVolphWBpTnVsqvwHFQYtqRy7YwAc1woObDRm/
cjPb365RT0Gs+f++TWP3Dt34X3eEa/3vT1OyFALBGLb5gexnOBnzHW/3KSsLod3tmDq+My7/vKKf
lPzpdhyNIX+6PeDfrv55m7//QupiozmA+v7rI/z1Ln6/yd+vyHzXQHq5ve3ftwSGD5wUK2Z6sGqd
82N+mtur/34jt1eDxFhk2z8vDAaDJcTtrlViTfXv/9/vJ7/d+udZbteEPdT8HjhJd658xxHd7Z2s
KXZ5Nmi7FkQ4wwx++ts1H+3D72t/bnOmKULV9a/7xIisqKr96563a8E8Uv+5rfHT5eDHxvZ2++9n
uP3194P/vNafx/31NKYyy3pUQsVVkP1iTT6iyrohOP95I5Wm0IG4Pde/XS1AaIr1n2fL65xMpMF8
Sm7BaxIOmOd04syvMN/fLuI5oC2cL/667c/h7Vre2nd2krvgHv7robdrt8ffrt2e5M/hxCqUvU/e
Um7hEX/+8OfF/tx2uwuedfKa/rvnut3219PcDonFqRZqY4bYHum9/Otj/P64t+Pby+VdGU/Lv57m
953+u6e9PSaZ3L3bdOUG8la7B3QCJc9QJLsvDm0/oo02X/x1SEIooa5//bkXMAMdqPlzxQV/4e8H
3R55u/jrNlHAn9IH4/9wdx5Lkirptn6Vaz2+tCEcHAY9CR0ZEan1BEuJBgcc+fTno7rv7WPbenKm
Z1K2d1XKCHB+sda3XCyG/+87/OXb/Ptz//Kt/tPHWcAzWID//6+FvrC+amAlLn/95xOEGtgB/uWL
/rd//8s3+fO/f/1nIyjUYUq77X98Cf7Tz/Ufv8yfD/z3z/rnY/78XYyCbDtI56cjHn2NzhcZocUK
bVUOmtWHVTiNvo30kOz+eVwMzrPhwmWZL7Gtnv6cBhUjvKs4raojEBAZ8wRn+lBs7SwzGCnSsv3x
iwcMT7nhPjSugz3b3+Y0IUM6uct/Ma1rBC22p7a9lbl7fudrO2N0ZvrFoxk25gHDKGGh/WPdJYwc
DUaaEpMYZjLUf50X7Yguummt6uLOPDjCjpq5LabbSfXfIiSEHDwOojRN78Eelhlgvch1pw0x4CjS
bNKAC8v8DvLx0VJAj+IaUUQxVoiLGhdIYZhsSXafd1GGR7oGX5iYRIPOKj57qKAuhAivsRHDWZiK
68JCC8AS24UxXCIIoBRmi66gXmoy0uruOJqgbuUwm3fC9+zDPPCTebSro3yhNKG10ZmFhJ1CxyZ0
bpfgMcbJujL6glaf13RT0avQ6d0seT5rdj6gCg3NLpd5DKYWhP7zkyPyY6nUBZWuAp0j3uqhvqqq
Kd9RQCVbl2c7Fco5jthIpTFjNzr2akP2ORm4hDVk9BigsFeGWbUgWqyV6bAFCLVIdkPNa+dq5xD6
cfwYsUOclU02KAF5G0Vj3vrTDeSw31bywvh98MZOnfVoH5yjKSNZJOfrlKl5ZSkFsskyz3Zvxoie
sOdPTfxS979pSAFpmlQE4+z6e4KupaH0Qdusv40GAgmcHCLmGaerdhBbauNnaslx19ZmBdy7/ZbJ
LTEA2aILXNJuGSXvHWOa7m0DqkI3GFTmZFzIMHtv+yDesr4vDspgQKC6uCH8wRr2Quc7H43GFgqN
XpMGurBP7sYkaADM8EOPC/8qwgpwRdYF9vQd5JaAJDhMwH7km6wNuJe0TWcfG78AuedNM16WK8hO
PX3J4/mHFTZlcst6oBbvJDCH15XdfdWYENdQIeUaGWAPmQqpXBxLtRZmCj0Edw1rimHT4A0RbTuC
lCx2jsiMPbwP9M6aTFcGsuxwbP0SJmSUeV6+QrMGsqUgOdTne3koyTalJlKxG8E/NJ2Ljs7YFVEb
3k2WXs21/6lyspgjM/qYemNH9IoBk5i6zHIuzBPiU1xi5Qrib2NRvlZjzFx7nF+DeiIbh1Ax40cG
JAnaiZMcHcss1kFq3s069GHO5Zsw7h8ny8efFpzhi+BWN5i8Zj0kByP7ymqr2801hTGDR0Xi6HO8
VNBuWoS4pMpuI/qSWYhRnWdu6fWgB4bilnUTjUwnCravnfnh1oKyZ5L9tmse2qx+QkwPgo9JpReo
N0v3QK1FsfYdvct1/1wRPLMWbcpkPDQLhjSE2M3WaOIvrrA7T6w7UhkfXGHAdqyte49sbHKOa4Ft
Lc/pkdqixu+fqivHh+RmWt3BchBc5vn0EgX9RxjVDVvj6judX2eb2AHYm19mErO7t5/8On7qcR+c
ykRbu+EUWDvT64MPPcIhYFwFRVCuU7KKVl5o/5Y5emrTe0sH9xpd5kufB2dh82GFNVwcE/2dBnK0
7ZG0aAVXDH0Io6lpn8Wxt0rmMj5Mn16/78P8MSu7dwtuwsbU061Ijc3Q4Rn0mCRikuDsFizC6r5E
JNUxYG2GTcQ1sW6qDnVc+tHzIq0ahRAGm8URimoMLYAtr6ZHjCHmSYnfpwVeqXZN4YZ3qFE0VLIg
xcIvn8gyAQvVcRAYTBzy/HUgDmCDxXtRxjOOaNviRbnkbLt62uQjgZlRNswbrzEZyIAPMVHZb4Hs
PXupfdePy3D6pffY+tZJhpUSQURif1dG9l0k9ldbO0w5GlTuprtkZBY4ZjrKtQKmYWIhpCHwJlnF
U/RqoVIYC3Sdw1Q9mGl9XcOkJsrhrDoGncBvV/bADxzb0E+x3pnabsDeAY6bTXXD3mqVVJ7YODKi
b43GIzGRMe9ImXlqh15kicz0Fof6sWGrLluJeSivrouMwZYjj3XtfbSJ2oKguo39vNgISI2xJWtg
7dAiO1I8d54/kN6BG8crxabmqbvtnBRd+9BnG2/BviLum9A3lOMGQu2XX7PgC/tx7yQOm4EBjZL0
YJg2j4IsB6kLsa+EvXfn4ZLF5VMJ7lFYOYS5GHnIVOdvictlZlSvgVmlV6SlQ+d2VX2PBvixcPPn
aYaKLpr2MW7mr2r04LChq2E0DExmB+/qMvsbSdDq2mqRshLfeKkUMpqqZZNasZTxRHsE/GMBptsP
iYG7BKXaG1v79yDKHz3VnUdwx6k5IHDND63I3zISL1wC03d2R23g9OcYmEU+4XMzG4ZambJvE6PZ
OA33J6R5Nz/QdaM+zNn1JYMHO6+a1tyb75Me36OWnaDMkYT6IJM1bIy2yL4GmTw59fhG8MVPypKW
KJY9gOhjJ4pH9qts5MzqXuEq7RKD7Xhm8YcTP4gZQUo1J/02s8CpFBhegdl9tH57hO1/ZzHd3JZ+
gfRDy59WtPNG84RddRoJQwlRhyct9xLcxLo0SyID8Ajp8i6LTLokhBFbTFH70QuOb8BelgGZf6xG
1vSY1KK1MS0xJuRSYF091XlHvxwuZEZpHxYdda1CQMeSwBD3yywwHpkDeUFddzTVS6Kympzm/Dlo
jBMn30PShAqqgeSlj64tRZng2mBZhgOIql17aBkhk6/uckgglUiwXK0G1oTv8cRisJMK3u2iXgAw
ZraTtxmDc1ZVD3nnoGawS0wq3L2DH/7k+XhF4hQQ1rF5QRVytgN928GOkN1wp3T07haICbqAMVQ6
5G+StD70IRUh4TNDLUcwG565NjJheisOsZe6sUDb6hGumnnmltyLbpqP5AfDCr/GG4DaBjMQnhlu
l+7F04zl5twfV21U3eQpAxJcPryaAj2nU0SPlZf/qMW4UuglviLonhIG8YcmZquCoEfiWsBjgO68
jPoT0q14hYbxHRvMhiOXJIKi3sm2vzhNcNEVUb91iJY+T/B8sVp3DHQFWKiLDHWqH0lj5cwuQ36H
F1nyMkrArhzoFjHstgxWLR525ixsVosH9NSEtmSImdBQr8BVJveAHHXoaRBFAZXkXfBNgG53tiYg
orpyD36oHw0BTMUKunc0v6tpMhLsst170wa7qPfZaiQT/4pkLmdI07AVySvQgsjmuXkowmo0gXXE
+oxdH4LUIjsUwB6P/py/SCZTiid41yt04NTG08DtWZGSkCZn8nOA5A43ZNdzudTJvcXxs4GDjf40
zFgT1ucoqX5lmzAet1iXZ84TuI5rBCef1ogqZW5aSm9MQmECb1qWly6qTx7FYsSQDTzTNSUIcDT3
YifZM7X2M4G1BIxFFvpo8GlMpVi2+P147Qc8arxpk/ndR6Tg1EvvzohSxuNejXQbKo8aSANgduv2
BdsmD1a48KnBvFzs0ij57XeB0Ce3spoVe3ewOuPw5ALmtWx3pLAiYCiR9MFed4sNlWWvkd06zMbZ
uX4yEiv3rNlu6npmiznH/R5drtOy37b88gkF0Sedcr12sxrZq8XGX3LRGL92aH8kVXYMPbaDSaxP
SlwXyhTrIEZMnBcUorMLYLzN/HWAKSed3UvTBY+F0f2w2iFJ7JyMxEiraTPhlF5hNdrqPrpNySxB
RFK/jU161ZXz/ewwnOnVey2IERgDRGPwOp6UQDI6qvDJHxDQ1mZE3bmkkZOuolCnWqRgsIqXA+uV
+dB7E6FD7gdxHTBOh2ktIs/eCWd6tE3MSyl3YMwrnIkkWiRnPy6Ckk2uJYTVbWx5KEHG93m8Yu/z
BAPQXBXFUG/BLRvQz8V1NBYXEipwxnk+2dVTe2kz98WAMSCwkSFX7V/t9mRYO88cWQO4xoOoxK4X
tGMcUqCqAYqZyfTsL97dIdyqLONgM5wTkQlvfex82p4x7UK7fzCncDtpC4pTlOdr2FwsggOuftIr
gy2FScQdAnuGGl8nSPqqzPl1WFcQ2dX9sNT+c26ukpoA3sk27xLU9au4lpssYHdvBFwl0rU/XN//
SdgvYRWsjo49HPrJhg9lW/e1GyCdsgJExQ7Wuaxyl0/YJomrNwiwDqOfsRi3p7WFKFJavU8dkCrI
OEh4EHe8wrk/NqE+GQgU6wrRX5urpzQvL7HpXfVNvZnhQm0GHbCDtwDge/li+Us3q6qdrxkFvCrx
PSFJUsWcblhY4RNruztZDm+yHb6SQh9mltqebcHVTtyNcoZsDYKWPAKiCbHishDg4lHioc/kXccy
FPpxcelxLBnsKFdVGrylLvoT9E+Pob7vhMkilNZ9VTYg/aBQbVgqEWwjzsJi85lFeuvNI0YNU94o
uo4esAThmuZtIIYnu4fMCvdrF8XTPQ63fgPa4K6AFtv3aXik1Xr1g3ufWTsik0KuoKdiWNApBTYF
pifxJaV2BQfOvUI2tuqbbq9ljH4I13P+RHpEcGWm0N/qdt2oBW+cEvSE3I4PtYHiGbbH5PmqjTBd
Wi0+vyiZyYnHe1rK7VCbr3B1r/ymIyJ8nPbVGO6qPsf0UssOSZX+imuQTK5zpL7AE06BMciVS1VJ
9zWArjxSSbtke6M86ZMAhQxAPqv1ttT7Br6P4JWEKzR4fvo9yfg11vF2WmIXjL5zoPrbiK6ml0ok
OejwfQ6GZFX2kMpbXC1eympPdK8ZBOFVyLZzE6a8a4HXoIWB2eg3FhZOeeDD0kV85WVP48jT260Q
tKqBkqP3oPX5EEFZApSIhIIrUX2rUEawqdW1juKdk7kJptfxRLALsPnwEMZpR9OGHrnWX8kwPWWo
2HZGFQSrmjt+GxiS3jDgVhqG9rqcdkGOW3VKwJu3umbzFbEKrcJoXYdbkfcg0jHZwbhmFpIk31WY
n02JpokWzKWtd9VqTtpDPMLO9KmzV01lfw8A7XhjLXbXe4Rv7xI1i5zJOZiC4pg56rtiB7STVf6d
5lh9h37Y1eA0Z0A+q5o/1u2yvzfnmyYODvJ25GnKrXiNU/kjscOd7fa/IFmuwwCfV8IZZclmW0BB
DqzxNDUGSo6aLr4iz6lvBLoytn+S7VUW2HtjGYXHajrnrqm3eVJ2uwQBIxHBINDU8Mw9ihrEUohc
BuFtm2ja83mrYiYtJCN13crNJzyoxiZh+/csbLQjQx3eAT8Pxpfad17QzzzKoqPahLriorMAvUvS
K6IOFEloKSXdAgUv9yaaXQLM68bbOW+mZ+P/cJ7HoiMzK2nuK148hoLOnZFn00YL57WH+2FFQ78h
JgSJJBkgZywEj9HsHaxF9yYiuP6cTlQAHlcWb4eN5qzuHEKmKlyPvX0bxNGd+uHgDUmJGWrnPMb9
XS7o1LyGxKJ0qJEQmK9x0xK+a1fXbj48jugUdlOc3KayJ7IUHRnEsWvBGnZDE3gesHmPk/NgfSCl
/pA4l1uTCzNzn2XsPdheucGff4mDeZ9pLCj5dNU23C0R1ml/PLSO+dpp99OQSEL4vY6Yqna4cRnG
pDz/5Qz00ISgXnfXWU2yHAdAAIxs3WjrLVyaV9+IzjO5a7VVnTPbmxnctV+qhsUojee8A7bJhJTQ
LYA6pukiFgm5WqhiurIKDrOJm8plg1yF+rMU/Z2Kuxk+gEtP0z3IJTi28No1SwpqKqT2PhtLfjDD
2MCe+qEAgA9n2iSNpdVXDPk+deEC4i02M/c79hvmVA3wT5Fb0W4EVzmp68zLxjUEz6PqR/wkptrW
lfuRWe1VY7OJDdxkm2b4b1PtfMZhedcQB8ePcOriGwkNoZ2Hc0mU1irzkG4k4C8G5z7UBu6M8Hcu
jUd78azh2Hk0CLdC4+DONlxoU1Fz2Wg7C7VxtPUlO320g+QBIk50rMrsG2IjL3acv09W/5KVWFVK
B6dxW/E7J8P1lA2XKk0esFB8UEJApkTmLKt+56rpvVPwaH24tmujAPgJpVmsZ1sib+7+TCpHgi81
DuyJ0ayZ2Feo1pkmxO8BlqBlp3ou8uiECvq+8AexkqbxNkfD2ayDqzgoLzZHOFCUva4qJAaDjapG
b5MheU3yRqx/a1d9uU7+GSoFadeu7goDPqIsOFw83DEh5g+vPs0lsQ7YXj0mevDV1cnJiwfEkKtS
oiEpUb9MAxYmkgFf0hRVrNstAF1S/JJZOKypEdODfN17dTmszbWex3QlZZLt5kie8qr8AM3/jnT8
pidqdJtwnXKHvOB2kAuvOCirS9L50d5u0rUcumi70BGddL42wvKqzHuCHl1n63aQfnjkGVsXpp/N
3YWKsl/CSZHKoacefSx2yy+lnOB+lAxvwDTRlVPRcRWXFyd/hiCzifPqton1a9yjfV0uQTKybTjD
Po4MjwuFWf41dr89E/HXUOprJrc3YRuadAn2wOlkbd1UnXJRPOjYfitGT9DoxZS1g9r7wbyNhebB
WCYPqBd4DpsMZRgeqwPd2IOeilel0y+638fB1/oo8YOQwAm3t85fXXWGAv9GedCR9kSJEjKoP0Pr
J1AE+z1i+wwUk31oDMFYL51gD9p1dC4m40wkhXFNr/kyFsx2507uGgWrEaXFQE+PEAdDDZNxkWeH
srmUlcGCgC8Aw8r4ou9dTV3/KJLQP4yzca3oyo9RkTHE9KOrPhloGo1m5xBWuFYpons1ufupLawr
okItXId1xCZC0qj5pDcUoQX+M6iPruEjx58CUs0sp7g3JiCHCWSO/Z///effhcUh5b5kfbOReZKh
BVY2zypNNpssqn1OLltUjq++SC4sfrqdJ/FU1cF0rCTBDqYv3z3myBYG6pV0OuPA77ObLQrVThD/
VFhLtrP3POdNu++p0JuBZ1hPgGCW6Ac1Vh+dBgGVeEvOuDEcSY4L9jL8lRJ86JSzGqqZG89t3SOX
REXQ4k0xukljYaK09wbrBzcwNw0VdhGGn04qwOZ4jNChKokAi3xsIsFqPI4lYLQ4R5bhuYFo0z/I
UH7FgY35BUA3yXysiEIwk8nZFEysdGC/BNl1hxQBj/ClXr5dsmxgHM+C5R6/D4H/7AuIGKR7Cvw3
635Kz7Pp3RfqRqVgGFDWPJQRDneMTMdGCUaa8gYP46qR/jfhCZKHISQvN79Ll9VBYBSMDcfmJMxo
wAXhcEcE5bTtTH3V9egeAZyOq2pCsobQjdvaOZa9+AlMl+4Nfgo6cfj3TEK9sFtZUrVcWY5c2RPG
OxBSN03av45FSzk0ptganeJ3SOb2ojO9jxhvmy6dshMR5MNFyX7AwRsYm6/JJC9B9IsKKj39ga37
NJwq8YGaGulDMTyHDraU3qdHiyPksRXW71FXqIQrlBlBSu8skeXBkNmniWm9ZAGnNbhdultGLNCg
3L2VnETH9MXrxTU99qNnFi9t4edbo8Fg0FsgKCJg6eT07JNFCpeiyORNBMUvzYNgcsiQCp0mY0+M
vwQW2bzHtjKgQhreNbDYbI8yiM+yTw67sJ3pex8zhsRiYFQZ9ixX+ojPIiOARmikhzMcCEtl7q8z
j3yZcO4frbyiUHVqnMWQflYOAytXfWdpfdsE5XAAQ4u7KMczYpNMX+gO6Q6LqXZm+ET6xEfHkI+n
TWVgNmVillfxMUr7pYC231wP/yvTymjPRze3ZoFmabCRty2rp/C9ZsKCccmgdtVnjAOYBjFURjk0
PYqRuxDMC5A5hp2daQT7/ro3FgRN0Sm45W5Dzc/aw+sH/9jVTPySuSNZB4zaLnAi0jZiQKOUd6ux
ybq7umAJ1Lotb81QnZjLXyIXrkLH3GYkntcaGGtSS6lj2mOhoZvax0C91yxfzYtm7Y6jlENM2hKP
TXIphXkTKOHshdnVu36qjnOdYtDIym1sC5B8EQ+HKCJqYGDenvlYGtJsfPZKfKCmfmJrxvtfzsDm
mMiGSZte5RVjdfrWAuOrd2oIJypNCORDXSZnLdmf1g1De+WMxqnhKoYBBixQI/ekgXgNgnJLwOai
utTuae5JkeEkzZPqufRm54DnLOUIq6Yr0S47oQZQcmeRmTvIrKGuzd0VTNl+K2IuC2MQ9ol9Y6G5
0WizPPe5yLGNSasM175YQ49HojkofLPcoq3yl1vyJgewi/+EW9jJG3ctBGhPXuAz/toX7fHahpb2
oOxlaGi47TfF+Nx4/MYk0/trO8NgNkYexxorGc/vX9zAJeYCw7fPUPIUVXcmIxSuKBbdvCvbOCNu
1QGJsA353paadk7NEWotVZZk17P1fJTgadQfBI07uOLC2NodITwsi52YcI0AGWYc93y/+sP0hL4v
yBru0+kFHMNZ9bKHmpBW6CmxVpTEoXBE65sxmfkg41cUBq+AG30qx+s20u+uInaoDA4DO2gAWDA2
99S3raFj406A3Y4Szw/95zzu/QM+pX4b1QqwMhrUjV3Xh648NSVXshvimuJGgsyiLmLSHDdjaR+l
jbOTssLlmhPK+h4j98O0f/tx/u7K+i5Q6dZ169u59cyrNsFY3oYfaPf4bGF7GLofQ8hSm1FxZOZU
PJ4x9NcDO2YP/1Qa99s2NsD/Cx+pQmOuOe+QFAhDbvPZ/4ozwU6HtdcaZSy1xkwtMlGx0tfu7Yqz
shgngtNb45g6RFh4WHFWCa0PcdgUs1E17gxl7HOVPGgjN3eNf2sLQj2lOT33I4Cq1mQqPDZPumcj
4g347qKyBQNEGKA35jM/fXSJW/2We6zInF+7T26JMiT2OeGp2Pfji7BpBzr8aqs4MKjZD80S+RtV
uBIqh7UBtcrQouet+jfgEWi6w0vWwZkX3ffgM9BXKSP4PjIeNUOByiZzIrJLgmtT56kPl3TZXBdb
tCAfBq17E8sJchgx20Wa3hlCAaFxodtIYjyXsComnD09H9Q4hv+q/DGd4VP3JhWLNxwszp59tqSS
VfknjvIlPARzieHTGduyuec3Srmq8BU1yiUYA/wuyRebzEgPhQlbiMCy27oN0qsKXfLaISGVF5nU
meDEdVSurRqvTayH4VphzRINQpYRdFbcfUwkm/OETamCl5DwKoGJSkK5r3ZTWrVnnGVM/YNU3Zqz
+k5btCA6Th9sM1io6Yxe48qF0FczOMFA192U3jopjC9m7cO7ER3YviJjN8R137Jmm8fyS0r4oFLQ
GjXtdb04c1LLnPcRVLubZPnDZfpWGIG8+vNX+FS+epfJg8o8ftvWfwRcMB4KBOKrDAkEA6Js5xsB
ZMEGvrqqOYdDZT2mXZJyHZgvrYqHjWXbch05B9/DMybm4CVKYqAyDTPtqi2GbRPSyBQDARrpqiHO
7Ugq8WMv1by3MSBte2BK4wJX55DDYd3k9Z6bBxexj0WJKCl2tWziKOE4Yz1U9nReWbV1mra77pVP
liMvaDnjV1VWc60DrVYg+30e+j4CeEOz3qiH9KYJJ4b8jBlxFH4OnQWTVLKWTzvr2fFqibrjXdUl
wSgjBusKdFkjbwo2Yhss7MiJUc6HJAL0rFitHMJ5BbQsXejTHslwZnWVNR3BugXZtEl4DZTsEnn0
KrRl6GAVvFiDRNzKQg8dKEWRM/5w5AJjk/6t5TR3dZcxhvEgcUzsPwXPpSjXdAJ4M8P+Ng1xjSeu
0290WUQ7I19iiiz/V7o93kP9PGqUZqKh3JBQ62WLFd9x5m8x+ofGgc6a/kqPC3Qu8q96hKRhSk3t
Z6D6L6foNDjqqckQU2guLrt9HLP2FDQofPBpbtGZP1kZXAMZiC/Rk6ggHQu0HAkd69CWZztSxEak
vImRdwyQ/FyRzfxkzVj4ImWwbScNLJPiG27AvouNNU6RfDeGfroZ0vwRQgR7U4mTHxk5crrppnfY
HrgifItvUaBwqhDzOG87mwDDvrkAHsv3yDKOUx/eqJYFsWQWkVkjUh3J18QG9VKU7k8zjxcB3oAq
dROH8QlDMvkNnmcgCGp3mcCnlS3VGXuUGy+NsXRnLYbN3jnUrj5aEJO6YnwgENe6dGiBbOXyGEhI
fqXE1YHzY2cOOGNYEUZFllk3ZzwMeN3sel3UiJ4aPz5pdmnM3D5sofUZ/SenPQErhtbBpoWjHIh4
ib6+I8zMWkec9VWzb4V19PqcRzmA5G1uEfDnEZlK3tZuso2fyO0+MpF9aojKXP32fqh5X0QyrPFB
ZaTHt+BqlwAfqOCGkbJBc/Dz2URrkqwVb5gwsLF1eZl7NMsInzhhrwjXfuL9v5efDX7JTcS8gDEt
Q/82MPEd0laRsTS2431ryx+V6xd/ah/YQkAhTY2IFx26P+nCOIVoB4S1qHfYoxp4rj0B3siMA3/V
FXNNy0+QObIj56Rq69MKCV6oS3RiyzaL7CuEL7kPLKxUx370Tn1zNTnTXnIHlaj3Cg7u0DNenS75
bWyc2LCsx30FqJnk0jBufkrZvgQqYhpdVje12FkhT07OdHJHg0MhejKVy0+8swPLk23nJ0jqTKF2
EYVqrWS+dRebC4fPt7R/WGj6RG0FlxFJGvEy4isvojvMwvEVDKGr0Z3/GMovCkAYhXtx9gAFZiWp
OHpyzS2yOZfqAmJj6e2tYYzOrVb1Lmrre3xgW9OtuP0zQQQmfCldk8hN8seGrHvyrQnWUOlPDHEN
0wLJa6XB7w1OUXhMcShvacK8aGtMAxaIODgx2ViPbbk8BxOLqKPyMVbNrdM5mxGoAz9Gshnw0W58
puXrhpmfBzB3VbMuXycTDD1JhFrq1XcRrFsCRBUbq5ElxlgQujvl+1obAErUjZ7JgCyLfodrArxa
RlGm2kNVgvromAknJeQdIrO3fjxfEvjVxDHX5dZU+iry02MYmQjVURxZABi38GteEprFfMTv0reU
ADqCA0fRDwDiO2KhV6eAFYKIvCRjsj88Xd8IUx+KIJ+22qLezTXuEOpqY13mFazt4VZHzqcSp8jh
1ByTQbIO+w3QOFTChVjZBz9y0h8Mv0TtP7NBIfI7YleSnRya0jiijBgj+0am4008IKkeOtQe1pGc
x2JnMR7wCu92tDHDMZ5q9qo2r+DKgDZr7Jd2hHdTMzB1CzAruk/XQeldl7PzEDrpPZkZZKTLbp81
8z5Q1lXIk1yQhdBVLMg8kElpyjQSCxxpYSu7Hp0NMkr+z48odhS6mBaesamLY1KBqu6tndRkNzEb
pIMekQAY+VmMzXeY9t9Zy64inclTv8/rruOmmbDCVK/o7r+T0f3p+ooMX3vjmLnam8bIvmwCZFjT
tXvxJyNZFvYYyBieGTdONT/GrnxO5XgwbeeIKbPeGNo+J4Ox4GXR6HQ8EN0Wr+35Fy31tjYJWGna
Zk1e4M6tecKawyeS9ds8+xTOAjjISCfJ77CE2bx/1cscBpsG9AFWJ+spqBrUSMFb3OE6Z9N5NsAk
rBDadQhnx7Nb+A94rRhwF/6T2fTnLqxu/qD8/7eGFdgWgQB/fsN/BgJsPvTH//kpdaKn64/i5x9/
u+A7+yg//ntcwb8+519xBZYp/s5b50lB42A7ppD/jiuwvL+brmVJ0yH027ZMvtO/4gpE8HcTf7UJ
8c53XeH5JBn8K65AiL87nnAD6diosj1PWP+TuALbsfgBVJVPUVUev//xN9d0PaIUmHY5jktiAjEI
/PvXxz2ByO0//mb9XzVXDLMIRL7xpvaO2TxLkAzuRlnP46owzONcgnpLc4fwKj/d5n3y7rc+FNzR
41TK6Obq+NSZYLnx+OMHKn99lcLD0u6b7et7wqCZRPdcxRPF785iAgQfrjx0tXxuXWbog3sTxFxz
WXXlm4/ZpD9nTPcVqostQWAwfxvnLc7Gr9Iu954o9A0rKvOOJghGIWZASPWrHDYWBJqZ1ZQYtz37
q9UA5tjJboFSImkvXhykMfvqNxqILJ+aPeB8fL/0ybu4IXqgBim3jrDlwXRnBBov0rQkes0X63Ai
p+9RoADk1WPRJWgEWM+bgsiRKZigy36Ms5ndFZrZTcBuqJ2b9Mz05GTAwD50c8ht2E142geUXEmQ
fNedfyp7ztPARZLaU9C35t70K1bJpNcl0EUK0WZrPmLc26ygaix6VyYcSBivSNcxmG5IXCNwfBED
4UiGc+vtFgnSNlKQuzoiFW23ihloT+QO7cp8dG9qHPM2pm1GIJG/ThycoklSwoQxb3XPtqozkEJj
SAcxpx5aroGtsQisbZG/Wk07bms7/7A6phgO6JddQnAaW01q/dD3WaC1b0EKs5EHRbUtO/PKDqrh
rOoYDqfYphbrY+YqYHY8NvERr0CerKB0jPLdyvt7D0A/0unF2yuiaVG6I4qf53hdoTaHL9qcEj//
JXDJYMroiw1O9VgH4jD1fI05a57JfAdXDf6VE9X+iCp3PDguebR0/Mcc8eOGgNbwkANa5o0drw1n
GUHPw2ZMaF6d0nThjfowbSQpMJ55Kebg04rSbu9l8r2csaxWMYrffkJgZV6TYZmuKeI+Ci1STmrk
AhBfr2urQaapZm83OmfH9q4MeBkEwaF89wGMgTP6DcxYHeOiezWTHHITcVeUEogPWHWxAGSvh4L0
xOTov7g7jyVZge2K/opCcxSQ+IEm5V2bat89IdrcxnuTwNdrQeup7rtxnyI01aSC8g6SzHP2XrvO
P2Mw2IcoE3CUAOBsDd0cTqpqB8swEGc3jyFiVF12FwRPXuAmR8g/GoFtpuTzBEAWqOK3NTAsSlRR
H97hz1StIFqXxqdJbB1UgZVakR+B3M+fTvIY34OU49vWVibzenKc4QrD1NwPTv5M5Z2znxmvKPBS
83ezmAwR+z2tvK+GAWypjpoCGAvwBmvCeqAFbAzmLzvrkSxnvHYk40XKWXKaLLCrdyzvu1rLWJQh
G9CYAHcs0XZoeQDcoLqnEV9hd4a7/gLGlAjTQh9vK3iKfYuXqMKkuTZSZ12FMMQ8pvHrMUvbFfI9
/jUApb3tb9USbRnpMW9h2KxyhL2Do1OGYQUFhpFfHMtmI7RjzFymwfWsOfy3jd1taFwuh8zY91OP
yN9h+KFur+bEPIXyPUH0lNctdnbW4sgTCa22VEjobUjrBGeq3EcieCnc4FrNHU7tDlbPLmeXC+NC
pSfLNNHJiBTLKX4lYNuHBveHamT9tnDRdgA3JtEYlFuevKBgYA/LekBCrXdD5yogarWt6mEP8FZP
oIpoatdsqC69O7SC4iR4p7d5k6W6eUNWNv5hDxcZRMpz1BKt8BiG2Ps1gCdR0yz7SbHvoxuVdY4Y
PXS2giVqM7Skv+Bbl0VPdv2+NZPqJohEfGgsdIxZSy4ZXb2howUyyuoQ5mZ1SNygPkgYGVvXV4+X
m+ZHIOxTRUng5fScn/umJ/52XQQUrQFDsI86SndABAZ9ZdrSpH5Lwf9Lj71tFOjaViRqcWCZWBxM
0ykO89X5Iq6sdE2w+HfTjZK6g133tNLcGw15NVA8lix1b3IsONInT7zeW4JyWOdJd1kGxmlkoF5Z
gS3of9rKdcC0XKUHipGbohMVruzgNKBVFvPmfFEXFVZUvtJynKyj8wWuanBxkwP1cpvW9NoqC6Zc
3n60zxqnUUmUGhJARsJorO70kGSo1Os2vhgfcgddapw716TD7ALaYruBxbSq6NphvihMXxxQW+wh
2VnbrNLiQ2ke2a/iQ2Bat5bvP2NCOdc9TVxfQ8GY+1dO47h73VbhilWFD9o3Fkzop3/OJPIPtds9
bfuM5vJ0W11O/2Y1yL1sHlMyAg5OtmI+Pez8NNxZAjtk3zvvDUqWJtLJ/5Dmdz4M5lpxrGgb2ZS5
prisnjrZIfYJvVLta+xbI4YxJct3c96XLT5dQlh29pDTGfbHFeAEVA6aSw9kuiAJtDqQRcwHnje1
huGx8vNmXeqDvVOof5cNWR028M01eFQqSEbOiOsr/EPt9PM3k2NSj+P4YJxts7831LQ7pHAiaXPS
lYRP4eHt8WOr23Nwvqmamm/SxtqHiCApvmqU4eDVpLImHcHAS9R5sbb+2QN0lWZ4Y3QQkxLnv99p
frv54o/bhN+i3JSiXdCXSvGhTr8Iwu4eLxUk3/lXqkIQUGlY/pp/m8vFaHfs3/x2v19EcJZtU73r
DEyQ88WIUHI1hBWdyRH9Imstn0IE1aLCkFZfbFOguDhJyYkzmVPNF7qHtMPWxEsW92id2R1GhcPX
B3XKikJ8i0HQpYXQr1KUkw60jI8AJ4vST57mcvp9+2mXd4i6PFyupjHSs918Tz+bhue70tkuPXaT
29oeYrzI8yPm+2i3bwwixgmpI8j48kpd1qUrS6CHnR+rT4ffvPXzMj9vMX2Cy0v9vM18vU3bSczK
fvo/D5m35pf5edzlrS6PmW/LPQT4g4JiIo3stz/u/JdX5zv+eM2fj/rbx/q5Yf7Nfvsav23Or+I5
dIKyvo/7U1Ip+W8/1nz3bw//6zf5+/1/fejfPrSdGu2Cxs7GSJiYl3odHHsKWMd80Hp/UxL74QGZ
3M13eINWWD+PSX2aJ7Tuefh8l5k+cpBwyAfmvV0nlGAIRj44iTNZ6f66WcOMWSplJJaZ5iG8dRHj
6z9G4MksrIiEDvH8VHu6Pl9oQdbtKk9b9VqnVbsicZpVUfewDMpjJqcvYYyIj2oBdJfT6Br9sEvg
sgUBlEH9MLCSTxYGJ6KVHxY3dlpibGWHni2umGExdU9X+1Blz71cn29Upj1/3vrjKdhGwMM0TIsI
gD/MFxX5KD9bIo76lRExD5i9tPOL5Ck0s+W82XlgCJfz26fzrfPmb7dKR3/JTCYkFmHLhwGnxNrJ
y1dLm2WFKCPaSEn2SLxRqEeOq6wpiz6GXfBONBDroOm4nS9mREDEZBhHMwg6MSQf2SAObkTrRR37
Y2wU6K/cdhdMI4bWC2TjJFrSkoS95lPN4LfRm6+UosR+fkEWpunPS3tAlFBP7K1Qfo3SvQV77Czm
7+HFFpGt8HWyeUCYb/sBDGiqved5l88npjMmveUc5dM/fsUixcVJQxkWd+qkJhxPSk6U3YlpVNyX
TiPSuxhdrKDzQ4zpD6705KXoNUhsVVKPkBYYAynAlNvBsaFf6XcI4+GsaESAkgKZogbd9ZP/XbRl
htVdI9YmsYW2mj8lXI7rSo/1zfz68+fyrLDfN+JmxDHL7E0//zxwgjDM/+d8NWvbz4hISFhEiA0G
qGsTaY13aaczVDdtKbNrf74ej1MLTcOkmscQL8CGqmsttSC0mE0mr1rVNnZJm5QHZ5r7yLAtD+wL
3zgz0p//d/4n6vmlp7/78seEjv4r6WCtDLRq6b/hKi0RfUVzZKeDi2gFx3Fd8JPN/8y8W5PvhAmL
5YWXGz+77HzffDGDKi5X5+/6s0NPU6C/XZ0ffPlhLs/946WarOuZe1zNh9y8r80fZr6a5gln+Mv1
eevnxjGMUTdPsRfzm/tKa+1U3DbzQ+a3Za3JkTxv9vOh9rM5H9/zp2Hm948DMJ7f6PKRfbwQS5iN
J/AyD8Z03kdvyXRC8RD8zocJZRPkMcCj3vIqK7Zu0MW7vA6CSS3Lw382velACZee2TKnwKSRH+Y9
dd66XFxuG8aUcBxNrAsNtu3/jEnzd5ovGkR7A4IzhiP43v/4bX4+fTH2N2ZE/R2Hc8d2nQ+IDHoX
1UqZQPCwjA9n/iBGdYDNpu7nH9udDrl56/LbX26zc8iYYBoVdA2MAvMd87tfrl6eO29d/sbLHZfX
++O5YfbY0gplDOOnmQdOeDJVtpuvz0cev3jcHOfrPx+eACsKKQqxAfNrzf/pZd9yx3eYlpjd5x9e
qBMTdtoM2papzLyn/H1zfomfoarPh3rnFLD8pslbNF3MY8l8dd6ab7tcnW+zplnw/+lx84Ol9ym1
KtvP7z9/vm7eQefN+UbPmXbjn515vtUVGfzNyxN+e9S8+ef1317157X+9VN/u1/RqnDZWA8A/SNU
ZfyG82lk3ppf8W+3XR4y3yvmWeC8ebmY/4/L1Xlrft6/fNUC1zzCrekzzBfzA/94q7/d9ser/vFO
/jTg9+q6agO85/PUnkqCjjt0Ox/rl4sRiNm4lNP55HLjvHW5DX0Th/h8vWx0Nn8eOQ+384tfHvrb
PfOmZ0wQYV0wJE/HNQJcqvOXA+W36z+b83H1263z9fnxvx+err3sQ6BR8ahR0mNyXH6q9doSqnGb
jCgQLL/ZmFnhbpuS4psrH2NYjUu1brEc5AjF3L6wz9SFkYOObflYxPXeIL+FfFZreM2MbAcbXHkU
mufedgJXofC6+zgCdZtXvYumNg72hAn1qmXeZT0sYE2HvpljXCIXFT2t7TfRPjXS02iHlBupkyyD
ofZB8afldtKWajQn6eFOY9yfX/hnOBkzvJbTompMe6JgJD/afHqdT6yXC/dytv3tlDtv/u3hf9w2
n7rn237e4W/P+3kHGbsnq96qgIjT6ZQ4XzjzsXu5TnIGM0xK55TF5vPmdF1OO/bPjX+9/4+nWybW
eduyi4XSTIPa/PTUsbPoZn5kF5e4qPvyPN8xzIfg3zdDxHuTbOBTCysLK1KIaxafZyKRPiohKl0g
t592dmqVgj86f5JEhu7C7CVOcU+GdbWjYGcfpEr3mXXUoXMa46kuwlutsk5Ej4Kz7N5DhwwBR9HX
ok7NV7M177xe/SyEZyKAUO11yNR/R14F4LwRES4pMnIxZiNZsTgRVwS01quybum5mWmySiOQoVj3
+22jtMfqzfIDcyN8Zoal4sAWrm/9RPV3nmziNeoO2AwjBnsZkAmFGGHneuimNTM+apxnYU3xTSwx
EqNimytAyE9W2776ZKwuaUiKlamLVU+djSpfRxWMQviidKYKvDeQLmVPOmn8U1QKhuuOvMidYmGm
ytQ03+BqIoOAosVQsGW2qJF8iTConoIqYV0RV59D2HBvDMVAGYmoxSqUb9JJhnWqiHBdBHzyxHxK
LMzQNoW5ssjtWzAE78HQ+ZibdIwEKHfJBm7pKTs0kR1AvcvE4lftiNcQH7qbNdfoq8elW6obM0KK
VnnWOkmzr8EpEJRjtcqDvt+wSIYCEWe3Za66N6z7Pm03gH2S2yirsWSMgvq1JhNjjw+jAHBBnTcr
NiVmlnq0oo3wMgxPToIVSEnWLNuonGOaK0np2uGaOAD9tTZpr1aEmKDeVWkiuDAQNlpBKx5rXNY5
yjamVZwSU4VhhIqnkun3eGicozkAF4AFtKrwj7qjp69sG4q54bj3Ud8QSqTW4Tky2xfCEbdx2isP
uQvdihC+ByUHiGcL11gwQEXHVvOusrHKSFAGgom/cYnJSD0SRTyus04zYesZWA7Kd6CIOSok8CpF
bzjwLNP6ZGu1hEuUvbYODjbAEQIUzYKWBIVyzX5MB+2d1SerSsw3kD67HXR9j68L0cDLKDO1CgJL
DbasRALqGvmhSxTMs7rc6HYRY6ntFojgGPWoNyEnWCK6oSabZKeq9bewN9p9IxFagRZU6QBDE381
er/fxBRYy7bapTdGQ6Manyh5Mlr1Our1V+qaiCA168FALjzW2ZddaMHHoKsfUUG6SNXF0YHEalxV
ubZil9Oum4FaOf2WpVGBKhlDQsUT7YTog+EX+UYu/VNfZfVOmpxXcjpsGGDQULS/fLxCt7GMvxzS
QsOa+JuoymnONdY11J+lsOQ9WUUfI8SkK0aKmAoC6mVOQyAfgOOLguG/KsuXJDKNNRQee6lUyMXr
aG9OUVtxG7yDkwYzrCdMP5MIhZvxkm9Qj9You+s3S9JKiIYXX0KWHOmdW1K8ITZ0yQUOqd926ETv
huIzK83gHKlQ4Ysi6xGJIDg3UUl1elWdSMKB5WTJV0GsxaalRjyEWJpxL35qXmBtOgUPh2VSzLZ0
sI5Y9pa6aj8MvoEUsibpIvf6BFoDROiaEUMAeqgiJKLd1EtMCqRqReF+pZTa0l5uC28YT8T/nO0y
PlKOneTl+5gQmVhLnt2QsyFZAVhnF4NSKfeOz3tgCs/FZHY1zS0krrNwUIpW4TWnP8sk7Q5V3d7n
f1wP5X2uVuLTx/re5c8yC7yVgZmEdAZvWSf8kIqWHGXUYQ3j7ZBxPeFwfHZlqmzAZq3BC/GnZO1t
aqZH2TOQ6goObaPAcubgx0HJwFHbGvgKbNt86sxcPZTe80gOupnYaz2tnwzmOwvh2sgXR3F0KiWm
COKdBaitvPJILm7BWsqxOFbJVCRXFX6EXLty2nBnVEV/bfSKtwoN9F/hwHkp9csRY3Q1nJjPLEri
c4zcsMgrDJAXhsvRK5xtpwNdDTXATMaY7Zuqwnwn22xfGqwILUGKg6JxlPu5RnCCGOS24U8dSinJ
zG0Q9dBk3hQ0bUK3qHYhmR8LHO/UV8KOI7CV9LMp7MKIjxhdbDKPyt5oVo77ShwGsOuKVhBIpW/F
bz79sQMyqJ87CflFz7uUA0psCAjArQZuKDMD/0ofxaOpoobJhjg+top+gJ9Zkjh4nYCHT4oguZIK
viKMfyjcbQoqJk6WPjK2pGNsKRRASEsxyBNvQGhDVR9BTZiLlnr/M+Pj0XJTf+kjqgcgbCxancFK
aOiLdAJTqS6vGpJ4tyq/2CrW3QiEQfAWaUTLOXBKQFChDKmIyqWWf4Vt7XacnNUVw1vrWR+smLd4
eFKopFc0xQVMCAgBtPVohHr+lbBEsSTo4xrkbAi2fiQAtNPoVln92QxNIopgwi5x2ez0LHOPkMLo
BfccjkdVeUw0fl2fMv3C9Swi6sNntZbOOkFPRFdfgRO76SMm1qHf7jD9d6pFXIdyLsnaOQjTOmMM
3dKYi/GvYGLwwHWJgcR6DvHSweQ/TN2bvn2ju80B6vFCOfr2nZdocLW0R4h0zZmEGuRBudg6gdy3
Cb9QxuBSuX101DAJLhRIVcVJ9rV754e+3OPEz8MUSKc15Tb3pBulsNY8V+4iQgliOsoJBPbIN28H
K+wYxvV4xRnqIAguXMqE+XiHES0TROoVTdqjANUY+sbwvhVwPYbUYjZdKvQwoZQRM1/7a6FYTNLK
8tHTbm3o0rFECmW/6e4Yk7zaUdoS5VoPxn6tWkgrzcA06UVFWLpDAkRL0uvZqduj2ZHvUMRHQ3kZ
ZGxvSRngqE8UdEVh/TpKaM2VPj70g3Ib1iU/Q4azjZ0EknmibDOB10465uuAUqNPi6NUEm2dkDOx
0Ps02YWdfHLqYKfZWblvIgBNFlFRnOT2nl2iS3WCdu/iCTBdnwlzGNiLXrnFcr6Aj8846a90LNF3
kb6hMpwEioHLRL0Gx91fe5iG3Zjmk4iY7lfDO5U2jwjC4KvIxlOv2xCCEWkOeqhtApxt/hQ32d2M
KdJi/R6VBDyp0FRWfcMJNbGqhY92e1UW44GzEp1gYr4SEaLnSuuXDvXFyjeLV8fs9m6LzlKtCadw
g+90iF9RmgCdoS5xqrLmTgy6uwnMztz1vvMRpPGDCYSKrIAIqa/tNJs66ZkmaeZ9YD+nrH9oRzv5
qkoKa60V4Sk1r2zlzfaDEm8Ua4dBOSoS/62celWDYm3qnHmL3zAVYzTFRRvchV19tEnC2tserk1k
haTxMCiXokyI28DVkEiMInALiIYSuh7tpWyfAOJ9V6UF6z619KXbYeELhiuU3chsSixGTjNscbXI
YES+ELcT8OTWFVa5HCzOxY6oyEFoyUOPMI77vbUXtWueWFywZkihP3uHnr9qlzhgOpSXTAom6rmb
HwWhK1nq7DkbGvcho4PtTMrfxxSMlEWZCkvabdyr7iZJ5efYGt9e5mG2RwJEFHS0TI2rJiH/eiw6
6AWduymjfGW1UE1yEwOj9Lxrte4EKJq9PfUKoeOtx7CV2ywqwYQH6F79kESrVJ9GIAY/vZa3bQ+X
hHkQsyooDTV+PH5I9ntSFVIlJm+mbzuCv9VdH6XGGXsFohcaocHOJXSAVOrrGkjLdZORmtAHlXKT
+BpO0WxjBQWW9Mlp5ajZdRz2UB+npYkkQWBw3kggoEGogyQqLKdk73ceAxTLpK3te6+4i+Cd5pqx
NTpcbcQoFRRj62iVWPKUZOPapy1JAox4GkoEtJivVoUZsViwQYgVpp4ukzTasmx4KXP86kBgwAhi
KldipJoEvEzEqXLnZtW2h5MHDIJ8hkEexNg+SkQLh4woQhW5NcHVwdLJ0vcM6D/cFsIwXHSjLkQF
/FRmd6QOby06f0/yFc4v0YzXLi5n1LyfpmPKl5zwv3JCM9V68hVGirXyWozkTHd3vc7+lRjXVWyK
p6Syn2uUPTRItXXjEyk/EpYQZBhalKYmpHFKqPJKf6dl0VPRYBSuJypgmqTwdhA7RaHymEVDuKlV
tNT5kK5Vhyo62WjPVlCVa7VPNoHDf2mZEXvORLxEC7n2+jbYWMwHKsLGVg7CNMJ/DgPR3Z2iX0td
wurSUW8WA6DGDKW/AmheikTb+ja4SGuMFm2Cyr2y2kmlyURH9D0IEFOFilZF2Av9s+B8s1FsSR8m
4ZQbo/nCTKtS3kSsAjVzFP4mJ9SC01njLfqyxgNQd0w5AjteS6qh2KKjQyWHnYyLhkMfutHQUHxO
HDBfgEpDUAbP4Ak5vdDKz1GlLc2qIkYHCdvYIWt20LPu9NBUFxVtsb4ioMWK6m4FDhLCXVrdNNEK
7xGLD0ayJK4Ppj2YmyBNPJaJBMRWoySYJsC7Zxmskjun3qYho2aaDruhjs6pRVpc4PZ7Dup8HRHf
A0nAvsm81Ns4PaJhy8IgUVTdmRBbxgbEW4Ft0DmpUKeprompZWw44NgDN8QoZch/UMwHrh4Abk6e
1EhnmOekJQNL2bqQFRa1E3iHKr/rZf3khHeB0TxFTZ4B54zzZexsuiyy9vwblU96vQcjAGb40iba
inwGokystuSAtvWFnkPUdAL3KcDXsKbvfdaEb21RlJGdMjFQtShetRX2Rm0EQKmRKbiKPCYzWiVw
l/pQE4NvEhEgaMEP2hZh/AsE3Qf9++30EfeR1b6ZVLmIREoeq15SDRuandn4wG+jdOF4yH9lCyid
OG/bPYXQukzIcnGJp/EbQE188CZmBqeIO8ESZKH7UUHGNUYVjzhPc+QvLcxuw7oC62UdXLc5MTlm
TwgahWE0eFXLaaB9HEX7kmq+uM759ZCWV9cqzj46AjkMUjOr13Gb4BCs9PsIltgCBoi/0nCrpMpw
04IZ2tSaTshsiZk208Ff2mQ9HB2tWfz/lgTrrBf+N0nwNcjO4N9W76QZ/7Mu+OeJ/60Ldq3/MC3d
NWkoIuBD4ov4V/6qm//8d2WWDKP5dVVhOuiPVesPXbDlqoalIv/lPHnRBZv/ATxK1W2e5qAN1v9P
umDN1v9ZF0wRxTZ029KhZ2j0mKk//7Mu2HCdogZiIU46M0M0WPMFkSL6tL4Zt3QpxBawR3FQJph7
Fwsw75fr842Nyk7bKZm1YmhjhK0ANDBKHboU+00+t2+TCrtALHGamQYSgnUyN+LsqdlUTSfPPlBu
ZoXPfCGlo6a7UO/cfQzucSra+1VdZrsfmct03RTeEZN/sG391N9zOl+0y/QOdQ98+CB9SnIHpKF+
p1Ip3GXddV9oI6Ee4doaNHMPaTpWYGxm6LRYUxePtT8+pKpsT1Kme+LV127MOGcNcbHBZKRRxoaq
5xvOWYbR0fAC1BTIYBdxkR9hKxDLhKp73XvGrtFwTfpDSQ7wFJYeZOWnntPVEJZ9i732pXTiO9ii
50FtnhGr2iuBup9vCPIVH8LSTrV6i2gXma3pnUrsyEg+3W+LqLgqxVMMm48bHEhJRXPlkklHufrK
aEzqRaP5XKbDjRlnZ00P38zCorMl03NW2KtMeAlkmjtLVTB4tG+dC55HNwRzGl+CySbrZHrBJqif
KZbQvKSl3WfoCKZwwVjCSqx9d9hwXoD2YJIHU+bgU2V2B1tUW3o5jsuWmmeknwhWeCt8flVEmizS
rAReuzYeg7B6LYAFeNQttLK6dWr70Q20p9qhBeBLQmVT68ollpc0GIxx5Vko1UKhdhMb6PB6lh6y
IoDPL7/ouuAl1LOvKWaSlixaRU5kFtUAKT/xjn86Oh6ltG0AbGyDKFuDyjgQL3Fo/XDTK/Bz1LBf
uZ63iG1rX6kG6ywtoKeQmYQCG+W3EJYLRWnEMN8iH/fPRJzeJI32i7rHSiTFQ9pxwmRCqEE1ML9p
B02r42PU+AisbQrXlmTAHvnSCtAfN2FCNNgtO14VvCFDo9Jr58MGKTB6VTqc4LOwvLsfeGSTVSWr
myx7odROfiMVs6XG/rAYzfweFIPgp0KhCB/NwAbdeScdSsm0PxVqvstV5+xrJMmz2qQaNya3Ifxw
qdzEo7HqUqTKtnUj4BQvQVVS3A6Vrcw569bx8DVq/TUJpRQ3muimJbVn28TETrQmz9TSczXV70o1
fqpg2eiZe920uP5adVj7oQJ2JG1J5C3El9GotwpZkw3C3zLWRpQl0Y7qOqVPh/JJb2sbpygeTWl9
tRBkSaAhXxKh5iKokns4FePGZJru0tHWHQeoNLXhldDDg9LJJWxdqlG1cZvZ0E3LhFiwpNylfvxc
gnSg+4UrszaWKrUBTYRXldM8SIqVy4kqQNAVJlcmr9gLE6aXcB3rZWpBmU0Ij1o2BSbre9k5/Mn2
BPlQ8Q6YUOgJB2tjSwEe4Z+bXj+OiXoMWnALyo0KcB4uBs7XpBi+eYPXNDRuFaDzLLDCDyPt92qX
rr26uves6INtkMjS2sHhdoE98Xn3RdjFG92LTmHpg79bde1WdtRj8un7sObgjxKY60CDgxM3qCya
pLakA9TCmA5QrZGy4pffUaPsfPc6c6uHplLvXHJqkXtyTHeRftsGV8y8qaQk9dnSQ+Lf0D/XAPbK
pt1LRVqAIuWtyIY7qvkJZwl2r+it01GHp7X1jfsjptIaE32s9EcrUe/diJ1ZmHi17Ub+Uk1gacO0
Er6pk/CXp/VoExN51+gVXtCsedBy1hjGICiGAK5eB+DvwApMx5V33wXdZ63nd2rRvdGBTCCokrsj
UN02kDH45iusxLfQmvYykhlzkvRdYSWJbHjVCeMxRytTGyPQj3JRalNee6LeUZCBljB8ayJ7kBLH
cxh99352jPpxo4iiWTOBJNalIUOQlCE7dCHotBMNMl5EpDaJ/FopQ4svCKS2zR5VXl44drRWPY0C
tc6Cl9y7ymu3FCrdT3AD36LFU+uYn+NA6QoVJS8Shlc0Poa1mTH+jeOkjh+N67DDTZdkuzgyoLqr
v2xPAPOnzB+MFC0Dwz55AkZpL482WQXLLh1vQ6890k9ZGwbLd2EWS5Uc0A6HRsCCSfXvVC+GstKc
dH3fx+mtkXo5v5nCebAwaXa76LeNpWg0ctOzc9Ilv/xIv0LTXgGL6BGV9yqO+vwWHvoSvBS1mbHc
6AqJ2FoQ/EKlvO4k4CKv8SiSoi2SgN915c2qI4oItbsrHaBYPmr/GA75kvnKtZN5n10GWaee/AbZ
+NEI/6nvwzuf7mXeMSNu2lLfhVOJobbVl8wjEtzUUWQrDrL3Us+Xtt3tRVmdevirQ8B0AgKRaTPI
Z5SKA0tuVXO8o5M14GnsdrlXggqi2trExpWKvYNA63grI2tXSG1TmvZz39OamPZ2VxQak3ZaS340
bPxevPoSOKFf6x8pXvFOQjcJI+btL1mgol/uf7l9s1ZS+yqR+mNBQSfrNfBYffsa2V6zhUN6qOnP
ta1FbrVS36HExyIllT3uWI3VwbLv87OeiztjDI6OC3kBZgi9/5iJuHWrTUlQggc52YNL1FVdxO+G
FIBIQxbAIzsiy6JFYaXHWlFBcpgF412P2ze3y22eoThLRxWshsl+0+VEaHsNYQDYaSYfyosp0xIZ
BbcXKntu5g3eiSkFwDqVsxt7iG5UWz9LdlZhHCzVOHQWH7gIx0e3T4+VNMAzuq+h1oX7aLS+glhs
8RkSFy6VDxdw2rIwESAF7l7G+lSxgWVRJm+s2NVtXkRbp9a3XYwbWVVj+hF+mWBoJkcjNMWqpZ20
gLMFG5xD3ErLd92IHrKBIaeqyl8As2AjlI96DNYlKqCBZUlyKiB7s+wHb63qjzk9AFxJzpOdr8zC
QQdJDYOC4HMcW8HaDCrsaMnNYLHi9/Pozkq9X1lG9I8C2anHbYZLEnq0Q9obNByqRYw3E0Ql7T/0
ooBGRAmy0D9GauSGTB5AC8BGeE2vO0NnLqBRKKgSRkS8Ww+OAVk2SdVnUokZvzr2BE/1N13NU/CH
PPcFxRN8eguMHDA1GnkwjL4BzS07uMUpMJbuXnNgzbm3uqu+SdP5qjECLetanuLaEVAJo6uBkAGR
54+eGxAWHai3tV2wAB+Rruq0j0UDrkyVxkqJewHPzb8Rwa4lOqRVQ+ZHsf+a6PFHVPrvZTxeB3ho
GxFda556ZQ+Wu8xSFfg11pA6pQ6QsyOSKIkdqX+iFN2wk5X3iGLeMsU65qbpgmlI7tvEOtEYY5ne
eznJQZuUBEaZ+88mwSxrSpbkweiMu7DRGf5WSmY8KCKg3WvhuHEj0oDD/sWMwL6nTXHrMbHmq0AP
GKyKHj7QIYCSNzDLKcOlW1fszCT+yjSWo/548FObk5YzfEZoJxEFKsC5sinnY1wMtXlkRq5gHILY
gv+A47yU3kNY283SaQDpEI18pbo+1K7A1PEqnnPdNwBNMcCRVHHnKSbvTXWKQyejL9J5774RPFgA
LmhVEzBhDjRsDYINYy33QQB+Yky8i5TJgIs7p3fkix10X0Pb/BKjtWKm/RG6oM4Lld8q8KK7VqHS
kFD2rVwCHIwm2mleC1M73Q6mPGmVd7QE7isAYG+tT50I180mBLFC06COqGuF9gsGuqNXlt8BwALI
2smbFM7K1Jxd0zOhH0V81trCXToV9IMGSriKuFRT4xtX6wisCayPJrFoVhO7O0KTFjC/OI8j/XMI
Maxqup7pHuCu2ELI4vTfwmF2YLR5AfNemm+7vAd/jy+WOrRqMP9vaxvfVf/JgHMHhoiGzlkWpLMC
RMsakklzckVIRozJEECmEtGq17Emk4kQM2V+7I2MzqrP6X/pEUaAag8OTzyhcgKVoA4lMo5MCDZV
a5q4I0lfdgi0yFuEuYF9Iz31RoAAWg0lssISNgXZdvAJ0k0n2hPJCveiostNRW/Xjvj1VfcT3+Ed
hUpzV7Xl7SC1J7VwXr0iOilUWjl0OcCcjkI10PGEwtI4yhTGiNh3IccUFvmvodbOseJsqx6jVAx5
Lph4haX7hDqKKl+NbVYPJ7ecbdxURFbEjfZEmBLwJnNbkuIAWRt4n03sq/cQSez0VjLNao12Ia2I
EyDBn6YSXrV1FWxCHa+qnmNyHBijCDd1Ft6rJ7VmPzUsNYBla4CcOH5XGR529DyOd7DSky5pHnup
/agbwRPJtcjO7euJneQX7bLJk1+tULeY1E+ZADXU/QoD78sf5Ytrmx9tYD35BvNt1zmw/r41Cvu7
jIsz7s9+ZYe4/IOC3jIzJCTFJqWlz0hke03rT1V402ucL30v3zq52+HU3Wp6uysFkwU6RXBrCeSY
0hqjhZ8XD3VJsFxkmcRVsqh11bJajnA9cBDiupuEOWMfvAbVjRHTHAbQTEyfEpyaML4TqB7W7hD8
ihwDkceDyXlPWOvPdlJZEXBv7zJALrNIbr74UczOm9F/cXceS3IjWbp+lXkB9IUWZmOzCK0yUlJu
YGSRhNYaT38/92ATWVms7untbDzdoQIJ5e7n/KL1kaS1tWgrm+jK7MOSZ50I85QdcuTNA/L1h+4X
yNoL7sOoGo4AlytU8stvcj+YU9gW1VWweQXMlUjLXIDuLRtysNxQLhtLvdvHEGymdd+VN2qBRM72
EuA7TikZPL3+IqFvsgA8su9AYCDBb8cFrMoB4d25wmoI50FElAWS7AYSDdXgcz+U6vYGTLPNONu1
SfMsYWx24t4PHXKt8y0YM0TJ0RI5XxGgSZFvEEn1drNAynPxf1lWg5HUn0Ggr1CZEnxphbp/MHho
JTzPs0wydBI3L9uFEuAlrOwrTSHvnQ7A4uW/lTaKSURexHtuVbm1M7kRkHyB/r9V57Tf2rkd3YwN
x6YZ11AIGNZ9mKErLJhjzEYANlnpdMNSyquCTCGO6q1G1OXPfA95J+SyV/BvudBIPaQEu/BQmd6m
HbonSVaInBY0orw0y9Mg1xDkZfbppXA8f1k73sCvbVDojLYJd0xW9bUdkXNs0vB2fc3c6eetYpKv
9nzMaEtCIGiRBETA87nAR0TH2UrEtCSANIttZz8HWJUFuMTjPQuLPpibzl4R2in+8sPybr0C4Dop
3FdND3HbFKd4u3sRsppAsATSTTATJLC9q6Eh2Q3KJk+pyK3Li3tjxbx6a27YeXnx3l5BowqvJNlc
ZW52RkgyZhu74Welgw4nL64swHWedMfN6eNAP8pTKtT+IauHfncDXfrVfYrr7q5ULSAVTcaLPujK
7rapeK3lnvJgf7vM69DWDuluNvJJwCWXWEKB8JR4EPTRdg4mBP3l8REb2NXMBibD4jKYDvIJHjtr
OEy5tQYJu80dwlI3oPTf/q5dpEc/NEtUShDTlL8tf1Ke7RzfuQzdGBoWdn28PUni6ssnSTaXZYVj
bsUXydJnZ0v2fNjhwfvgSOKj3F4Wy9v66hG9VeX6mTDoAWTSDcd92wUG5l553zb57nZX84pkvB7U
xwVYLf+95a2XzUA8hWqPV3sLQzd0IrxjIZ4gV0UwU26x7P/2EZTtBf5920e2b9U362XzzbLbY1tK
SpFchcw0oWPgiUHZdMB0DhraF2u1t8lPihPTPSFuogOBgaUew5lyLeCJ8o4PNqLJNhmruX104oRw
pXvRU+H5VKCJkjzmrnEYagGWMMsTscbHPDsXgm+meWhkoSWq1gdDAVlQKd1BmWC8yYKEd3uqtZrs
l2w7kgZXqgEWvIWDC5vuI/Cf9yFRUIQVCOyw/e+rSOKWu8HVn5MUQm1qv+DSEZ4HUfjRQC8g276O
xcNaVju9Br9Uq/vBGIcAiQlEBeSKAKIM6X1kfwXj7w2ieGnK2isQ8quqXPXv8Myv1std5U7R6BQg
u/QYhRm8ZXfLz73a/FZ1RC/2aukNFf1qwXKCy1F+t2z5dbl2tK3PuV9D8zQaa/tm5bL/7ed00Rm9
OTzYUYwoIxjSckAhEdy/O8yrU10Og+I5HHAA0IjVCrKU+CdjHi7k/T+FeVoJlCNxq1fVUTC99Gzy
Dp1P1vhX+gXQxE8yvFwmmzIvI5vNmOzg8Cp7tYvI9XsiL1ORqr8Vk1wYJAYhxzEItgTN6UZC0cdy
Mnz8lzYe4DZEsIBBqCSjSJq7LLwbGUXyj5Ax2xWG9igzM5YE4EtKtEoHt7UaJjW1HDPNMTENm7yr
3BCmbnwabzkdhPX4arQJoGYzcVFSAwu4yiWJSiZ0sCeHwgfWpIiAEzuCYZPigcz1EqQc2VYFX1o2
Ibp9zsgdbDXJoxYvrawxktgDaKmJVALpjNQ52iHvyMy8zlVUEss+2KB106A+UzWn8lftzbK6Vh1m
oQNeG4IwL6nzsiBX/5NE38bqCAy5QBXDRFYDbn1veggvVYwlxf3E/7w6yRoQtJ81uSwaAO2QdSbD
P8X5sakbRr9S7WBE14Ksmrj/so1zwnu/KHxQwNxbmW2LyIwAixS3ecm+TUKrgNk1EWMxrqtEIWvy
Tr9ZZojxI3OfP2KZe7tl4G71QNzoPiem1rreWt5OeYuXjNwrDj6+XDnsFYZeeVsdZHIukvwXWZ0k
QUYS0xO4770gwcs7aCp98vqOyoWIyxGbZazaKSpXYMYlYo9n01GJw4rOhnvr9wZiurIdTHG8q7L0
nSV4sghxFsMZYkh7nOxPvvpPfQGpLCCL3y0jAnNQokbbh5rRnCal+1m0OWGABvm27bJsgnEPL4zo
sqf6Jl6O6K/N0VdUt8sjMUhrOzT9R0uydOV9CuQtklUsbt/5Ok4qWMvwrC93Qt6Y5e6EtcYk1cGV
R96CpXDEx2lp3l7K1i62yZR8l7dF3qDf3Sp5f7DnKw8B4S55U0rb2wHttffyTbvdIvnmuTGgGJAZ
pERCpzr1IqI+OVil+nmKdLceIybBRwMiAcpIjEJJJiTlHz6ZhO0grp2UdUhdJBZXsn2regEYWzVk
/iwvoSqu4+16i5psariAHrWIBJh4W6JYd7cYYX2QH0j57uA+40GpFS/U7V0q7OhoF8TPSpfUtJ25
49oQtCCppBAqmr5WUzSVQ1VPDiPmDOQvCTTLtVJxwc9HBTui8r18liqzxE5XFEtT1uQyS3ALBwYQ
8kkLxWXATaQ8/R9HREhwwP/7n//+G5G06/fhv+6+j9EfxZ900gy52y+dNAPJM9O2cHVRbRt3v1d4
CA+dNMMxPZXQqaPbCx7CcMROiKqxl4Nbnr7gIQztH4buabZraJ6jgrJw/xOdNNcDj/EnmTQP0AVA
CAslQ81m9qr+GQ5R4UwzD0EeXxoIMUFl+9iWlR1OM+l4ieWDLr8toQ7hZm17DbE9R1srSsajB4Z2
W4XWH2YWKlvDuhRDPZ4a8ha3wjCj8eSjzUZiYfqc4eB1MoTwvZdXvFiymrter21ltQM+dFsvm4lD
GERJPFK24itfiI6gNKqHKuuG3fJVuX1vZLvEce8YZd9cwfyV0jaykF+WpdllSC9OGgaIvhivLHI3
hey05YeHDBbYoMzBM0j09PIDs3yDZFOu8LRhjdbBfINpyG+N/PwshdWZ4b4zrbPsyqVMiiykfgpS
qnhRRM1FLip9ayQY6kbrqhcMkV6+z7bsRfqieEo1Ulm33uFVR+F0+nBMxierrEuuqego5KsuC9lE
qjpHck75UcMeGc5BRLxvbpx+M/GRG88Cr5tiTAySzRdI1G8tJuSKcCOHiolLgJcBk+iwZyDUPzX9
3mVgsnKEm3nNR3+fjv0LZll7TTiea1ifdyE64zC9roNwRZ8c0IplHDwAwq3aGhcZ/NNNUSOsh9si
5up4Ym0dQ4m2JGL6HVo3ykoRXuwY66R8LFHwhuMtewZ5b1AbfZfObYWbe66b7+X9C2YGP0ljwnZ5
MIvBxrlVRDSGDpFu35yIoqr2dxB18ET9qDuhytMhdU7N+1VblhnlYNIB/1ojt1may35yGSrbBsMU
wjj11CH59Wu3f3OYt6vlYQM9hIsjq7f1MEhmvsXLb1ry5Jb28nv/+bK69EREEmMeua8sslr9eWne
LENTeN4rlrdDNPHNT90uwZvL9KY55mjGqR0SXnLncNDKfd34p1SEgSIxwJIFthY/a4mkty5tubrO
heyE3EeuuW207GkyJJ5aFOVCHfbL7w77Ztny8+UkFCverJbNZZvlbBgIksXVx3YjN5Erfrfdcjwl
6LxdDZd2WbTsuixb/rdlWdLo9zWi5TzhIefIlOMdOKBgh1ShEGShKJuCjF+n8YmsMdqa12+ruivw
bFNwH3eaBm2latStqgWI9CsBbrziGMvR3jTlsRJHjMblGo+XTbi/sc/kxyDAfNjY4qd/t59cdttZ
biNP5HaEpb3s/WZZkY36ManVApB/2J9K/7O5HXCiRMCNwUnkpdDcZTtK7REmu1j1qmpNYmKVimHR
21Vld8iMaC9jOreA0pTDjkM9EhPKXxHx+jaPE/GW20aBjJTKAIyM0iybymaHquluSqxrLOa9i8CJ
VDlptIgvtKbUuMWjSCqXye1kzWpGImdLW+68NOU2spBiKbKGo6mHjq9O+E5cnSyv+pOsycIiLwFD
CHjCqxVtg/d8Avcd2Hp74gv9uvjdMoJh5O+ClYzcyfilrMnorazdlF7kGmTaDqXZa3vYdSSfI9vs
TpOLlKaWR9e3G9/2k0tvujHt7O5iPcUADrOFkyy63ufsywCMjBisoxDzs4jEAFU25QoMaJhnlsUH
tR77oyokwGShS6m4XIy1oeR8xIvDWhsNAk1lYyinQK0YNLsN2o6aAUoNIYON1fH5G4Qk2VLIZWFh
fQVxgfhSpM+n0fHnUy+K3OL/zfvmiCo00a4GTSdZI/kCbK0oj1PnWqdBFCSMpr3d2adQzQYUrnu9
3gXm/FQLVRqcHPB7EU+NvL+TmAak/swDIxd28tmxxKw1BZcVROxv6DVfb8hifjtg1yqvhLwwvuke
sIV29v4M1sHrPPMka6EFb1nWJrtjYtVhj5thFj+TpeTzoM8m81VGgIQmRDhGD5EaHEwVzCU5x4M+
NhtrRGbqWSo+WAZQuLp0UK22oFRhdRAHW3wlcig7eEKOSldApI68UwpPeBu5ClbCoHWYn2AOOCoY
OohRnSlni1IQRbZltua2ULblGlnkElVb6qkusoQ+cJtfIklvN5IHkQtTCMk7XW/vboecGRmChIxB
GCrGM7zeDIBki8OkKuY6UPd+FiOcc78cCGRlB1sLLMhBrJeFIabosobjFBN42ZZ7Ltu0cmr/ZvNl
m9quzJU+q7iCCXUnWcwyhiWrPGXIeZViuPvb9ZMNm6cocCp4s43c+n+xTG5y+xW5CxHXb4GHC9fy
c7K2/Kv9OFjg2jJvLf8pebWWf/dNU/6jJMSs+bEVvcJSaKITWpqB6EF80fVorb8z6tHmgRVdSyF7
s2VDWcOtj35t2WdZfTtsRBoIMPI/f1AuxKibw735WbnN3y6zicyBTjZ2NlJrMGBbok+iaIOaQ72t
yjZekj83eru6wQ0GONLfrn910Lebvmrfqq+OPeojbx26ULdD/2W93HSOiuLYaN9e/cbvq7//peWk
k0l7mbwSRYQ312HZ5NUh5EZv23Lhq91v61+djgFiqiGCHCuJ/qpIfzWzIt6akFIgO7HFsnzZAZ1y
jLLn9POyyDdbHQZtmqFXIKpyTZe62q0GrYpweLSfGKoiQkcxEmo9zaIAtgjkQVblQrk6bUvCPsuW
soaepLaBuVxBEvq12u7EZFmuf3U4Pc+akz6USMLIqlx/+yXZjuv5ZS69dNd0whV12V3WXh1zOSV5
dLma2/2kaAi4aehFYIejv5fvyvJGyKYZ2Fp+uL0Xdh+TS1+2UjOA837EKITuND8NMvMVyhGQlFlZ
CjfHE9tDEnvtjAhmrH0cqk9x0f4slH4m/SPb2ZxYhNXEKu973VnRaYSbSKcm3glTDM9GMWZbmtm4
i+OT5YoEqoi3gSz8zGCHCMJkKKSYu+9TZ37z6chTbH/HpAiAAz0HGbHqous/orSSnaNm0natZsKH
ML2tnFsnHKbwzl5rZNslhCjn8MsMH8fgcGti5rlSuhw7QWwv6iRggBsmxsk26Mzt1gGAG4PUV0Ev
m/a7lP/FssZzI/hfKoMwnh0N4sLWtbHiVaxNXOORKbptOXeVoQhZy0Zr2FY2hkXegEHm//U4m639
S+YRcbZPRZ28ibKJnX5G2RztH66lAU52Tc3xbNexfkXZHO8fDphO1SYnofFHZ9U/3Qisf6gi9KWq
tqMZru1ABfqnG4H6DxPdScuDCuZaBOGs/yTKpnFmr4NspgsnynQsrAgYk2MS9CbIpvV21YNhLo4T
/Jz7Xk3bJ194RQMDHPC22cyaj7Cjh+FV4P/Adhw1/nRwN68u2sPN+uC/8OF+IGvUCo8D4XjwyhFB
noXraaogX5maJswXXjsi9I2qzJWr5cc89Sp4taDSie7M/aRdrRnNzCmr72oMGvsQOk6Ai25gtT+m
sQz3oQU31CQJe+PI3eKlvzkl/c9kLEucEmFOvL3AiOme4b65MLUCT6uEUHzE2LmH0620G7WbNeb4
zreMxNMDFgaHqmjavWEEX03LKaBp2AR4gIvmlvIEts/ZdvnQ7Q3LguICTxibKUQDckhoa4yQUSUx
QHw7RRtsXUJsaKfXB1yJDgMgNvTsx3f/5iITtH17keGv8bS5PFCuCM/+6SJXCOePRVPnR9WbAZs6
zBlgg9TbMvKJ36Pwr/t1tG+Arx600iSv1sEmXhPoL9GWyl8QbdLvc9394OtAgv/NufGo/+XceNAN
E4YeL4l43l8/AG2DaMHgOtkRIPuTT5xsgCR+JDg27QPVA9bshQUiA9Uny+vaU2rp2UofKhL0IbkH
P5nvM+U+UKd/e15/eTAhJasEyTkxT+VGiWv6yqojRs201JvaI1t6rNrcQYSmA12uIEhVavmlRVAf
GQtvO8OXBssxvC+zoUAuACsAgPvaXYZmyr++VJa4TX96VxxLNWxXtzyPe0mM+s+nBPRRnQN/7A9G
rA0ITfnK2a7hYeuucuelUf0sjAh1I3ishhRAt2ZvJ2sM8U9G2yKrwT6qPpIvCGI5q6LHwbofUxND
quBIAlD9UIO/x+eyvpuNFGUUV2FAl5gv9jRqF7tXT2Zn7nItru+08R6+hXVE4MJazaVQ9aJ7B4Nq
bBHo+lp0mGzjrTcipFBcTKK6zMmao2UUn8K2BSAN/nOVxhp4juZqDLWyK4p6utYooU/Tjyiu9K0a
4oE5OmW/ccwcNjH6AVvbQ6po9hBLGHIYD5Puvvzry6ub2l/eE8fCOIbPtcmDrOrmmwucZ54bxJjR
HvShg62UFVcj8M9V7nlnHP3qIxhuYLeV2z+MCGSMuTmfZ/RYHuIwJzyNkg1O3Mkm15Tg7PX195po
/Q6b7nkz4QwZFvzvU+Xj2jb75xAn5bKKo30UTR7XFw002yS+7SjlJ79FwCYkCZyOerMv8KM7Dbr5
kLj6C7DL/hjC3LgqNYWsJV4QEH3qHnoP9QgjnOxto2jhvSzS0ANq7hKtKmD2dXZxdpr8idvYXdN2
HA9Na2kvvZlPj6F/P66c7iFvM22vImX4AuBtnQCEvcfIEf/mSVWEmtqMTzQC4gWUuxYFBCBjUOS0
EvG1oql2ofDCKfP4iEB0ctd6ZXKnW1+nTs83I+yNO6Ip6m6eu/RIB7dBoize8XJHawCYyQFVQhNN
qWATX8B3txcoETDdqjS60yLoYnoQPGbxh0lpOsCPDrbU2jwhLNZrVzRhdGWarrajPrhWpWz6snY3
kJC8yxBW9dG0CueUqqOz0ooSPmydxJsW3XqCCVNx1lzYLDapo0sXeeu4naeTEpoj7sElMhmdcUiw
P837/p1bFu5J3iM7DWvMDQxoqcQedoahfrJCTzvBtIDjwLj0Al3+aGTKlSAM3CkldS70qkevcqJH
InbnrM1gampJ9OgrffSoxl64KtTqatQMIhWl0p47eHZ8mSG92iPeb7odXCxCwtfKzafroPC06OYE
ISGdLroTO+YqMHFuhb1yLAxgSV3Zfo7aIL80o5ZvJg9hv85BiCKxxtPkuMPamOjlYyXItm4PBA99
gvhiiqKZVANhv/CazI6/YyBN8LrQ+My64xNEMFSVwU/cjyr+NDGxB5B6agSvr06PfYiJSJFH6oOP
+lUUxdGxmrovY11NDx2iew99m733EGKau9Y4wHk0nky1Uu4j2BOyZZjqSz6PXGSt8O4n3LzssvFO
Vjofu8Bz7mWBGEh0hOCF4pFYNns52AVRSyz+j7ZHyUguC2Ns0/hCjftML+aL3ASWR4SpT25uvSxy
ES/Ch6IMmuARIYPgMUUl5chLApxGNKeKj2lthCDba3svF5lqHgbrQTs1RjasVc8N97qeBM9JHiLt
kzDz4AOjwCigUGPrFKbTfCUdHjwjjtEh10IQzijvnMawH2TRkh0/Teb0h2xltTtf+fc2IwNHJG77
ctVHYfosi7H3P7mzk++EVduq6VpiToqQPnNaaB2IRYCcq8oH9N1bJAq89jnInS0d7HxRSoBHneG9
18AYAUlrhmf0sjZwKN5j6eMgRg7eoLNiPOLtptu2HbZSqtco165JOowg9WI9+hXyPBj6RPY3gMzR
u3biIVb7Zo3V83vNaqA8FJlz1MwQNZTKdDbgZP5Ii857QF0Nse/PLmSbB6Hp2E3vO7s9m3a3d8Kw
PtiE8fM86A9TC4nZ95iidJjtpD6AfN6LrdKYK6sb0qOVWtW2GVqLqJ516fBfRY6lrvcJaoDbwJlR
I3JrkCLVMO3TLAG+O2B62seJdlTL6IfOp23nka3iy9W5ELP5TtS6ixznHneHdB0aORTv0X8M0+xz
Cx9mZ/LxPWSwaNB5cK+FIkx/IMs2kEn3pBBNIUP3Lm7R5eLTVT3Y6MxF6vDij4qNsIiHrLWFjIan
4Y2LuTa2o25wl4ZRd7uaqTkrxzmvV5qFIR3uiQM6PB+srmsf1NbewIcMbt+nOXWNl4lnuW4+uqoi
0JHeNTNm1AOht6w1d3x27CHad9aZgKa1n1OWMnSHKYmszWkYxs8mTM2dGTVXcrNYWQ58JHBC25gz
RlhNCUrEjPFEcd3qoEE77jnApyCdn/E8MS9R0HjbPDeE1XCzUnFS3qpepJyqClFG/PEAgmVn7t+D
G0TDuQ2cBzxwR/gpvrOtpgSj6tA5oH3KHFXDwJGh8D73yeOarm8z0DCmHQIzFS5RhLeUEBGYWtG+
qkpeM17ttiXGn7j0dMU57o2YrdoQ9Snt3IbucDGDraHl81Xr+nNexArieAeUc8zNoIfTwY3SBFmW
8jp3br5jQpbuHbzPd6YSkpWYdmHSf4gK+K4ubBBU2tZBolrPSTBtsFJV0YDRlPdBF7ibcCz2Xtc7
5KeD+cGtHmsrxvmwiYKdU44lP4+YnNq6dKz9fHbHOjmG0yg6Ai29VzPXPoFXv4viGH4DcmdJlVmn
0s0YgQf0rFNZeJdQjAMQBhxbIG92YFqnuemdtQoMovhDdbFgUQdY0kZX3lWpXlxV73s4GD3yJcZH
BjXWMbHq75EI2VeqbRyVFneeznBO1jQjTmdn1jZI4+HQOcb4ZJsz1peOSXfskpSEswTOuB3rh7rz
EZHIbfMLTJryU+SE72ERWiejqd01nMQIA6gMtRkM7o5mF2Akg0iMXZfwDfF7d6FTH9XKvlb91ikB
AOboTaEgALMjgW+JNM1e8TZlWRZoRZQTal0FIj5xHK9cx6+P8uSVNmgey867K/DZBaYURStrKvDP
AR1552UJqPwMvTHvpe+rms8A/EijxQuL0XJ4sKL4UxVOyh0UjJXJf4aoY3sPhLdZNWYE5yeEn+rF
nb8rGKNWHca4nlHdp3VfH8ZmR+C/PBY9ylf9+L228uJuKGBIzn79o5xdjO4COvAYFjCcvCMKesrO
BZB4SAvDONGp5VuAbRa6oKRv7IDoW5g4zqZp+BR2/vhB70sD3WX+hSTK0ANUCuWoxzxN4hitT1op
z7VqzxN0NDoDItcM/dTUg3ZrICwaDIm1xXiIvifwPBQm7Qs5tK2PefMFFF66mWuswyCDbXlM9A0G
VFFsf0/JPj8gV6ZHaF7prQdvKjZXqTm5p67EZTdEMhg7Nltd9XbMVKtPX7phQwbMJQhXVyg+gKMO
jZe601ZugKX32BUf/HkodyhivOidL2R/fYzw0NrgdIwV341659pu/K6b1B+1BZPPn5z4qe4yTm4y
vvS9Mq9nLSt3mtIW6xBhAaKUfXlOI34ntXh1W7zUEceJr3bjMDY1svighCMWRKLZwae50LNwiXv3
HLb0Ub2VjM9dlh0Txdv2cHXuXCyhzqVtQYKabP+OYaq+cfQk+6iF/oOCIOd3w2mw11DvXEQwofZ7
ybrOcvusu5519oh1btVeR2BN4wVhSTQM9hmDFSjPM+jEOI0wiJdrSrlXh74mJqErMyPPn+bRIORk
y02nJiX0znY4284EHBZW1RZsNk3F/4ZLZboboA7tIiv7jJe8cu4ROsRHnZosnLAPN4PqIHcQFEhx
VEjSnj0o3JXem2gzsV0TJacRQ1sIVN4Pp9VRNFSnq2LFBAcVW78Vecrdq/oKoc8e8SKH6dfU5Kt4
Y6lFeu/O0ScVd9qdol7xtCoezephTG37QYHNOBTopKmpbh0qIjgoRUzlk1zWgS5fB3Xv7mHaKgyl
FW07T2H9JFwq3batHmTLx4rzZLs9lDKxMjgAdG53PMb5prIz9Dhcq9zyyBiPqEMbj1OCOmOSIoYf
zuhd1ERbjpUBqRv/y/GqDu2lU4PqGWPfNd3Gk6O5wamYquwAqbde17VWXVwveYcNs4MFvXt0zcHZ
mGqJAVwQak9toqlPIYp8ZsMJ+lgborWrMgPTgy2hKaTFOvH6uPlWL50D043i4vL9RZDNQlRLUe41
7KNP06yqpwHOEI7pou2UJm5ZoBg3LlzjmAnSWSHFvNYzyBENQbSTqQRPRufW+9kY3XMZjsOpZ2DX
DeN8kgVYYNTNlnY4IXriBkj06FxnuszJ/h5pzbS1tQMscPQnKusxLbv+5PASnRmX9yssJcmclh4J
0To+O2GA8FxTXXV/DnZ6ZH1U1JnXwUEtl3HDcYTYts0jN0WPIbvoXfqxLuyv4KWCs5LWB9WLbY4W
XfoCLb95Ch7VIcb+PbrWNdORVn9hhHeIte46RpzqBJJ0lWYan0gjvbT0Ai40/FU8jZ+rNESGWI8/
KADAtRlzwDiOXmx8l1c1KsuM0XqhQIrePwz6zPvDms0vzuwcBrd/p+RIffTzp0y1ZyihEaqOWEFj
MN23cbEHSsoM0A14StGJRjf6EJvtI4OTD6gCFsfUHPZYoDUqWv9lddC1+BikR70OH0hQ+/vWZ4Sr
w1HR0IhY+UOBiM0UXBQTjUOn2SC8elIb9UvRPTHO97d+hazLPDKq0WpHO8aGjx5rPx5600z2aa9o
h9Tmnaq06AwOu16rbvfdVBw4IFbyZUwQhUNf6oOOv9IRqNqIajr3N7WPhNowa4XWT0zp5IjPpSww
4UGqxj5osfe9mfk/467ZV4Z91GBRo0ZhPeKP4yEem2CErqEznJc4ppow/XtUWxID9/gy1g+xrTwp
RtigbNqjP1ikX0evYxAvwjsZTuWJ+15F9Wzr2260qprR29jT7K0sUNbQAJA6putcRz3ToSLTfvhc
6nLw882s0G8rGgOBNqm+JJ+MuMweShV9lKAa8bckgowpXfuND8c9nyEhAq57964SWKt8cICrZ8WP
gbz92o+FTe3oWe8D27h6lXUsotYjAmprpzwN4VB5ofHO9sqP4PrSU1QyBTY9P1uH3hBf9Ko5w2J1
HhNHjL7y+nOUF+UHbsmdkvrv66qPVlFdfbG7FlFhqGb7ZsCrGpw0ogNhoq4sviFM2pFmdSCNoGZI
wMwxwquSQkSMdBQnk9TZNa3yvufzk0fM2nHxdrdlSfcFXaje6JpRr1Egh5ucIpmCupM3X7sSxjgS
AeVjFBExrLH2RcNmZdqOw6Tc1kEYTiBD/OyCXKHOZOmdqrXqRcXrdMMj3DAXqriI+k9QYlmbKXrP
dYUeqYo6qtV+zgkcrQa3EQjUcMd3j++Xpd4bqeY8hASo0Qp4wKO8Nyf1S6mihjkHjnmOU5RiYjX/
XDGW2ie9+6jO9h2uubCkLc3au1qordLes3Yo3bbb9AUxCaT28TXfEKWu7osqenZM6H2z7164a3i7
WsSTQPg7W1dY+MVFtnG62T6bCW//0RmTagfpvd3IfiNQ9HfeZBlHBgqXAn76BqXAcJea8aNrY3hf
xPmuKKf3jgfOMw/QHlAnKIBuWKOMD150o8ET0xT4vdBkSdAjw4d0Lc4GA/TRBmWzjmcagHx13xfN
NVEybNAx6wJaxJg2Un2faVF1GJpKh30PtpTYBN4FyCYVONQG5WictK6g38wcXAWc+Z3EM1mErue1
rN6wUo1vrKIWm4UOmumovhS5B3diMBHpbcjillmqA1tjTlk65iatvrpz+jUmQHGaGQPmqx4ZupNs
53q/GsMoxM4LxIUEQNR/BliYktXwt6t9gVVY8BGD4zW7aQifXcybNZjUVW9/gvPfrRszhZ5t4weY
TXly6KvMO9RiA8mlALVBbzKtaq9ONxKwI4s+JmE5fUMzAdHW9chg7eKnXXRMFWSU7HsUDqodkt2P
uV9eEi92T7iipmtkEpH1H6FhGognZF2nnGb9vsk8XF9mxd06CYLQmo16TgAv4smvMuS1/RmLgiF4
dAT6MnuOnP5drbrolwiMmyooq2OAYlNd6+dJg0yxL73Bee5q0ipe735Qx6x48TBPeZkdENIBHpT9
cATkl5wGw52u4RRVG8vB3CIpkFFCDIxLgxyZishM0EJhHhpsork0x9lEfwK1JaGJNSqQ40D6Elw1
n1F9yUtcQL1i/ib1XadesY7mgLCQq8cALsvpoz603hXuk7FPPbtkoriOo5neuG4KZoATMl6FS1g3
JbLSpUGBeEtz5xZFfq66fO/xJG8UNffYCpFlYww17GG2ujsnH+0sq89+TrDBj5ocNvNcXZI0vxpa
obwvPXfYYQjpHtM26B/xa5tF+qH9Y0zCvTO3+35uzWfHCQtEBP384Idh/r7I/XOex8qXzid6Z7oa
0nxZmCJ4YzJRQsUfqXCM7UpiPF20LpzR/NQH4SMoWed7Fg6bvq1BCyj2feobqBgEaInX6nSozMb+
muWGy9TL4r6qBNLTLnzyRhI6yD1HaybUzqYImuSIAg4OE5kJ19/35j2+59lmAuNC39IiLkBgsiiH
eK9W454QBzn3HD8PMN/2NaiClHig8FJAlvji1EqwwYrW3DDZ/2EACmNCaR8xzEHmwMnvsVjWXgi2
Aa0DB5Zm3nS2mMFNRhE+163fbUXLqUjHdVnrXFvd0FBLmBVMersWu8r8JWSOsI47ZsFBnUXr2O2L
vam2a9ufsGBnZP44BndTbDl3sdByVxX7j9ptpiMsyLHFGCRaaeOooIei6ufSKLkwnmaiqDUqaBj3
zt1QZ3dunEcXTRDhHXU8k50sjnwz73ot7h71zP6SmAyJzTTbFER8H2K1UVAuopPSRndV2d0ThrXK
ugnQxB3d+VtTZT1kazMGE1ApQJxDpJJVErg1ohZxHYRoKEXNneEmwyYewFYrM6i6ZKoPXTd9wp6X
IfpQa1cZlvIsY0/ayH7S1C+VgT1FXiDa3rfuR7tMkEwuQ+OURkj/T2W563SdZ2ysyXoG8/toQi0S
B4Bn7tZ0tHOPOVDSY8Gpd+bKcacBa5dOx5FEnXeoafx/xs5ruXFty7K/0tHvuI0Nj4jqeiBBT4oy
lMsXREqpA+837Nf3APLUyXuyblX1C5NGgpIkzNprzTnmA6cIjLOxSzw63eGm4OdDvX51JX7ajjFS
NartqUvlmTaneR7Eu91m19xs6odwAguTE7N0UYAlZgaXtLpvhp05vo9uf+fm7hxIKzcmH+8RJPhb
CjzqhHH5FGuxRdJI/xrkSnHfVv7ZBo220nsrWasDI5tktK5umSrrRLMAjgTNdaK1jblK84y+jbZT
UYUnGbWPk5XQSTd/VPqwyU0tBl6rUGzHxrhp9HxeqUs6k4pDfZxt2l63d5ZlBt7Qy0+1H8MT0owI
dudQ7IG81GTQZ8XQXsKKrNw0oJOmTJe+gmKig/b01LIMN0vnoMkykM8SSrEb5Pva7vNDl3QtQIdK
7MeEj8MwYJ8RWvReP4+clE1fXsmgRV/UJU9QuKK7eCzJ3pbCs1DObFDymAgmy+LiK2vhsop0Nc3a
K0a0JRLHOIY09Pq2VQF5s/ynVVy+cranClfj7aTH+Tc5HUj0OLZYbe4shVkzRRIsF7UGFxMRC7yy
mTzdhw2nQ72WyjmuFTaqBfe9STMA1/LFMXyxb5s2QTnEKjFgKrHGNQYiSoGCFBZOe2oL97kf3GpX
zRgvUef6M+k9HicefqmUJizvFghKocYaqJf4q9NTa1umsXLM28docNq3blTf2jlq2YaXtgsFX7GR
GmJX1lN4CFpoISHzeQRZ44OILX1XILhc96ra3UH7X5UlhV8sjfMUlPbBHYoXQ8Th2Ww0AO655m7S
ElzRmDUBO6GSPDhswoscsJ0aMJ+digMH1Gg32PuI9f+pkSEsZHeE8UTN6ANB9JJOkztWuNXFRNpz
HEK6pibZHRGIGBVn+Z5z1QujCoXmeUEM1TCXFqJm4Ks52J8Tjb1Pc0pSyMceDJXsCTtxOb0yNElo
nPhit6iFF/FwaSQdqL7xLCgozvp8E2mckeugPZHibQKGADXXMpY6RhbD5jIStz5L5c6PlchTqhOd
1OwU6LlYN73yRwofifmEX950w+muSpLsTOddNUfz1ii1dcNiusf1/x6pnbzYqajPJrHodk8ehcDB
TJAyFwCXdaIcS/OuqibmeQ7Brz6NsxOBWNkpDMj3yWvYURUcj9OgaCwQs+GixJR8oWroXmpa7eBp
QfQFJDDdtqE5c9ZS5+DKF2w+TA4EXmnLTppsZXFhp92KaxyyGIgr/JXlxqdlsbIaThj8B4cjVukU
IGgjtkMX0PSzYzw8mhJ0h5i+UN1XPjG5bVN5fmcCR51RYCb4wA0IAqAuhiz7u9B0xDZOZwhRLp/B
avb7vPfjkYk2I6Y01/tLEK0ml1Ny0tjXuqqbq5xvltNOyhGMDiXZ28OVoSW1eiWd/M6ex9TGIJqL
OVy1wCQ6JuYMH+eIesZRJNdwvmdHyhf50CDWJQjMPhXMRt3O6+qU5/z8YhVdczbidOdQxp4A+pkI
F5P0EMYZK4UwZMpqswJ19ee8TrlMGio0N+zhXLkD69LLId73mXpJADO4DewGtyeTrlLTbs95b9ro
mAdpxmbNLi2m76GtB6yQM/cJDfkll7X67oOe9MLeyjfqJO7bhoV/lrUlGhTQm01U5TujLpRjqYLb
Aqzigag6lTn5qUzN7Rd3didn5dFW9eBWS0HDbhhPgYlaLoxtKDm68zmGAPdQ9/UbJdRg4dr1+6AG
3mSRs1NTkt6JMvAvBrEnlMPdxqCBcuxA+Qu7EB8JWRhTlDE9oAjNHbp/KMhrZpsanR0ScTQTSFDj
3sBrkU5K3gi163lI6Sd0mXYUoq6ulVown6w3CcTS70OnfplB+2nCEdz7bjPeStrTtBZuUalH+17S
XFr2h2XP8NVyZ1BybEqZFp6WZf4hJVsLTl7EHt8kz0aNtNOhnbFrcqOGNlx7I4SglaqPkjxSR2cO
9a0LpVgLrhvESeX1OYjFjQG46qWYTDYda7ctnS2WfYw7123UPHZJZhyAeBF4PoC66+pieMld80tp
Jp5KUxU5tdSep5aqNZ+0abechPWCqVLkUNOZg/zskaVcsrpRd2NXFd6YM9msY03ZtYptXnD8vYRF
IW+56hqXUNdeQJRZzP+frMSMbm4t6FDnET7x2EUmMMthjUWqinjjT3msjqzp+EuVujxEYonMKopc
rnXE98kodg+64drTenE2Lzd53r+KOkm9AQmGMVsNWrtkcr+wHX7eTRhrH/rxQrP5T6qDOa/UFtLD
cu8n+aGQNMA55OPVYvjE1AqLiUEorqif9/PIilZBrccmEgVQNbPDc9FbLjc/IQ9WdRLEsR0avf2R
yKzaxEtYcT+b0BYx6HJPJIXFOdx6je1ZxN0tIZnL3UVQuvg3gVQxjGxMiIWzd2ChMizW6+XhrxvT
DqNNlTCrXTzoywaWDf7c1AyDWO7VQJkmOyj2GQswfG4JkQXm0L8sLybLc8sGkoU+sPwXfttgUiLO
Qsz48tPubfV8Eb/83ovVOwiViV5zjXam05u1k+YQGGcvBrO7P2EKvx76oUKhGsDN+ou0sPzY8vH/
9tyvh79+X1/8Hb+2nAZw75gPtpT2M5pjvvn5zS2PFaWcTXhNcGTnVxlcRhhWDFwrKWEJ+lqaGYIM
F+Rp7wDjtJ+WH1CMD1drysNgD2VzWoy+y3btackbnf+E/5cjeLknZjCEGsvP5YeXp5abxTi83Gtc
UiFGuzj82tzy/M9tFgONP6NEP5dhAcQehfUnnq0/y73lZnmhjViBp0lrrKPyyWX4eZBlSAe3s9LN
YqpOKxTh1EUrLdDTw/I1h8s+9utrTZNtNx9Uv0ABCx2gmw1ChjUmTEmicKME/XCsynw4arTnaerx
8NfN8lwWTqwMiYyJEwlSWqYZ6W7zG/kFXRjtOtgEST0gF3HyZzfukDqhF0hNBsjoXOrVrGsCG6gn
9da2ynI1RrT7XMjYTmbvSAVAseXcsBnXhEFYuzgDOe/POYlV9SOLwmeR5496QguW+JCRUT6IxkAh
BUkgOxh3FGjEqpks8UUi1iMrvBWjw+c00q4ZYL2tNhLG57LeYRD+bBX8wQwaXtWCWlHy4tUZ9UMH
onIN2SLYNbp+MdjdVqjALklQoT4yhxetMq8AQYNzYOCfnOZmc+SfiXQPjzb/wRU85bH5oBfHrJzB
6AoBWFL6fDNsEE3GqmnIkZgJwRkRjnQ35QZzYYaoJbEOvqVffMOoV3p7GebZcCuBqljxVbXdkzE2
/ppuXScrZqQtGVFN+2qkxAON/q71n4UaCC8cnc/SfJVWZq0L6eIpSz45W3sMAXk/QQRYz0GvVY2f
E9F1CtTtI/DgjTO6hKyU5rPW298Vdac2WbwebPnpSOYso2vjuhLMC/wG8+zM/jNCjcUCl/EIo3No
tvk6ahODFDA8pPSALoEffasAtbP0SAVsteFQILaImdx0GWtL37+PHOaJwUgpn5MaZ5c2RDDIG4Sg
Mc2hIQPRYNvTQDWkMsx6lImlm5BIHZynlIA/ofPJNazEoAN0B6yx8TxXCLckxDE/d8V7YRHBwDJL
zyjxS1Inm85/iORdXoz6psggrENAIwnGyTyprzvWtCk0SgAtAYNAi+GgLnYEeAJ5rqqWiRVdSQ1M
ulvrT6PU3LVvyXaNNuKRFtWF996synHOciISaGtHfHq1K0g6hoRaWvkLR+cfQnpyok8aNwy4KfAP
RsDOJYS29yeDGQYRTFMXVRurVT9YQDQcspqoPfbt2KM+JHyTBtdA8lf5OkqIdWURfURlP67QRHso
JP3NZMK71zPxONrmD9/yPbM/lqQ2rGvJZ9zWqrbxQScxRMn8XT0Ye2LeBhggJA+qCpxlGcrhGc4X
qXyKMuKmh8+Th7lKymhBvlQwuGsjlMZtGMH59mp+mtwQNUCWmbcpF80DU/XtNC8blqeCxMXg34tH
NR8VrkImUXPV9K5hvbhkkySeKyaakODclIa3RkijOdg3pQ1JafN9dctcEUGn6d8G1MUHl0Xiqqhy
DlA9IuzRMgVyH0PzfN5BY5T5g2Hl01NIdGpRk/igjD4Vj8pu46LxQ9eCXklnjEZnouluwzDGd10Z
P3Oh6ODdciOH4zA06lNcnCOfLcWV/qNydJc1lt/fbKOm269idI6nrzTC969FfXQf6QrQ2Wyrl77G
uSp197Y9zYeJAsI7tI+hoZ8LBrNORzJUNZnMCCTMpsx+1KVuPw4i2o7p1N1jFHmq8voTX6fLS4QM
ENmXXy1D1izURX9wRKJz1iAvri7E4ImsLjeZW+8Ko9HvBCu7rsjlCeH3d9rMyTamjUjfb4goF43+
bMcvWRk7VP99DWGfND2tvyH0kCut63vsbS6lU0lZmKqXynKMi6mNBmwE5IoQZeKtpYwWR3Js4mm0
Utr+9joKQnE2hPFQdQBgFYukTtpVzapQXvWhsy66dM4Duqv9NFWRl2XhQKadKL06krNaPQs36MO/
xhSAm0Jvb6ZAhr7Mnq3+NE6N+2SCyIa5+JqJsT/DzC8vsSIeF9VNVdOVjAjXJDNj31n8+f9eWSxm
x8DfhNsOqitbN3FzCEvVfrdaTJ0Wu5Gtl/tEOMm+7xh6y8xXVmgGnx1Ei09DRhZDPY1bcxZ3DJaM
/of/gvaf3B6YmjmhqsIUkF1U/Tc5u+uHssXzVO4zonQdH4KvHXAGUPow8riQvaca9TmCgHILFDS8
M9xg7WoZUJWygMRf6fDUaByeZrGp2ons2jnBTTJcPrBcVSFzl+ulG/Xff3Bz2M/vH5xjqyruCXT4
Bqr3vyvecTOkelwMfHCuJFEZyvIh6Pw7ocPiQLxg7MwOVMjQiUNnjeGOZVNCJu9eGMlH1I9nvzHc
78MGkGH4YWnqS0Ezh+aP+YVAxTQ4f1EC0425bwoT23EUTT9NT/+1leQ/mRv41F0NF4HjWryNRXD+
TyaCsYnxzAir4FSXU7obSuFFsuFNgJVOEFQfUGXkayRP3XZK7bfOijg9GJdYunJTaIWxQdt/7p0P
Qjnq/WQ5b+7cAani8p0j7z4eSoDAZQF5LIMwKWPjzpBpu16+hP/zt3fRLEChT+ZrNQea/O3hv+++
irvv2Vfzb/Nv/fVT//73h/zSnxv1vsvvf3uwyWUkx4f2qx4fv5o2lf/ML/r/ffF/fS1buY3l1//9
398pznIvamQdfcq/mbAMTef4+68JSQCD/85G+vkLf7q2HPUfpoB+pGqqbQqa2xxIf2ZFOcY/HMER
zH5oOhqhT/ov15b4h2ubmkUqlG3xj8lLf7q2dOcfOlAk4Ri6Zgl7djj9x5u//3mO+PlhB1/Fn4//
2S9lsKG/HRG26+IjMs3ZHIaI+HcPiN/TcQpJJj5A4vGwno1X3x2aVWfS9s4C80NvR9YxH04nHksX
3VzqMrHtGuetcpFAmgRZrGUfkK1qdAfyEqAo87qrx9M2wdaQFhlQ6X7wjwXXnX2OKtN064eSXXhV
dlDi8adrxAATJ0KKNtkzoXuY4rtCEjAzAgNamep7kqjhxs4dcGa3vNihfw73cJaIhGpohTSt9j84
iLR/8ZFoKp85n4qmW5b4zUHkoqzxRe8ah0mx3T3JzDqh8uT7ltG4KxRlZ+UafYSm9DfDpN+hBNpr
U/JNERY64xLm/sg7lSUSsJakk4lC3C0RhVMtrTQW3FunoywNXOttZHlx+Kc97198nYKv77cv1MGA
hyXLMi0UIJah/+bN8kONYNI2qg5+4L9lFU3jUs8esgFNXibdYjdO4kqzIgf2sR5LgnEru6LSq51X
5K49TRdi6gakJAQYpRWeMm1j9Wi5CZO2hpiC0TY9rYkm+lMfXYmbVteAQhdOsC4CVk2NmZ70NM9W
GSgdoU0PkagQICj1V2aioSx9ecJ+kW7KYjiNXQCvfLow7QbvPDhvWhc826UEZRQhsJ7oLHUoVJI4
OlnOfQCeYtWUbbuFmvhMBnfnT3ul0w6Z4rt0iCZrrZDJa6Bx1t3BS2h7w3L8qMMJ4aTVfY4wrirH
WBO+DEUlRD4i6k0ToIMTVueuLPlDC1HipzCVnNgfEfcEzSbUsn1qWK9VT4teNFVLI5YsBeaklaRS
05RPxIUKtDBpXsO03duaPQNsidpkAcWys1XPVc/eAruEdrxqH0bDuuXEFq3rAT2BZCNKEVSsTYwH
I8s/UfPGK63vdnacA88nnT4Zb0PHwiUZjO9OiF6HyAq/kveR6TDXK8nXRWO7YixzSjJniyT3fZqs
jetjZihqeP6NMY6rKGsuxGnrWzUkhIqSf2fn+fcpGR0SyDN1TQnktV39Vpo132Uflaw4sUhVhUY4
guMRTHDKANqsM5nTIY2tdB3RBLxqfouIRPN0X5yJR2sB6T85TAH3aU3YGph40jIJUuiGY2ZLxGC4
CMJpmrNztmGUf1cswm9QM+LIVruc1dP0EDg5yVrl+J4xs+/Gap1W+Us5Gt9q2XzYKX0so32zHaaU
ncx/NHH0oIV1uRJRdK0TqfI5dq9WxdXMXNNNnhXBI7U7yZuB03qm4Z/KCWj2oBpv9PMQMGmXSp3q
dRFrOzKW4Xow/cWOF+zsUmTsP21CuqiDTBMZlxrSsw1JM5DddSTZKdTkGdPjTioxeu/+0CT1p609
6G53bN3sGaVeugnU4bsizE3V0oLX481ExAMSYG6mcTXMzp6gIMJ8tPFx26mnEK5sYhaHfRGumdq+
Ool9mznehjKd4zJUaUzEGT1ognpzEo9asuG6qHiMreZ7oTXvYcrUJYCTzZFEMdh+k85eZ9CwKpDz
r3Jn34g5Vdj1BWPl2LNZkdk545OCjpSdfjSO8wfq2m91Oh5zQ/8OtKaEf84J3W7iNXKu+6gz34if
PzKauiZ+dEqqeCfr6hkf2gwqvbdN89M3eQO58d0Y+3pnC6Ysuf/oxNTHrgJfNQB9rJiPqVFvCIUl
mUhzCWHxaT9PWbfLAvGVc+StnBA9Wmekz20yMmyezfYWJEhTJcZOm5D+65hVogbcc2MXj7ZMtyJB
xjnJNOasMWakVunXgvTCguUMW37AonQfDckDoed3rq7sS9v1ROmgXTVb8jFTsnZcFyBbczdGiY7g
mqQlsn4Ojd8e4nnhkPofmpmdERE+kQ5YrzEyPpeppaHnNnGZ9Or9z7+byMnzrWILogXGe/w9TWxv
Pr7HppgDccITU/+DT9tTj9WNwP45GcE73eyR6NfhK80C0q8IAELyQlUv7smEfZhfiF37LemnlTW4
H5r0HwOiAJu+Rj3kEyvmON+cQT8HzslPDnbjBlu/6t4YnKos1SrhVpx6d0VKtnjkquuwahvYniqS
xdLaFYSZrmycn6jYTFQ4Vnjze1MQTtIeNHTwzC2JlWlEsBVGf4XJesileCXh1YiR+KBJxyVXvAZu
fUrQhc5pzytSPSrP+q7aeeRV0XCeIlIiCDTb5G2AiipEpk8M4qpsCfxrpX1ravSrJthU+tKkXWMv
R7hAKBF5Rz7Xrxc9CvdpKmYAqNZvdUO/pmX94ofDvWVjasCX9CIaInSS5geTGCL1Wv2Hjn6ykExy
cu7UjPpWXdbVy0ujWz2WhnvOcdSMpUMoTqh/05AZTWWaeygavNCdUk4hM9EnK7rVyMDCSiZlZU3d
H4PeIpd010OQfVjqoB4RyPb7yLLO7hzTzBBlZit3Jc088xqQTMbQNzsUaXtDDt2vMBdzfuHaMyK0
NBPxmVU1adUkfdlo6FYs+94TPK2k1rJWVvzXOmwvOsNnglyLHK2zutMx4JJtcslsWKuaZioMU0Z6
cbjbXJd1canRPh6dp9gcPMWx3zK6Z6sWvrL3LS4jBFUTxk1T/25SiMQSwZ+iEcFsDC15UXgLk9q+
Mxx80ROhu1UprfvJ4Q0yC7PWbsmZpcdZGcn63phjQ1Q6gKC/+5VT6vIaamq+ZhJXXtDXqifZBD8m
R71VQzeteA/IXdnhlQaTjy2IbFcLkilceqVW8RWpjMFSAZBpJA8kG+NdIFxc3FDoMqn7SCFucha0
dz5KQKKPccPeq0bPl230P6ZIl+jYxx2o+GeAw8z3aLlxcqkwKdq3nn5ZEjhHTSJNUldGWB6twqQP
QuvJ4bzlT/I7GnWGTOwSl62Zxpfeb18nx8DaXGQWHLxzj/CJvC5i8hL5Pn90SH4DTuAA203zLaja
H+hYR3Yl9a2359SXvF8xTHwNRPZExBFjMik2TSHe7Fort7YRraSR/uhyRmYl1bYk4IhmRnVyU+We
lI9vBhdEvNZooP382cpHguJS2sVVVbw4wYStPb0LreqAlvtR0fprjM4AOcyN8vOIdxhgZWSuyGXl
1DS5B+GSwByg5QrM5+XdcXlcM/VdISqnK8+f1S1jqyXuE8KCryZGAD4O9kuJubTjHVpGs+kTY+/4
d9ZYXRW35j+OYTREYOSns3DYIYjTddP7tvuYugxBS4LCGPAzCbn6xioZfJoNsSvZaB/kwJyD2Byi
1FAccqoXo7ap8vK5l+M7qSgtInaxHxQDQ346aisNw8467yN7zeLtOBRTtSbqEhOHReXj1sW2tAxM
IlO0AYdMj8nt72nHahulQNVa5VrjlRpizJoBFdgS+GcdEkODHDDpdODYWMEkhk4jORanPhtoptOK
Zjj7DGWQWkGJUi80nFuc0PDJp4avsSXYPFGfRIvDJkKJY8a7tgg4/OmDUZe0pLS7X1FQ+5t8oiPn
xHzwSd9H51EjtggHNC1W8tLWmV/fkcOpPuY54z4RRA9VBlUqcRVlVeaEWXcZJtuS9K60OQxBQxsr
bdaoZHQPRajwBo18DmyDfIm9eqhs5ZQajBYQExKLGRielfrZxc4qmo52Qjsold48em9TBqakUbYr
BWEXpzSrWKd+mO7RKDMJ0ccIXViDhBPmWsnMmht1wVr99XB5QSAuqWeX4PJij46REUVeEbny1y/o
92k9DVRG6j9vYvl5wli7rd0p91ULbQzbhEvqk8q1Xd+FwWQdlNYmbRSbKmz9mQitaMH4E+K44BYX
xuKyoeVhOWj3eRx322rWeA7dHGix3MUzyPrCL9eB47wPs/YzD3V/nZs9BHMGx4dSE4eshpSr28Tw
RXjwD3aN9YYFHF4QmaNQhgwYj/7NMOncLpufN7PcW/5EsOCDlm2nM1QIfMvgNT4nJjA7eElGC/+W
yFS+r6o/08q1D50NGCfD/1TGkErcWlVPvtsGqzTErRu784pJN8sdQAMsh0ABFtM8JsbwOjih2Cqj
bXMeaHJEQQgNA9HEd6EfpJuh12qvpOXHUTk9oVlQMIZK7ZHWHDm06Oi3VDBUcymGuqAfTc+wiNcR
Cvp/UxMRqQWJ8HB9a+txFifZODA2BGWtsgIPXOE72PGjnlFqEqvXJIS83RXfqEcKBgVudI7C+kXO
puyoyzd4CrejyKqLSuD0vZJRPDgZ+VbQnLaKKNGEC/5+Yw7Bmf7lO/2Fz6mekkOWUaU2tX9sFeYd
aXnAmVuuDKU0HkMRH92xbVemSU6X1XB+yEsuFTIrqQJDM/02cUFyYgSjadnVJ7QVRK87nb6pgvoh
Y2x1Ylxhb6D7PxlMfC79xGIKLW2zlW0uThatjpCop6sYmPVruXlgjW8cGMvEDzTQLALbiSPJ7fyj
QzKIOQzWOBewRsnyUy6oxMA5NM8B88JVqLhUl5hp1n7YpW+2HTwUPlmsWhIP2yLqgls/5ahLOX/3
xEGTBSEPbu/raOj69yrJhp3NWPvCLuJ4jiZzFuNBsLc0/M4AWU69pdgn9IsMIx9HWdI8SQkYDnyW
e6U7Xg2ru0+S2N0lbfBhFnI8lIXxkQ52CCuiSzaDhayIAMb4TvoyulN09Fx+MNReq1nHcarGm2Ip
wktypphmqj3CD3FugdLkiEjbbF1ouFyqxrofUA6unaTECNTFVKx57Ghn2vjauVMN0tjIXAVhkGwW
XQeuwPsEY/A+aodLMyr4yl3/ro9Fund02ZyCoX9O7ZRoCJdh4GTfO16etzj9BCMOgKf7EBMJqcLj
Iy5+sh9qUxz70niLrBotYJZ0297UnUOIGYzotUBjxsZVVa3efKoRj4uYfmhMJlZpV2wMphN3ZQWH
2MgC42Clwzoy9Xs8keoeGARJt24q92mDQrO/Cbq51OgWmiZCDMH8NKsAw+wO2dYxIiZ4G2b+DzxK
5aMgfjXOO3uHNoiUXWHygYnpvauHZA9GWhmAvLZ5ctI7tTiZ7LnIGLHJ6c+kih/JndYPdo9t1A5z
PJEiebTz1oM53Zx6zK2VmkVeabNDdJOuUM4Fp4CuDPGGAtMBUQf9nclcg6y/4SEaBRBjc2rWlZGY
e3ViHS/M0vRko5EIr4TKyTdOsnPGTVtD2gja9itOZXhtB+fdz/SXzqWSGaZ6x/Suhlhgr8IqyI6C
Dv/UTvpB4AEquxBR1ThRHM1BTFMdfdOjonusyCdRZHLEABk8IAW98/Ws24BzylmAYLWZyJzNlVPp
jLw7zJgbY3qZ1NTdYkXMd1GMGtvRaL1Ie6ChQLbciLW/T9rTnCRSP5hRRozuRKKg7xjDzsInv3Za
vdyFQ06WszJeqafjLfRg5+Aruylp3atKIjHX6hTakz3eAfnRjjWqP3Ybzd3hELLuTKvnLFPn405V
fdA0Vv5sKv2b7IR6qV+rWolu7dB6CV2Oe0YfK22gYMxUkyx6HSNXkBqgTMSm0rCp21TnsgaH1Fp9
4mV6o20G08+8ZnB+BFk27qa+rU4DgWO2OW3JMDY9eqXbMnBorVnGM35zuWcex/KIDhwADXdfqm3H
jDQ/18kzYTwXuDqoGGTvo1VaO7I8ZUVZHae0OWlFoz7Qs1wBfTUYwY49g1jiaN2jPd8s96LoXFZc
kpVKsVkazXeH+swS2OfqGEKN7VDfjYzGYlzVG1+ll6TUuKrWqYKqZdRb2jYKbuo0rP6AkIgeWVVA
D9IvXonZYR8tFpnF/fLzbjS7YSho0mNWHZy8V/2rls7ifIfMOou6hP5ivO3xtR0NlwU8BtuM6Yw9
HsPG8EKb2TkrDGe9PLXcoNB/GVpaHQTE9QhVZmJtZ2vdn3cTvEUHtUNynZk4LOeb5R72R5Rwnez/
fCzHNPLUGCF8MlO5jRn/uNzLWYdT4RvIlqwh0Fnv5BhJ+ZE2Cpx1MWBnrOfCpbJmampsuZ6K3Ojn
c/5Suvx62eLav8Gk8I3TPNE8iQt34a/fXTaw3Pz23K+HqjpTWHt0bus6YA3661cqm3o2yNXp9w0K
Z05eWX7w511BEjDdtyDzfv32P/3Q8qSjWN2awyld//4Olpd//YeWh64jSpbAUGuWF8LKt1Zypnb+
+gO//ca/2sqvHxEDR24kyYybq0VOhMHKQKdN4GhENIhimUS5FGG8WV6uDIePvZ8DduL6MQpslRgR
xEnLjT1T72meIltaHmOjlagVSIpM/LTYgLxh8YYLpvOsrp1dAMpTmjs3yyX+R1sAoL3/6dLy2ZgF
qIDNAgFlrPEfhFSG3MXW0dInV07HzB/A6zAuHk8pdC+cxajdg1lmFhvqtyGfDnXX/wizot+SDW0h
CW21EnMT6egUFlwgRxNPgE2wE3sRqe7U6Wb3bCS4ouqkfIoi+4+wKK+uWXmB7t4XIvjO/LxYiS65
oxP7R92iW4vuq6FVV0Mb2V5pRcTABW9dVBJObTprkekfVoNGhYaPXKk1Nh0CpC1EeOt4guZfDZ9J
lukz12bwQgUll01Aw6qW40UvlD9w0wJwFE95bzzHSX8Lq7HctJpzv0wQUKfNUbn9p96bZDOzMrK0
8rU2vuC8JSsTsTZIl72WHTqVDpBa9whYQvll5Ap0FIIZwuSUKcFOE8E3/PQRTa8ZXL3WhHOyAZJR
IIb8td6T1H9xO2zhBZAeGuRPhDOc0OuvZYY/tUJvYRpXzWxf4DrpIc30tHrpRvMRhhTqScPYyUj5
0TDI9twmumrVABp5ek4KLLfCyMHzuMVZ1s2+VOpjSu2WJH5yLEkX3ePweSwDq7vr/D/sYqQsqhLM
Mz0LZL/B3oQiqkLZ5kXEMfBJ6DhRsDHURISvejy4jps+D7qDCLiftiihKbbWZeK4Hi4mzsvEjduc
k6ClUP4HSvUoq+cxGfs/SI4nY9cF8fxtVPptNfgH0fp3FWGGbudeJJbNldTn8vxOdeKbIVxM44X7
ZA9ejMbURCImuwv+jr0VjcSafuv6xqC9qaChxe/ViWRXBMZLSTS5Fr8OfljThG31nVPGJ6Ck2cbt
+5jqNXp0NM33HKv8KPSM/zLolo4TyU6PdXs9tnq07SvL3LL39KteqwSbcUfPZ5g0j7zWbckQIsMd
hZjQHPY6gesJygKkMRTywbyQscjE8qrsR630w3rSumLdEEBlIExTckYOoLJWU8wHWPaIY9yRtSAr
9aPTuevx0VWghMPS+GG36dWwDbnWBp80wCpjZ/QfsHKgA8oTIBdUsI5ujRvb9J/hD+5ytXlhUXZg
LYEzHfvRylDdAuSViWaGN1wOCP38ejoVYfr/uDuz5kaRNgv/IjogSbZbIaHN8lZeyr4hvJTZ951f
Pw9Uf+3ujomJmdu5KAJJtktCkGS+7znP+VWQvBEmP4rU+bIHtdr1RQmgI402Opp2AEPitUEhQY70
uCWDOXYlFVVXpDkJuCbQXFWStUv9XjwXKbn3iHkpBKURHYnG7DYqjKUNQ0pySEocAfSfRtnZm3IG
lwEsAxtO8hNF8rEbyX43qJrOHIIyB7w65q8pNzlPLNdaaWYsWk6loV0v/7ABRC6pIgYFTn2XtNxf
FaN+4IRnpDEJ1XTqFhgl2KK6oGRXpVQZ6pmbI7QtJkK4PkYVcA/QD7cIyRrOUIpHQ9nRvTHR+Ijg
OqNVwN0MNqWvBoQUE/bt5Ft1UsQuDbhzpziH8valodxzbsA4eDNkHj5tPW6LBLrT3ABIt5OfQNUR
9Gc13Pq6+uGnFmowmd4kzUy5SfmZjRYNqoHryrQo2JmvonB83i8HErQJ/S8Es6xW6GqB+pTTa2M4
HzX1EL4N7dXeB/WIpowgn3gef7X0IeskuY+cYoexyUYjFzwuDWm6XRhMUJftbTPdIysDJZFVxcZK
gPngkiKx1mdKryUzSDsD6eEE8Ei30brkWSZJGF8+fmtFW7tipl5DWxkda59WPitmyXpwxApusT5x
G0O9bRXQ8NBSP0QVNvtYTMFukWrTSMM9wSkoJD0/+dXbrIYr42z0ys24FOzb5YrMO8imEIFFF5mL
CnQTOsqHCAHcpcUHUCmw6z0AnJJS4flio7oxeuKFYGpEe8s8OGNbHn0xfVRcQTVlZ0XTnvqI0k07
RS/++DUqUwlxX9/CJ78ecFfqCqXvhJNOpXSqml8JJQOvLGkdUJFx2zSH9TXnB1ZOtZuxmEHbbheT
O4dZ4klqsJsuMl4ija5xnHzoqUh3RjpTEYyRaDnBcDcTa54whpaK8Wgl2hkUTomUU9woWT/uOk2+
tQ2WR67v2m0b3lNacNAVkrj93LxBn9e5Zt44G5ucEq52jj7sAZcZRFytX4V8oLFGfoBTZwxUEyeE
r9Zk9ir3NpflJisxMbQ9xi6Snvej7iTbVjmkyq+aaEfqBnR2OgMBn5YBK8jG6ilJb9LCgcA4DwKo
m6vrpbh0XYUQrbTIG7hWVTA6ZTftcjSyyIYZ+GImSdXM5ECkwWFt+P8/FtM4yC3+BzFNkr6FRfb2
LwXO8kt/Cmoc+QfKVk4YnLMOWgcHDdefghpNXXLITBNtnFDR1Sxilj8xyGvYGARky7RRzEhrySH7
j6BG/wM0q2HYppBi+d3/k6BGsKL5pwKDJ8gzE+hqeBuavgh0/kF6rfvEzgHMkEIXWee0oII9TMxo
rcTZUmZ9GrA9lOOsMA0YxbZTfiS2prtFR9UwTLLNyvdhvOfqVmTqjlPSnip6LGos5dHxFSBWEmi4
lCfsarXOVOwYDnl05t5dqgYWyN6X7lC372Ol0tBq6Dhl5HGDHdjKSTs48Ck8aRIHDw3ZgT0e9Ns4
ZC4CS8Q6labxVFIidOsG10mN9/jUN6N1Wve+N4p08XnifF3Yh5aDuXn5SUEhkuXkslsN4DGTLIAU
oiRPDlX8UzkFf26CphQnIBcsuhA5btaHzEBx+6Pocb9/eH1h3UTLb6x7619Z96ac2ZdjEPs1BjFi
wq+wGVgn2BnCIDXNzutG1bqMeCnfPBgxQpZJCOxkrFV/77XFNksgLNHd66miWu3RJ38hnuf0TAuL
1rLjKHf4zC2v8K+kPWsIn8gmtvUgP39vYq0HAmImtBITP4b9QpN82+PaonEhyjNunSv6ufOuuc5M
A0pCI+J9npBLEtfZrRjsD3zPmG/oOuzwE+IkZk0XRhAhFsyRM1l3/hDXWxC2NjBtO+demrP4DKyt
bSsvnY3ZQu9Tr6+UBHftOB8KM7vSbQSIQ91BKxorcQlaoV3GASok6gWavU5gqhi344MaTslRAUVm
ga4ZKTho4ZUyfeG7zC+9w2KEd3MZmhzMmzzXsd5d+VO3i1vxHgwz6MYRyleO9u1SKTzUMMBvdaNg
NK+NGboTEZRR2v+YKDKPiTNdmWPn7GqjoaqjGOEF0zBnZzvDrUodaNVSPzTgI69l6NSbEMLwXh8C
bvFa0iMdqYEwko+wHyXyGRtY6EZkwxVMU4nBFNAkpTNIeYVxpaaRubfs+Wl9DT4jR09Rdxk6fG4T
/IAZmzbkHmWv8dEvE6aKi7a867YJn3pFTF4dEfK5vAZjQr+YUYbB2bC2oTo/mkGM5ENCVZmIFbuq
Bz7WYEYcDyPdOwiCrLkNvHniBjvgPcWs213MbrE6NcsKMmbW7DVm84/nhvqlDpNr4KqLISrMzopw
1AOsOU+AtzqxNiFxh/+c2Ntld33ye4Pod6dk1DIZGlvYUnjPNMn/HLegCdbQm5GGTILGnYqeZW9N
OinYIvxdVd/NRvA4RkzvODfEGX0CepT6hPmMhhxA0RTDBpjqCVJOqnhJ0F/riTOeOgP+kNPWciuq
CGWGSenraI+3CZKY01L/3fV29rqGpg9iwn3uMHFvSY3nS1oylNfdhWdS40A7AJFOZ/cjtdOewhss
K7FshvRNGnxztkNjN6fcdspW91GPT4vYxsP6lFOzCtKARcGlRM3FkJBjKh5YR1OcpKnMYkMt4NHW
VdKSqVzh7UsEsUqpGX8kY9/v8AhWp3jZTIvZaN1bnxvtfh8nqbFvNAWHi09pbtbMQ9aa0aHsnXkn
y6Zipee86fWSZrHYo9a3NGfBmxbVGmy95Uh2lNYLe1RcvGU1JTDWiaR7HzCsVFsB1pupDkIYwiLp
/XJiM68NyTxtgSHrQSFca01GVJdonjVzplUrE3MK4E3qXY2aq6c21jOQlIOnGsEhyqt92jmhlylE
qfVx+6jPE6OxbY+eKPIH0+egR/3SUVeGxlWROeJDUHPa0kSBmK3ubAfq6Rsx6bSQGlLzAnC/fRV6
BsvnXO+dY4Ses8uNg7KoDpZumLmGR6+7cP7y0xoXtu4xb8b5ESlYnBT86WvA/HoCrLHx6x5E7/tW
7UrPX6Jxl1Tak2mgm3YRjWNp65abV4oyYg00QkQ2baO4HU5KnQwnmZOGrqcsJ4JWn06iFx/CstQd
1m/p6XNztxY0q6HRwVBAqHsxml+BRkAwnbeJ4JMlesNyhcGVmjtWApMmhKdom18wDOvd+pNpgfF7
RPf6+6cTM2Vl6xfNxo+7nZXF5cEeRHQw9Narp2OVTzbtqoHSDsMhlqVJgW0kn0V6PyCAOP7rs68P
+zWjGz/2ZWpC+/dhaOLeFSrqxvWgrBtlORzGaF6lYnofcjrPM/7/kyRHeWewgEdPBjlOZJFFEwqY
ncrZkSwnaGJQsZ9mKo6CwqxfEXEAItE5zdejpRcHFk5eQ8f6ZOPgHYwC9hjdgU0Hu3nXObG29TXU
nZFJyhkBaRbSmlO8mNdVynQjSSeTwyxA7cMfKrwqryPHDN3fQF9ztLqDavRbvPYc8GUzA2Ig92jJ
7bYMQsadhcxRHsOePvNivEQwin4n8gGfcS8ocbOsDKNvING6tz7XzN2dGtSttw5v60ZfBrrvh2u4
VxYplBgCq96GRcC9lejK9eoPwGMRALMMBOsGIqNDL95a5BLtVRwgXCxVDVI0WDWqv2xaDTGDIMpx
HYOymSE9bIGS5Q557AIgQWnOqNnU19+hYst4u76Xfz2cffLdQad66MGZEDqu5gMV9JPSxA5dTaxl
7fS5MSjbrxXqddMoqdw2GUekUEHnaqBl9qI1vjLmX7sxVMKzkMp2zsvxIPIHxTcTFUQkZ2YIyrYQ
PdfSem06a66iXFReNtp6d+UgDX5FB9zYxD1dZTi+L2kFjZJfBPYxeI0lGJgrPQGO0ST7Nf9uDcXL
VjPxuiuXmvj6yvfLWnZoug6g61+vrT+6/kAMIeho9a/6EotuDbFxGIhWXB+tUKw1DfD74e893UyO
+sDQXpnYKNfn4H0R4rMexxJoWH+OKyg6uQXOhE+cC1yi0AfUqxhCJTAI59iXCms/K5t2UZ3/gvOq
nTRF105VSVi55jjI86j9p0s2/boXL3t5tCRirbvrk98/8989ZzXj4BZKgHR9+Vvfmywnj0OrCBn4
6/l//f76gjmTFbTudWOluIpCzWO99Moyi4abdbeqTZgY9iiWCftqgZTbjnJ0RZfmMOoFw+Jft9Dv
h+teP0skyevL6+P1Nvv9MNOrbdZDqofbC31dU8fdestZQ9DQ4iJWXR8Py3VkoArus2bAWqkRB7Ru
bBV3GidXZ4MEG9yBhOWrdTNaFlZ97shuakaIcbRy3JBBgPTSYYg+TRPcSR8NanOA9+vvJ3TXXXVY
k5PMEmglOqUlRMn5Z6jS3176227UxQPImSVwaf2tfIfGrDzOFqPPbjXIN8tN69sv32Vq8+crZWLO
9Xl9iVULyo11dw3f1UKzwCm2CD8mfeRy/f4rghI1cLaxT89BQV2tqFgLUJ5fJCi///jfn/n+k6tv
f/2L63NjI+xjZ8Hk+o+df31tfRhOoT39fuX37vq//34j6y+vj6PK4qfWx7//x+8/pcZ55QrHbPOz
ZU0MEMs07Pvvf7+L32/7++Xvv/6/eK7IzrFVqXXvsRA6zv40NaxHI5gqwtzCWS/1+aAO1LZylBtz
NIjtqFXXMlZnNEO4r/s5f4oju98WTvmUlHrPZHY2vLxWJdHL1i15MuVPlsJfTNHfSMCtdnMIFgma
C6A/wY9rhQxIdTAQsjbh42jgC+3ixD+ZQMxk2KHN8w0qWw1l4DRyWq8FFaEXEXcau+lo4iJQN/v+
YR6ANHeV+mwWErW6RrJOb53hZp+VMKo3scgdl3JX70mMMtPQNV6qcOMzLa8dpmRXMT91xzauuRba
Zhs3Ofzzukz3Zd7+QuccLWpx3w3V/kW0I4VG86cdtxYO4ziBF9m7sq69adRedSVFAub1YJuYaFPV
mk0FiUBn0nSaCzIkkhMlciBkjTxDvSAeKIpeQrvNr8Pwc5jeU8ffx3pOSGes9F6Qh88tXRgEpuFR
VixI82I8Bbq+19vyBlgJhOcAulcTdJ+mn25L1TH2wqciEZu5F9Ss3Lq6fVYs89MAc28uBYxs4t7K
r24Qad8no0+ytWfUqAqbEn6YTE2s4/o7Xbc7h9LEU5+908fedUy5bqYufctq5roVlAY9Um+ryZro
8OMgZq92qR6z4pAgWwLzdXYwEMvcaY5FgvJTTWUAMnVsIMW3+yUMYpOZCiV/jLr09UGm2O2bOjfh
dqyDJ3Tr8TmhX+RSOGm3JcvHXa71e0WCjhrhmI+Um72oDAHf6/ZbzJl+irlTu3ibZhwT0cM8ao++
tTQFhHIB8DKciBQlFtXUiIH1T/iMAYvR4j4MgfbDHmq519PiGGaVvI+k/cMu0+sBZj83kiThfApu
ugbZfDWCAhfKzqGcgWDcT/eR6eyVoSp3QdZd5VHsfypQdPhXuVStM1BIoCtRYKm7RmoNNVaGyYi5
1QarZVxguDEk4olZvXGiWj0mQVufVCvGXzlNNw7QKKwyKbIX4E0N56um+YUr0X/3VUVyQ9rs5EDP
wEbf4Y3CatHDD7cCTKBEEXZq2vZdLJMsW7VGvLjPirQZVunWpDp4mFgi1kZLw5yoNS72DOgs7cNq
I5wkPkvR63uIsfe5q8eT6imp5sOeSn5WuvFuNMa9tFX1Z9kUzyVDFPxaWKp2RfQeQON6L+ahv6jq
JcLK4lojq0gpIOKiT4DaQEeAduw1eQikP8DJSbQ7s+ia2yn/UufoRzE1NB+ETdshZOx7sK4q1Unu
64UYH4wEYqjK50wJPI98Lw3Dg1NiRjBjm3CYwGz3SQq3YkqayCX+9hOJpLH1pfMDE3tzqM5d3Mi9
lAWaXBPJHromnEtKuqh+fS43gPtUtZjm2btBWUSavU8ADIloKIt/McklbGyETAqukI5Qj4wtBZ3e
0ezICCjJ8D+g4ImvK19rd2aQvBaJyj0AZxPcqHpxJuDfqJiEkhAEkABKehL6z5nfx25txolrpIdw
UH+UlkIAeZt4MDecXVvJc6Ja1Z0yoiuOAaB68Ko+IU02e58xylWnDPlGyxpXjqyi2+Y6j4fboNdN
bAF76PUPQ4cByjHzFl2a+hmZ4mxMunDFEL3NgFOlHZKVKABGYTXxvdzpL76on/TaoEGiTkSN9Bxo
8dT36VcZIYwEdmEdUNgTdMbpW75RpuAz9fQXpJa8OP6ITbV40EKEKjSRPruCtnUxh+k+liM6O6kj
rjZtz6Fni1+5Q/l7hXnb3DdFek/oW46c0SRQO2jTXQtH13MmxLNxCdRCm8tdNL51wfA62hWkhOGx
BQVJ/QpbTkN3P+ofUVomm0wgmWvC86SMpJaZ73iVWpRqbmShR+yRN1e03wprAJaofg1hqW4Hrf8i
g+6QhD35LY7VeyDhzlZUWlhWStIllgOU22HipUGG9c2B3pxIf6do5M92SZlDUsjF1mF+tKWp/14O
O5ssyF3c9XuUUCDXoHjRKIoONreqFEJod0l11d7pDsCvMpKVq+ba55QjmYujn1JW2LYKqRA72793
DS0P1Sm5LkB8R4BGFvLNVrz21oKyLRPrQB1qtWmbnbwOmmhp8OHcmaD90fIzW9oeTgbPcFbCFwl2
KfOvx9KmfD0U0Z44lhepJ6eC1bBXD8a5w4x9reXhpVaBYgeO7D2UNNfUmwnDztqRJRp9w47y8Caa
yjs6kQfuwtXOaaUXW5G+I9TgGeUHkPIY03ZvEv0UMmncDLRhN9GQYMZYrIHU2EFNvUlBkz/mG2ma
9An3H2wORfwSxW1gUIaSxTSQhTMxFD6ZiTg3b2UYP8pZeWudqDqNfkf41AxwnOXqNY4wdG1BeKP3
2kWGWr43ypss127tuW63uRNXXq+Mu9lZQCFtoOHuYzAOafqRBPEIQpEM8pD7MgWEe6kAFPQZIJOo
VO/KIO/2dR7rlHmUe1mg485wePQ9YryuhQoaFngix3jcgOWEjNg2tyBrNsJCjD5281WkZrdQJyhW
85VlZDFMwcToAG9wp1nWWcmD8FgUpXGQder5sYsfMLlh5te6gWU9lkl97vLw1oogXhe9fF8UEFpJ
vKiMIhfjNYI1cOZjGNuwPrJk42tqjoLR/9DC8aGbOY4K7TVE4/gRuI8t8gkIgU7FDLYX95qhn4wg
vp4JBxCK3hK/ZhG70sTBFt/YVvb5e1oMhWdU9YAZCNK702CAMew3P+4jiqhMAXWnuVGnOqOrhlcA
tmVsI1k2iuAXaw6q+DLonOdaye8dotM3GqhBSsLlrRqdBjzCQ26lqLIipk8qCYNk2HllN9yzyuVG
zVVXa/i/pAEZY4J7NcqAtFptemCx9wMbXXI1RNpuoL1P1PfIaO5cwmUZMmf3BCfgeFKJk7CT+TLp
5R0BSNpZoZVOR/7cYLQH6F52rko8xAZbZXnn9DW1Zps4gwDpB3RHuudVcaYkjmQqYXZrseZTfsJ2
RxHE2gszAnaHIrE9qk35bRCRQzVhrmgL55XhCHwKk3mPtiVIyG7Urvs6OdeqesJ80ewiLRi50+Z0
TtOIDsywsyZkpYWY8DtBerV0FdABztctNfAILFtJ85rK5EGacexp3UGQkR3kWXGemuQLeSI0ce5J
W7XLP4pYfkYKc63UQpuNXJiqMQloN8M47JLhIWdKuBdFCRk67Y7loIZukWszTJPSZkB01Duofldh
Uomb2TaOWDa2dgopjmmSQpM6oUXqc+8zQG1LcI45f3ZT9BQoHQt5N4mT0b4HYxFHsj4OWh3vdbNO
aUCXNLZHrA66dMmrML2Czg33jvfOBKq+JoxGAueE0fhXMWoKJlrhF7DaONe8jPsr00j/YGTlvW7+
AKSrPfi1Bml1aDzHhvijJ1ujql6ansJ514onKZjcO5Z+hzf+GfH5lgLenWabOCaqnEh4bYbA2jg+
csD5vhCwMcYMta7KEZ9C5OCaT7J5XAIyHs99RxYWBFmKyeM9WlEVf8MA8Xw8WV2IiCQTty2NTrdV
xw8jt6dtbw9oOjqeUnwFGl89PxGDyrrAFztknug20Osg82peu4DOHAzodmuVZKnhnLDRaWVECrr5
xN1maNOHiWgqsHbZp55bGgAUy2Q9ZjdbLVIIX68EZbtfIsxarzL8cdsm3YlEIUiy2Nxri+5ggi7t
oPnIBWPY9LsUkDqrHJTZRPDRW7ykJv9zWhhgkxpUX4N+oyJiYNaV7BAjxji0NbCSUffaMfa7ehfN
+zAxX+o27hjwbIR/mK+0unszx/YBFe+drKiqVzM1Brw8rj8jn9aQ4Ezj25RnfDrhPPcZlh/VUhGz
VSY5YzjKYiJyOLPBNKbybC32aVpMlPQpAGUQ1nD8Lp9SbAIjvvHLvdXj52qy/lSc+yh6N5Ct465D
AG2IpyEevmrMy/jqDM8M+l+SLLYsWb5AnPx8ZyzbZO6mWT15g1M82piPNlPmPCczGFir/9Vl0IvC
4Ijyas+0/s1PQozmDpPl3DHv1Sa/hMr4kMT+xiQl9tQa3T4vjAnujWckKs5tTE6bYpTEsugjiUbD
qfB9JMLWm5jBP5VDQH5oiTw/wkj+hNa4wfVWaKScCNCXZjWeW3lNa4i8RXImN+GcPaoJ3KWZRDK+
Mn07pRPU/4JKkKFg3tu1jMIO5Rq17Z5m/IfXrFIEHoJNM3PIygnbX15LbwrhzKXTV9hhBWhmCo8B
inNQmo+MEp9QLQG+Zvpe64OKC4Pk3dZh1PYNe8v9GUef0nMTDextTGd9E7S0FhyQmY5SPZmB2ntL
qKB9z9UzGGXCKgV93WTT0EujT3UOSaDJjBc0J800o3qDdLp1onerNij6cU42FtLHkXY1GHfM+fkM
X1ajmNjUxRdsgCUZc0LeO70TLC4gucdH31/egNrnBy2sSY1B+VspP7tgRESP2ZU5wjNwpB81bgyE
7Hc22YVOzLeUxQGl1AwtJLTKquX+xEK+6nTMBVH4GFi4rgnm8vQgsU/hBFTOVEJWyGFw64gCKGUW
Mu8D7+V2BOzsgAjkzMCxCTaMapMm3BHBkk7mAq5GZu/dmHNAfG6RkDy3Q2G0qHHp3YQEhG7Uqeg2
EU6kq4QKQ2SQ951awxs48xe7U8ibMqHalxjD0yF+gjIQCu0lyNANtQ1uG/DV2Jch+vVac61hSU3J
bhWjeRFgF8+QRReFmr9BToHwWD1TfcK0Xzkpjgm1uu5xU8iue4wmw7/Uwym10cD1QrwXHeC4pOs7
T2EZz95wP5WWR1aFuuuT5Mup6U8rlXryrTzwoI0Fu9BKmWvqA7qxCSdv1mpUEidrmypF4XXG/Vgo
j93w5ZC+4Zra42AQT5DihV7ERJbJXU7vSaIrrIOfslqkT4SQiBHACvj/6zSGIE8sc1ha10apkmpR
BNpVPvX8EDPVKpbMHNB6jkUZueTB7NDPWm5mN7ehQlOwSiTDQ3zrQPQC9PCuBT5AWN4Cjj1GPt5z
qNvFrqJnrjEdrR31sqxRsWP6G83XKi5IPtKojs9dB0PRVGH5KkKgbjWYfgOc35Q41lvycpQh3XZO
UO602XnEC/bVLoEnzHeNLLrp80LbsFLx+Y6bKnoKkTpuRWS7SZQyO1d+4p3G/Yuf72JFHzLNboEh
G0f0SOgymXfiJpk2otIvQOAf8STTJTahPPQ+7OSnzCdakKUAgzE8Xa0NPxRCpbwqOYys7hHflg/c
NC96Od9ZAadnttOX7wlmhwOzVuczQi9w+0rgcg+WUJVQ3ShWJHYBmUO9Ckps0F4KgkRIBR235NGU
sRmjDLZ+hBSgN4C+EgOJQerTHAzCW+pxGGuHBM4A7VNkFlUzPJhT/BD18/04RndBNB1J07hum4wY
k2sjES8FH8HvA5j8HyWAkmBQbhtsF42uXI2LRDqfLW9ZmM5dATgE5iAT+Rs9Cd6Erz9inNEQeXb7
Lq6+4tAiwYZVQp+1tmcojzb5J6WhXvoOkl4dLSoyn49rVCbm3f5O8G3pvtzhq1ZD+cOe54dKAjbW
XmgqIIVLOCHxz8Z95rUZZ0wt84JokBoIn7OL1Pp1tqxXZIiUELSLqmVfXeO86l33nufvQ+OjeabB
kamAFf32rlIqNzPzL8GbTefyK0CvmhrFAwDU2aViSbhUbgERTZZc7u4lZ4K9mSOGpLiako3eFm9p
XB/rGuAouUi2TCkUjEc5ETQpyh+GEZ+h7j5bWvNjsDIvRCm3LWz/DgA5leW+/krs5M4JngbZ3YhG
uQpJ2urU9KNU6SrVizNV6TwkI0sAYSi9mtAQDMEYs4RWPSvRbTlHL0nb/MqCa72pkTKVJUri1r6Q
SLMpuvDGh8pZKTrOF+PL0LLGDeRSrBL6dd+TJkoPjSoSM23k4ugwT377rMsGz9jPegyUY9ZOd4rP
UtDCuJhG93O0/3+uw6M4+T/q8OpfBCv/U4W3/sqfKjxNM/+Q5pJkbtomUjz5NxWekH8YJgHnlqqZ
jFoGUrs/VXjS/EMAJjLQ7eGTM6B0/6XCkxCvHEdalm5jipcmqrr/A9aK2ADewN/BVqohFz4eECdV
sHRUxcLQ+xsqLWlAmw+dE93m/qutVs0pX7rQJggM6qjTYUpBZBTdU6hX/on6ckvZPXm0x+gzUEOQ
wZinSF6kzPu9+Y3OjfWrEbbjNh11IDxIetZNTZe0rQrKUivbFjEyHat2ubuNyiUNOkFrkU2xWJnm
JT6wxR/G0rA6mppW7NoQAXEMgWBvjjPcHNCMXpP0A6vmLDl0en/2dfkRp4p/W0FD81BqPOU2Zu3Z
wG9DbwQDUh0MhCJXVXSX2NnRZ6ZHmod9JZrsYnRJfWQkeI+AwJb+rJwDiUqmUobcq1b78toCqhf9
xrrXrcoOMT6VA6WhqjApgeTl3kiN66RXExohcU5fmZro6H8AFTJPY4qZsCgL0MaZSRfSHjUKNJHp
1n5HzDt1oHLZOP2on/T0bcDaeq5YDG1rXHduwKdR4tOKwf4mKa8PV9AyUN2HMaGMuRKKQcQrB+yB
mx6v4TmZmxZXIsTPvNe2330qh7rTgSnhpk0gH5ABy4dT+d/wspXprh9agiAKQqn0+CoO1fQ8TaLb
ToUNcKBOrJMN4R/QqrhhwblYpDEsI3zQCOjdqIFIt9nK7+/VvqHZZzbbAQ066S31KWrNY+DbDRVu
2PYbrWWpb3QmZNTBInhn1smOxEPClwzuNwusvWrBG9Sdvx/6f30T398OKWpyp9Tdly7zvcoE/ED/
FQ2UPZY7/IHINJYNUiKQuYXxS8Wxkm66oTkFJrq1rjLIgl0uhnXvezMqYXMSaeHv5WR4Ov/9ad2s
H+hfD2nRVCc0lRIXAFiJcBE//Cah/96d8eIPcL3dSBMvcmkZUEujHbvsfT/EC8cLVg1TAuXn+k0z
1Be/T4H14ffJsO7N00ibwqBStF6R68X4N/z1+uR6diAq+Kln1A3Xruh66L4338/pIaaxJD6tJPRg
uZDTVdagL6oFbdmsr6QAlIkrG3AgLoqA5K/NSrJer/NsVQk0C/t8paCLHmNgrS+mvRWX/rfHkK7N
qb2TDVrVnb20ekM68Kxk07cgIZSj7QsEWoqNMB2M0Alk34wbls36cN0IJyaCJSiBtBovMVoL6uz7
sieICw2avkXgiG6VoCemlhPSYVT+7CJNygk4bM/14D/bBeWhQqhbKyJPC57cw2QTmTWssrz1Tcld
G5GPpy6qo/UJbRkJ143+19760AFosgdgsNcstFvT8gt4X8SedfiFGwSJZbl2TNqgOJsZHTBFVYKd
opOOEZJreVKB+GJJHUi9kePPKKudU6SE4UnOjxxZANmBRCDg62z60Olwx1eM2qFBr6gNzrUlH3D7
Z976FlcWQ5gxaxxNokbGpVe/vgBaPKt+WqpTHSesSsQQDfHDNLUQCjWVEK/5rnEqfC+DxGnWN9fx
PL63NRJnXQE9q/bEVUMFX+50Lk6oz8jR0iOFPc2rsnYr/PpHaqvRAd7JkyqrA/lZ2Ndy5y0rNTSD
Q3bneB1RaKcoU6+GLEq9vOInqqilyl7MW5KzQbNM6aW0rXxvj+PLOMxbbUxeAlmQMzDGdKwze6YQ
OjMVW06FcbzRa9qZWkfOxcS8qNCAKI5ddx2JIvCK2E7QiHb0b/qo2Qd8Oua0JYnukxlsiYkD3ZBf
pSXIUy6i6EpC60MglhlBdlncddQK5jNLRiS7MjpOrbhoFXa5sNFYf/vITDPL2Qwx3MWp4/5m2OMB
V9p5jokZKe2FcTWGzdlJpqexpqc6xQqVvjD/TMA2bQjK+VAQMp3mUrN2up3a9FoaVEb9nW8r4Y4Q
kceIVfm+jKcbJbbbYzANvQeXg8VzOg0ua+YbHe/Z2WqM7JgnNtkRaMjTmcoWyUU7w09gm9BuA+zS
oi0pzkrt6OjOSJo3xqbakwKUuXrjE94UdWIbDDdFgNzVkFXr6hIZYA1yimlt7PYGxNBOZ72cxrbG
GF7oOJN03dPJUwZylPwiPk7dB870AMb2JgWG8pBC7dzhz0dboC8Jma3O4mLGGkXN2NEEBdbYL72q
5I9OTXrbzgSb8cWPZ5EnCjCYkF8OPsMpNa/tVEm3lV9SA/Kzx7Fsx11ixZqHyuG1iMmgHWbCh/QV
b9gGt1NanmEaq95Me0ZRauW6QwvGeodmZpf1xmaNNUZK3kDt7KZtQKvJsjvtYpeATTJtiS5lnvSe
oqZZ2QWbSO9STKuDcG1bf8Z+HXbAdVS8QLmAlt5vVTX6TIKQTgyCBCCIyoXyv6tN1eT23M8P7cgF
1OfhC/W0cqvOkP56gCVHyEgwwVNnJxJTufBmPi05gW0TmkK2E0Lp+VPL9Vsr84kesS5JyjE11eKV
NuULwrSNPzokaWf/xd15LUmKbNv2i7iGA454Da0jZakXrCRaa77+DKd2d1bV3me3nddrbUZDZGZU
BEE47mvNOebJcvjeJkaFACkOboMZugcjdahl81XFStFiNQ0p3PndpcmEfJ0dX9tNBYULyZLABjiU
TKxSpHbq6lHsbEvrNilwdCOOq80QouXqrPBdYXtfUyPmdqLw9a4utdvcbrusiPfORI5sKjISggYd
YxNBJ4iluwdPtfV7TwKB74evAarfFTEX8WFO0cO0x9AW7wdyZDelZn1ksX0asJOgNnwlPGrewD36
AYFLPub1Sz2FFzg049YJ2uRYJzb6Vys3TnnR83Jj/9CYGId9SVBY6R5qzRgfFMKJF/oQRQFJjagJ
rrGy8U3Bscns7/FkfpjLwFjblX4xdd/dWnpP8DJJoVFo3TAGtzsabB4O/E6DsKVr18wfQDSl0Vk3
qx8lmYOrutfDXZHaBPIKMvBMCipUAyvw2s4XQAf3WCPLcdSrK5iGeAv92V6Pibi03XgzJ3rpIDAe
DYcuvJ4m66ZvX6xuYzbhnWZ7fQ5tMpOcjDKgLNAZJL1YJQKFFgtXua5dXMYM/cEKFg20hZLqVz82
7weyVTblPSqSSVVViJ9QVhe7Sfdm0mlXV7HO5CfARv659qscIzysIpK8aIhTNc+S5GFwmMroFiIY
wcw7b75QnE93Dn3BOW92YZd/CIOImfhM7TVFJwyY9X3ootom2Yb1g4U2JBy6Q1fqZ20E+OeRD7NN
tOpbTnfwyImAJhffS0lkGxbjh9kljwcLtBNL6uTYR+aS2xF+oRXCM5zaxTjBdAm802LXNEuXKOlC
xVVimSQE6sa9NFiX3UONTIKeQqSRzmJwYifQprYgTUiPigOQf5Y5er9NEAj6sSIp0SVIV1LNT5bj
ZY/06+rn4aAoj5PGlEwtX5YNc1MkH38fckvMd/hB3o0WVeE+y2PiEnK5Is0Zbp6aRC2bQekc/zgs
ulEeA3KvDOZ7ZAgLhFvTs2nWZMXHpBiSrxednY4+S0kuAymqTCWAzZEi0lOqxihb70MLt0KevpqF
Pu00j/xqrNhMbmhd7ro0/LpotiMl8V7E3csmhqSfrlymQRAz/U2m0kgcS8YKYkvPQDkWctNvT6na
CPpQ+yiMLrUFToNK4OckIGbAxL8eDX2/Xx6uRUQX1egPGQkaZlFNJztANskaA5+ELtuNJOGZywtd
JBER38DnN1sXrTqzwaiUGOFPHQSiXzatmpUbQYZ+zPRwm8AOWDaL1jkrKat5C1Sggpa26JxbS076
NlDHXupPuyRz7ot6NltUscvuopJd1LTLIdlk2QnfgJrZD0mLaxr/S3Vi7EKvoTMx7IZ9ClrtNjWw
qCJLPEuzeEfXuD9wF6HASLbVNeir62xl1osV+GswS2CdCi7uQmh3GvXfutBM9sr5RfOwg5BQIjbz
23i8gVYbb1BTvs8pcP6F36GR7rUVNeujOURntEl7oe1DXydyWbn/7a9RAGbAmqBQIWqXa6kuEUDc
FRXWzL6Lfjr4OfOFPLQ/d4UlLxXwkjSMglvulSxNM3RkiZYi4rZp5TW18XlkyeUMTfFEDzIrn7Wq
AGJSvxdtHLzYruZA/IpIyRZCW1kyl6/EiCcnm7YB9pIfEyaEaytaYwWSKtgmar2om4a1tSTWJM8R
9T3sgvo+2GS1gfmhuR/LM1ce2VUhQ6YdiZxvZTHbcAIIabQ0AtoMb3oc0+ZKIMKND4LeWirjB0t8
pwKW3KzqGOcz9L+wtDdmHpOzwC2eKBz04xnM013jTQrPGE33eCYAV9j+uk8EOIhiHB+zzkQhPFbX
fshY/3PBUDelg1JWCxFx3Or6jM8oyOojYa8gWq365k1Rc+sKCEQl9VRkKVF8bWxcCfpQfyd08Bx4
gb+HwlfNLV4p1JzjZD00kVuAfB7QCWqsZLKGly7JY7OgFx/obZ1s5vdAHfSZUMICmhY4SAjZ8Qqy
lAG1o/lWGTjAYtjYB23wd1ofwimosFZPUc+3XEwPA+hT0OQPIf3u44SiQ4O4+BiPYbhzk/Fz7QWf
tHwyH9qp6m850QEwurSr1E1/73U0rXGYkUOB8WBijfVo6jRkJjnS8vTnPdOHWy/y9JzLnvkcIYC4
b5Bh2vlqMAeTUjYjVYxef92ZoroTGW870R0F/QVnl3WLDe2so348WGP2tTVV4rcC2IRuHN8Ml+ZF
3qVgjCqiNEnppJqCGQmpwcUZjZPOjGJLch9KvlqIY51+mNyY5UnB55riwdqEHQzAbvBJnWvihixK
3QRv1pBrHJf9PgxdDwo3ryZiBp8zzOybeTLXdPR4pzjF6F4UJ4Oiw6Gr4vcFmdjQCdqLvSq1xH9E
9PCEsV0ceFpwbQGsT3KyuDJr4AhFUq343LagpZK7EUFjinz/4vqjCcvUOlEGfqQ8PFzq3Bkuyx5L
FGOdaLG+se0635NKlBAjGZese4BqD3SOWfVdNXIWaTI+YVFHDOLr8bn3qAFpRayM6pY4FejDrCLC
OY2PZSVsZ9jFIIjiod/qFY1rw/ZOVlbZz0nShU+oHVbvq0TuUeAoAxkp5GqNowXxHeoTCTY6dfP+
NRx9nYyXj13L9wu08q7qMzIm7MLfMrom67z+IpCLrnFHtEjWdCyhRjZDZlNEhb5jTjaI9N6g1bq7
JUa9tPky6IES+Zr1EU5V8FLOwQm1rnusap4ijYtvg4BQ7tqgaUN6RrAWkHrVxU235D5Gl7YK66o9
F237mbhK8+J1xEx6HY66WEg+1dSn2SOb7iAL7VtXOtOuUyk0em6/S2qSbqQVP3etV99EKGGKWcgW
1BjbzM1TgKKAuCE53EScsbyfcG5AAzy1eb3Wi2w6WcTpUC8LUV27AobrEFw7aeyIusseQlMHMVJ/
bHyBW80dHx2X3kNUcAWSbbzqSig8ss2G7WRRhUDirq2mdIRm6nivDDTpEZTnkSXw11LW6XUKkCu2
tkMkUNo6e6I9sMYjFnA3xWCcDDfsdqkL0CLTXdB4jJFcMR8SjLZMMVv0noa4R4knMOL15oaqsY1Q
EsOSRjDuxgsxB5ZGfR/noXtS1dSRcOjY+draw75tbFDbAkOBXUFOKiC+RE2xD/Iv1qDrfB36A1p9
cRrFF6YYwyHJJ3yIktDFOATZb7sgBrqm2uUJzXUtGvf48w5e6nyPmba/WszuOyB9a9qANs5RAJVZ
dZjy6XPspCTQ2HyV7B5eq0U/jtuK4b8m18yTxziy01ufFPKR6TVciTqJt9HQ+muFTaCX4f1oiAsg
OqhtmeoiFHdsCdxY892VXzDB7kT+UpkBNGLAjm44oPIcDZfmEQrHMYJ80xhMYGeb2fzijKnAQ++G
2rgtUzGal2BBZYt6sGjetbRlN2FdiJMnzdeKcZrgH6US7AiUKoNhVRHriqCxuNDwCy5yGKE7TxRj
mKy3LXVr6ZOUYs/I/wxIfIavIeiYs33QpV/HevI22dSD5TbeQchuz6Zmnb24a6GCGBVY+HrlQGU4
uiB+Xjq9U9LBz9Ywh+chRbdRTqJnGMN228/gKZEMXj1CobCown3PQuy8gDjoip1zoFtXetRlXzhM
fP1+B3Foeg7QiyUNyGJKUfAw0F9ui8ZHVBel4S2VzL0da052HsvXKtJXtQiBJ5fZj1rH/IUidfgs
6/KJ0NZsK6ukx4TjI9Ac/Zd5SkzKmhoRcEAdrh495q0kChrtir/VHS08zkx/aPd7rFqNZ1ZSP/pZ
Hy9Og46YFWMDTd744bUGZRPDPMKA3MJLiTYB0ZjcMwrMTS2Fjs6Q5ra0ovHcobTyapRWYAbyV2Re
470zfWKXPrdx3L23OhJWizklNtltvrpJqkJcvfamtSGVKFI9znkz7Uzd6h+rGvmwhoyIEcby9zKp
tY1V1hQ5G/GUc6MLqsy7kAXyfko95oiVMpCTII3HtajOmY6gt7c0jEHprBqeCffDEZhWiJyF/lyq
XQKp96vYa2rCOYZDKdDU5+qCNWuQtxYR1nY5Xi2vgW+blx/0yq0vxRCHZ4dXP2pOsUawZWAqKsUh
nf3PWVCWrxNfxKinrRdKb3zSKri8pRY8xwTPD3BeNllO/0PE6Ijmxi3IBMar6LXdZsgGa5OytN1m
eiDXLTeabYhOnJYFMKuEzvRh8PL+HNbYG7jNawRem8Y1Uv8K3Uc87WLmRoqmYuPSHU+yGIdxK8WL
SRd6Y4/NsHZp1rB8qFBFxU+FnXvbnH907faNgZqEGWpSFTc3uI1pLc91QqJfW6XpsU3SR6Fh1/UG
PgDHg/1HrDdLoM7jBsASe+1OWneMDKjrQZheKUzsBwvCAj305owJrt1ZTQ8ugCAAWkGOOLZ28RUn
MWTt3iU/WZMgmsm7JzlBBAdmRTs89JyRGRlvNLuUjo2+PMrCZb1W1IS3FXO/cQbNJFhOI+tOnQIR
gpEQYrppFUok09fPTsk8mOUZCprdnEc7K67cQwtowI+c+lHoxnooS4bbgSxC+5NmedU6d4sXPY3n
gwxM7RQHqFsno70W2fCxT2fBKItU2R8tKopZNwOLpYx6GZrkg1WNOBmy2bz4Webtqyn70mZJjQLE
c2Bf6Sn1yJzOiZlfIpvJBVjxGsxBHZ+VqFRoJXS3kY7lMUH7dpQ6TacivnNPDs5u66dXO7OQFiXF
rdXbnck725djxMJQBk8+tc1rjuIiGj5EeTRc3KQtV7ZvVlvLbe1T6ngs0grtScaxc142bt3HPF0d
r3XTyu6yLMFrDJDk3IApZJW59T4aHOeKNDG/8rbdLtJIR7Q/Sokr0VdHrRN/HLkezizqewr4jAWD
ab/PHC2/4YIo0CgaIMjG+hxHhEFOrFm3TkIMlTENT2SgDU+j12zTvHvyelaqsKTrewXay/G6syUR
c7F4MC6ag9hgrlBKJ2lcnWfiqo+FlwybPBUPBrqzZ7RUXOsA+DfROKPWslR4Bx/cOmyIJNe62F1H
urUrJQ3LHtznnoRELDiMXeuq82N4H/MdZ4k4FMX4xeqr6GDwod5y8k20bIquXtC5xPMJwbN2X4dR
Wo/wLDbkfenPPaCuMNVvGnK1G2ve40yc0qVCZI4Jh8l5erQK2dw94aa7ukTglzfdnQIhjCw0H9S3
reRs50wbJYXbdEIP79Yb9ALcDFiawgMmCpa05GOZMQhniOuu3siKhYrTg9tyEZnIaJlmXro6r64O
pcNI4k9LS/NlkMa5rCt3r8VBdAxcFbNYtTRPKi+5g4e6A9LrTynlwCbxhpXlFREQ45w6Dc7mwUJy
GuMhaAT2XhqYHsmohIqMGS0eQjqjrShyc6scrIwfHt/rHv95XH/XY7vae7n7hVyQ09D0GZlIuMGG
uOnQyVbdVtbzrQartp6RR61DitOrkv7wfhrHdm+l3Opjlk27IYOU1OVVuYu0cu9WKD1DI+jeZbK+
dJptHk2HfvM8OeV+ylBT6qTQnmXaPuluV677ouW1jkzTS7d7KX3PvVDAfQkE9xI0OfR6I2TIdkdS
ovIWVOXRVnJj1txcHB2rN7I19pmktivmCpKSgSusrdxHbG/FYZDYDzRNs7DFkkCYd1SUKtF8N4Ox
OOeVQ3iKLA5RnG9NBftouuZ9bhcfkbZBVZ6Gz13HzNYd4+3yPjq3wvs7O++HMOcCjoL0MIjuNXT7
bhuStkjb7T777+yRUNReq2aGQJsCsUfnFg0s0vfWeimTs7D08QPK8Ggz1BY8K9mdfvbyVUVraf69
9f2WveUxyHkvYQUKmGouxd5M1ZJK1YjtmmLb+Wl1KkJrPbtYYGk+5RvN61JGAjwuC99B5Hq2Th2l
QViO46YBvJYFR4qH0Es91IqmDVpFDCHTd8saT+jM021kRQBN9OAxQBy2asM42ix9+1Z1uplDDQd0
ski3I6QJevY5M92Osqx28Oo7ubOpilfg/q8wCNB3HQjQJSkfthhOgZHDCSXVZxXHmN2WTZjGN79t
o71GqebUTDA3rJGLO6OLReYI9GumNI98WeoVaLN3EjwWa5YImRdrmeIcpwIIXwZ/VPdcyhi2KEsC
oCbScZPpmCqkbGDOxTpWrnxH0+uTt+jSZtxR1EFfRayRKRAjaPWg3ZCABMojCrGWsgSBUqHeybLx
1J8ukcNvj2mmEe+SqXj9ow/tm8ySElYjUnn8l3e+7BUqY/jtcNlzyine1CadJJaHzIIVgGLZc//e
Ww5DdcIKw3iZ2+oWVpm5zsoR7EHQp9tJhpgF1caDk493DYRfb9XdadlI7l7HGUOFq0zRMwwr/O1q
t8Td83OzHM4Gk9E4LjzY1eOld5Pp3ASzzjyAk6FeG6ZYrr7NIsNIFpFCwuhMVZ2mMd0KJryxqbI7
3HDflPoHMZkaZiiKppCom1Oy1EuZgzQnz5HvgECQD0Jn+ZQpBsuyl6i9ME8l6Ij4vjxEI3E8hs67
Vr2dIor/tWkXDEuPS69X359FKRPY7gmePOkHWumtZpsYMZeiWY6eepViPcGt9temN4tLB7J934cJ
qhHZR6yrVEWY5qDYemacEABmU0akkhmN1oPlJmL3/7WuC6WT9V91Xe8/N6CKg/Z3bde//uwXbZcn
UE+xSPRMKS3njbCGtssxbdMgK5Bsyr9kXR7YNcNyCSP8K5LwL7iaJf8fxUUQ7aYwHIu4VfF/knWp
VNG34FPLxaLlCo9B2Ba6bUB4+13UxWS16gC021SfJGv0mrGDdhAhMfoAxJy7bmZKPIgo4Fuw6Ht7
4E6i68XuJ2ymJMDAq71DnHb6VUuTH78o5P5D+J7xe3Dg8uqgvhHOSGC1zQn6IzgwkCM33rC1Hm2k
DtVcWNcUDTtrM00eo1Q8Fpb/xOSJGJEiVlIjDfUnBedDF5Do7WRutE0CMg99lschS+OLP3c0pSYH
whdD/73zox0zC1gvcJrNwv/yDy9fnbw/Tq7nmbquu67t2Hz+v5/cmh4jBmNhPc7eWH6swYze4MVU
a+bR5bqciTIOROg9IOHtzOHjFOjtQyuMc2Y74QXmbnQxsE9WrZvfHPhFrpZsW7cVr15Z0yPQwPln
fraLaNce+755MkCOnf1AoJnN4o1Z6s4Fe/LjP7wndcp/f08OMnShu57Le1u0iL+qAA0WbPj0UvOR
Cz3fI2F18OI7ASXt4NghkuD+I+Ql4fqAO+26Bxa72okgqunCymRghluhCZyqs5OZO0qSgmCkFyOK
yACPE+vJVoE8ASv20Qvaf4ihXDCB//bS+e5YwhEEfZp/XE15mfsdt2TjUZTuWrc1oh5YCwK3X6UZ
EgVmneE5n6mSRlPCijwdP5XNmjT0nZQaWdhqZlbU3LDHYB53Zlew0k2YlxFFuK54C2ctNq5KzU3W
R0Ods85VJqK5hacORp+F+sZxGrI/qcCd/MKB0VbjKbAt/BYmslsuSWKaW0w32wo3zzoZqMbTkWKC
MJT0Hs27DFRcqFUEh9mfw8fSh/JLNDiALk8cibu+RaHtXZdNgpe5t7O9tMMOq7t+ResVHWWktTuk
vtiaqN0PQTF98pi0rXBBve+1oiNw2Uq3DBXjvtF9VRoX8Q4zRH9f9ugdPyQxuZU6OSpPpmFQfa38
YyE85sGYawcUkIOdvNizBcOcDjX2W6tdTTHFLUgmNYq+8ttEvMkxi5oP8NaG1Ty61mMo4J+Qr/yT
5PlbKu6vSazGf7pUbdNBOEvBjMXiH4JVd3CZBTmh8agZ3aV3OneV0rXc+42ySqTW0XUMNA6We8TU
/kq4E1RfpQsqAlrBTArENSzKfedpa5HUxGN24pG6RpBgGzW9ad7MtcfqKPfe/8M37PcsajXoORTd
GZgdlyGZ//8+atgaiIFR1oTUSZAJuh0+BQlyUYcarWETSYkHCkaHz/ofr1qOjbZB45U8N95n3dON
MyaxH65yIA6uZaJR8EiTCLERVDmM1bD7l077fz3L4j+cZWplpuugMGZY+HOM7j2Pom4yiscMCcGD
PiH1nZJP0ZBewq7oULqQYBTnLkAsYEtznlxEQAg7MqN/SGo1f9cnL+cNgKnuWK7Oq5F/UkKBJ7fc
mviUurx/rhJhXer3ROfZFxgYpKpprNH6j0mRW8/RnFwDQ7HOiRK9L6dyatpdNA3prc7JUZ+nbo3m
B0HDsSRHa4UvTgJK0y58OMMqzOk9jZlzNKL+qU+s4pbTsx58IkICH4xEDbPlotFAO2lx+oGYK239
f79ETIqMTCkEou9/G8kMYqq9Svf1x2bEgYLi7Twg2CYxxMTJE8sn5TW1C/dR0yr4/v6YfgJudhUT
czvCd+ddGWOiRqNIHdAxzgZmiR4g27inn6CxyIe+8d9fsP3vN3LHYXLBPYP/HLnEiP+iHRdlrEea
2RuPddNipiGeBX2j2M9O97UE80yzHSkbObaQ0iCsbYE2FOesjskKQtzbJfJBhLPYWgW+Tbd3L9TT
sJG6xSeLbtSaG/DAEGomR+g1dzKINHofvXl0rfd2G7gwOU3AZAUrp5x/4dA15ollqrXJ8GvtakqE
q1442YXsz+yCGAvLf3F2jPEpUdnebdJ7W/h14qCNDuIoRR5w+1vl9kfuCu49HvGE6rnxkDeB/KHF
RJhFpXgkbetkgqA/FbF4Fl5gvmajRuKtUVgn2WCMybPx6tsU8ii/UwvjTRm12e/++3m31Fjxxy3P
MfhK6IIWsceA8vtYEqcspMkqFI+ep5iQztw/TSHrS3TCNaw6mxqw1w+AF4r0Mk1ztwqHiRbyBJJe
yyg864A3ugZxoSuAgaGA60yImCBQ17Ee9EdaipvALaZzGbyi9Fz7puvtyqqjXYL9FK0Cc8N8sp6D
3PagJ8b3RCMdFczqOs2N82x2xtUtSh1AjT9cjcTazSQhInlMn6G3miAurV2GVGg3ch+kVOOUW0KP
vSO0ku4frlDxexD8Mno4mC4ILLA4X1L/40xpo9H1tm+Jx7HM31sVpVT06h+SlAuxqYQFr1+byCSt
K7BRJLzLCVZGhyyFSjzrbj9tVmY5XXPTmTb//TO0/5xF2rpkTGPhgPNDd8WfryxrAyPWk6l5HEqT
df+QNA+eROXoJa/Q5twLZqALGrd8pZURwno7zfdgCeWKhAGKQ+ryLU1UJ3KqJRUyHD+1axXAVXr9
Mvke3aZCWxMXm+4to9R2VpvA5m9msN1dqJjbh6Cz9KcBvaLNfVEbQGzO5AMeEqf9rOXpcBQ+cdT4
f7JUVtvCwm45phS/qhkpe1WSCAXETDbq4jdtkEE9/IEMRBQJCbDvI9iawoE+k5OrRIXeK3eEIoyb
Aa7UUjFPks9xMnWXqNuWKUMzc49CwVreJZkQu941KY+Ac9uBPq8Jx4JX1QRGs5Y427akJwXkokbp
P42/iMv++GKxXNL5QpmMagZ9UgXG/nUaPLuEzlSIAB+1ZChuGbDenaWl4PtVd7rQLlJW3yJ/bFG8
wbBs4+jkmXn40s4aZnuJlj90vrgjqhQleqCl5szQpMuKaaPQjw6hVCS3thNAxsBq1rH9JW1oj+Ns
85FDDPqNsLxd1yKz08XHtq3EU+KjduxtHcHxQ0wdVe+1YMMJ0/dhXH+NYM3gMUXK7UoZPg29YT9n
rUaCMgFsRmxQK6Xh2UfjzlUqARBe3RWx1s5SCgKSJ3DQKlUBd5wYSA9KgzF9gpyRbuaQWVJveweb
vPLYxYFQLuocF3W8XgNuyUbLWDdK1ABzcLz83DO6R2ryJ0epHwKlgxAIInSljJBIJDKllTCVasJB
PlEGNH8bpagAiIL+JTGeAMv4j9PatGE6KQ1GixhDDKgyYuQZo9JpzEqxUSvtRqZUHCFyjlTpOgKl
8KiU1sNRqg+eljbdogRRmhAu9GqVKJ2IrhQjo9KOVGhIlJakW1QlSl9iIzTpK20ihF6gPWm2DcWn
Q+0PI4JraCMCu/5tUrLt0ffsrYmMhdTr6ZDXIe9TWrfR6i6a5NWk60xJnLCTQpdRqphe6WNGpZTJ
lGYGeAD4hv57bAyIo8hRznoEGTaikU1Nsh7AsO7RGrh6+HiBoWXON4p6/r4OyRach2otSQG/xb1n
PvRt/Al50efczUNSUFL7keY6OiwpjkgqHqza/1DH4fwQEapjFcSi1YILIra0nVY2xaGC07qTCIss
pTAaldaoVqojon2OpGPNZz62CCKCUtOhUTKVWilFthQp/VKMLn6lJ4ip08l+AGOGyqn02mtJQRh7
jJeHF7fovruiADpUN/E1Fei7DdtEJUoezM1XIqq09jZz1tVHV7jZGZ3XlnKG4qVwvyWBi6TnZsiu
ftlcSezR0Z0qpQUSRwUYQzrN27KhsNzdpVnuhhTvoxDGnYR34wyZUoJ1Ng5dVmHBfMSGlxCL8KNI
+YKNtKgOAhe2x2v2mXIVQTMCKvGDTSct1GcGNZ1VxQycARnhl2ba55YYpP1QE87LQwjZ5qC5W+nc
ggRA4bZ4o2qleivgMxGFCjTN1cd3Fn910XSyQ0oo2e9Hjfffz4eyQaWTzJb+kLat/oBUYXiIjxIk
KWZ2TlKjhHydkucRy4ezXkn2SrR7rRLxZUrNh4V2K50Z3sxIGzXtQRoXcJ0x5ZP8486ADBySsY3a
+0rM3jrtzU8j1oF9H5O5uRlbdJbO3MCAVGli5hww1qI8dJQ8xlMbmoL05VyKQqztnLMfYhjox/Tb
RMLDw9wO7VEz/Ae8rWu6BNZLkTfXuvaDa2SbdOa9uj9ABXiXVfT3SRk8Ezg33yJ971B7WPUmpl6N
y/ZLNM/fJl9z6M7DzxGt119wPGA2ZqQUGMnOpXwNS9ZCyUyzNbMEjaMZG5+aywRxdG+Qndx8p74F
oR/i7Mn8fZDAwKKUwfyur6w1AwHwgKYvkI+r0C1MgGj3PlVkXaUgeZ4tjGK+tJstBuAPMpyqHVox
byVQrmxgsRUvg3UvY+KNE2h8jFPhpivjQ4M2nppI4wMGg8JDSta6xQZKc3msD2GvfQ9bYR672n8w
EVKtGq+zXoUwXjVADtvR9YvVFCH9+emE+2WX1Xt9mvajgY+I1SweasXbZlkEmVwdGs0IdmvZdWPv
zqg87xazGIqFWd++Ve6lHtog9htEsegmT5XyjC2bEKMl2YzObvGyvVnblj2MRboS3zqLDpfovWbr
oM31lUjXUnJdsuVbFUeAhFdtHCXm9cF1aWRuHioUv5VSBJP61O8NeqyxkgWjcPn882EUw6FtYFr5
24G3tIC6CEiGrcTGS0ciQ3/sKCFy9FZjXwrtb9V3wtO/AtSuYf/AW/WVxNlQYucB1XOA+rlWMmhX
CaK9PEu3sQJmE+DMDSgMvY3Zqx69gqDPaPRJEJqeDSW0zpTkWhtOuZJgv1Xil3L8H4ezak/NWiVX
jtfEWzxRyLzRextK+O0oHfiyAfwHvvfvQ9LHrUOPepxuAbEXasO9mIykv/eCRXm+HMeo0QEwkdPl
5Hf0Dc+xwjlqLbdkJ3W0/cBgvzFoRdeh4W0wscx7cqJfhEUdtA86kDvJ9KDTJCXbHENbVWhbR3zX
S/s6DBAsTF1iOnV6sU5cm3SBSsVFB5UP9cvWEfwPmNIG9BtDXNxS7wUtU7SDzZFsNQNbKiC8eViC
syFkdH1ib/wBeZvtaxAe/TWe0Am3VkHQahqhEK0yThT1itNQ6z80T/uMwR7/nsPXM2SFC3X+SDY8
2pHgMDaJtQmw9DpMcRAWTDktyPDoVtz7U0tAcsw/5xppWi6pn+3cgKghohkkUH8xRgAJrNXTtUi1
ZwDpySb0idOk9SJx7oAMJTH9TGnokCvfYroQ2aNp5qumNty+jl5QN/vloVh1B5ffW/aWx95+9+ff
/q8/fnsGGVIcbHsN29Uf/ybGWD9BDPzXP1NWOlCvaTz/8tz0pfgdo+rTPVgCmpUTh29PXqpZkR9W
32uCP+bt8oOC4QmfKfx/f5hZ6y3PsPzk7e+Wl7IcJkFpMOdHZBpAYZd13K3SfNzFMd+QAj/IasJ6
uHKL9lsc+3ttRC3NPG3eGB5uQxQfUXdaNrNh1Osu1k0U6C0D/gQne+rbdS5ABo44ugA2IBKMEV2e
dTtxN4mHY4VaOcWw0vhKT9Y+RnooT3lfSXhcEtJOjmRsh0TreXBdvsnLj5dNxzro5MJWWhtVaa29
3IyAsKi/5i4oT1MMhCEG87n83vLQslkOM5lbQPmxx6gnWR6XqfuvvTLVqRroMQE06omWP2Amjzye
1TIdysk9EFBKuojWHheTqay5efpAtwxCWdAaQgw5xB+CwX+WmXS3lJ+Kkx9IgjiW3TzT8PA1pYsb
Y3lg2Qy2XurbhXRdlEzCugpoxBvT3lMOj7fDJS7CkRZkqbcHXeU2fTtc9pa/W3777XDZIyGd3mDj
MvoM+gwX21H88oU9TsC7S1R6Mr4ELW5TgBVoMpZAgrdNXilw89vxpByk/+vh8oNW2eTffiVYOM1v
x388w/IDpgPwZVCHoe6m1gFIcczAyRbev3bnBS/99pewddq95JaDaY9R3vAPvhv99eLffu3tHyXZ
49eXvfzgj99bumFvj/3yxpef/PEn5AVquBKvnlk+1JRPW5Bx6kWPnWMSAbo8D0yBpn1emPJ+BvX0
sJyZMulzqNm6s2oyRx6Wz+ztE10O0UJij8iKlO3P/eXht19d9paPNyp6bPw/f6nvMeIj88/mvRlH
h143mPcPs1ducZ5sKqRrnRp/anA8WMfUADXORtx8WBj0P1H4ds3qSFQYuzGgrmSeZ8ekYfK0pHgs
m7oh5PNn9shy7GMbXGsEja9KYRMfP0tWGOqp1SAbKvOTJMeSuoQP7YQsS0mAS6S7+AgVbnv5XGom
vjujKl5AkPZHX81gDPUBz+1rGgFK/PuSe/t0lsd++YgAm3GZ/jzrb7s/QwSirvvkdsFXR4voYskI
jF+BMnDuXPJaKicn584/j76G32aW41ORJAm5iqy4dHfnao27i4hl29u+ov6oHqaVDMnWgUa3Ldu2
2fdel68LppKYa+cauaR5JV2oei8fNDRyFzd/9IUMjiT9HAM9cBRPCTR0KL7MorFuVaG/SJAQR6O9
dfCzz15mPSIDNQ4UWr5EuwhE0c1yknRrMQRzz6NL1FQ1IQaVfY268GWuwVA5qfUSD1W8tyv3S8Fg
terSWAcD2odbDefwmuz2T1Wdi1vRDc4azq1//B/uzqQ5bijNrn+lo/YoYx4Wtcl5ZjKZTJLaIEhJ
xDw/4OHh1/uA1Y7otr3x1gsxKIUkJpPAwzfcey4a2+OPCqVz9V8BER+bAaboDvn7h5MRPqgkmMNZ
m1RFon7KpmbT9qVchno4bkpJQ6/Z6jOZxl+lNlTHJGUCpes0T2yYTGqDwN20Hc5DK/OAPFjYFoEZ
/Z5YACO/0oJtGHXRVcdD4a06fDbPaaQeKL6AdpbeH7y9aqN3fbALHdyy2NRvTRklN9JXGmz96etQ
2Mj9Cj9fGaqOVpaq/DWQMecTHaeGTHOKth3CNJCXxVNUMa1K4nzYNEmFhUJ/cxSGA4Nsu2VSjBHo
yvYCl7VfEoLwWyt1Up7qEb5Sme6Yg145kJqjPbnxPk/yS5q6wz53s2c70It7P0QWARn212gq/dHm
Ox1S7rHSPG+D6KZa+aba9u7gU7vMDDU/WgND51GYNqSMobTBTSt/Tx68nqB2jknIczAc4V+a6XdR
MafM9MJdgsAz4CdF+eJQsAc6Fb1fPvyMXsy6j13rf+ZRQniU2Zs7xJL51gO2Jcb+lLmcH47RNVez
gwzrdMY274zg1FT+whcaSWUavMCmGp4GBTTbM0Z1S6BMOqTmap7TP5tiZIRiqTmJ1M+OkUBN70FE
ehQ86DTfu2DxRI+VssRMywh7cb7txbMAL7/qB9vH61E/ogE5LuaVPV60fNOT37TQHeRFLRB1hMEK
Q5jUfoF+zOxnRR7WKY8L4j+LeDgmxhdKOMJ4BtYJqovUwp5EgJWgcfaWi7/lOqCVMX2N46K+gMqj
PKr87k8B7/eSBsaD/Q0VLB36xsAjyt1dXcaGCwu33NIq2vJotDC1ass8FZ8TK+eHCL7MWt1UUobP
RmL/skBTXaMxdLDgqDMrvOLieMAUqVWGfVuN+lLhGmjH1nkxm+ycm2166gBTli0zqqiP3bPSCrD5
kj1SAJBuYrl+97V8LfUU8TcC3l3ZVQ9p+fWe/nSPKELfJhYKJhuPvpcM+5q9iVuV7XEw4F+ZZsqr
4w1etKFNIqOaXlNCLe9k3achPufM2kRu1D37wHLbyuV4dVBLU9mtDcSP2z43CXJT47ZNbH3L0mYE
MZBDf9Ui/eST5rCtcvYHcDGiYwClpnSsGa+LuTlDkm0hPTlC4XobBzM/2d1EiIqJD0ifmBEqgrhW
cL2sI3XUCHXABOnVWCigSW8wCEgnH/RdSV453b5Gbpl4h+uJwWXIwzOB63+VwE0MGoi/Um7ImuXq
JlPj2Ix9f0N68GK2JvMEfrsKJ7JbbaoydvFfAarpS1n7lz7Our3ytI85XuYi6plRTmpUbbkJ4eVT
cWLt+tvUq3swdncRgWGOahjbznROi/q90tqL67TjVg/ZtQbjhy4yY0V4uVqnQRuu5vWjYSFA3UtU
dZ/GuxmWs3FLw9+9r73euCfqV+JZUGUH+5c0e3fXp8MNa9W3k6XtbszZm5A6VOdFvBroZe8dG+oF
m4Z2X6ibnzTQ/kYXFLNbTi9yYMJoEexbWm43wzcXZHNpr4ap7zzvZOapeYeiB81DtSenASrJ5gE/
lUawqPIH/agiHRRBuxkc9TbZTbeuo05cnAFjclU1wTrwXnRpt6eoFAz643E1pgNS3pAOUGletE2Z
R2G9R36K2rvUc2yD/QonTP0CNJaRllVj7ATK6idGfyqmr0qq9tlnXNeb8oVSzoUTXG9HDG7vVped
LSsHP57GLyTsxVsjTpsDSsW6W5QyftWscHj2IJsnU4D8Z3L750H9Rurffmmd26zqBrqnyLhomUaW
tNEkjHreqJbt7FGK6qx+VoJnmp93uC9+NiU504R+eh4EAU0/fxJaUXu0xvIvBL5859r9slCVu9XH
8uQDA9xNaAWX5pTEqy7khqmRLSc1X8dOh/ocpSOQNkdyX0B9ZjScpa9KzGGD6IyVX6RPmMBaLuuC
jUfQ8mEsn0hQyA+Qk9s11wT6UfMIa5A72q2JehHqj+uIi6oQfUcq+USd6e2jcj62C2bRqrS5vykq
Kb3aYJOLkdG9QvTQC2AJWnH1gPAfLIwY+xGL7lonuoxHr01gO9kNvm1/l6qXJFYiPtfdmX8L2w2f
HgEUSbTViUS4Enf5acWqOndDqS/gJRCZ9ozdRB3dBpIrB/2WtQutvO1hNSgxbNgFzzCmoqa7HzBN
vjJa4fLVBK40AnwrC3iJ78IuT1L5yXBe3+aEGpFXIIOznQaIhyZzEYzZeGnlc1R/8CWxEvIubKCF
vMcu2EWlx4TsAoBlc2/N2G5GpqTSesu69F5FlVFeaGAAixbGn5Flb1GO+Nd3zZkzYXab1lWM5nR2
u3UYlwu9QwROpQrmPX8dpE0Fy4g1CBuBg1a61AMgZZ3SRFxmZxspo6exZfqZuryIVCPEO/HRSltE
4zIWZrhCFpfufrK8My661295I60C04ZVdsYa7/LfqGUzV7Fneh5HOKlkEJy84DpGgwuEAIB2xKU8
zDEuncHxTwnDVaGmJxw16SGgV5bC654mw+mINRgfCV0zE+QpueObO0dRCNDMUdN2UsHSD+2dlQZ/
kmbMt/rA7SoQEOEg7C5aJtrVqKw1GQzem25/U9XluwC36wrsFpdLX/9lmXNzelIKCD9mkBy4bzy9
6nUGP9Sw0VXVufcaT8X0GUcuENx0AjNgNdSMQ+Yf7QyWam022hZ3Nzp1Rwb7LsLqZ+kPvSm/PJDH
QdLJQ5gY8F3sSWPMBmkEXHxwqt3iCe8qdT3qkXWS98muy+g0WmrpE614H2Tes9bNlVeY7/oQJXtm
+M9TU7Y7MY9LyK5gy2bU1SbP0e7LEa9eBFqxG10Snws5W63IEgkzjCRBlP/yY5DGTu42J2kMKynH
6KgLghSyTOo7kTXQOCPr6peFf3VKuQ1J92AXmhxZCe4YZTNXsaePJoD73XAYdKxjVgY0iVVlGQxG
IkJO4NjeUjQzy9xxxa7ROqplN8v3LKv41yMLu5xin7gXGCiBefqBisf2iNj4tSaDYiFIiFsLYNcr
YHvXegwU4Wv6x1jksyiZBwqZL2U5DidKBcErqK0doUp/Gsd4GtWmli5ndeGFxyYLrqhAn0yDYQtG
oH02kd0nig7Bs+Ndm7T6qI3smPS1ttUNs1toYF9QPLv9tpO8HMqqFE2EGPaxUdxSpQ34VXucjpr/
TcFjgQsicL4N7Gk/GnLv8mx7Qv+0bxtJVTHgV/H88dPtWMDAi0leHT17KuzuMI4hZZPbTZukJUQt
I9DHryyHm55URwHOp4ytOdz9l1Mr72/ZhZ929ZHgRb+5qf6U99ZHhbT0yQvqtzLIjIMw7WJt1p2i
3pQhW0CHzEUDAE8ma9zYSP3i0ijObkMHzIMFuSUeEbRYh3j+PwsHs89MeQmM+5DXO0sLCzZtk38Q
scPqS/dvGedvrnqHhGLRLhFUp3QrTbHV68HE+zP6a9S238zGbzGe2NioPH58HdDi2lW7KTI+Khme
KY86CGIujvRouugJaoN2vA7ZyYuKj8aWs7MoqBdG08DAqyr8QfwkFrXVhmtfY45v9YvKENY2VOKq
hN/vMyc8VPYLtl37bAjhwDQ2qrMZD8956i6yysVGFOYK9kmJo9qoD1FgxHCMELP/yDOjJDfX0BVy
aCqIZGOzY8nhYA4e4RrDLKpXWP6WfqaNl6/BYn/TY7j9kZcUuER8XfcuOCJ/Gz7ROCyo0dfLne53
0753K7J38OazAp7IsYmT1c81jkx2lUVFvZeJ/EaGuI0NyBIsX9j2s6xZjCbr6mSkptTtI+zGv00k
phUyHJ3iqIIwgXrUDQvjFi+iR+xrJ7Y01SUaf2k1Qk2fIeQVQXS6ihqUET8fMsSu56ZQUG8IWaTy
K05T4ewKH2Iw+3x4xylKpBw3SWyrYkd7c8ccSWHx3rU2UsmAEITQrYGBoBtZS0kP8rN2qszhkMrQ
Oqdh8/jP0UBO4FSUaceKPxyzE3+PcC/kppNTB6eSfgTaO7C1jIfNLgv8P2z8dxwG/ZEQrOcmy4xj
lLo28Bl1VBb+7RB8EiZQOS3DhlAw4Jg3W6q/9NfdDrPQlwneBdp3Ge9kDNaYnuiYO847Cz5/72dx
gCBX/1NNtUQbRD4UbvoOj2ws2FbU5LJWGRsxjVAurYfAbwpUunZPjB1kt65iBk8aRrC0JSSQPCia
PSNgc98IfhvXo42OQOkHzSPTsSKqd91BWcKPosktHTHwDm6uJWMbzGgVdlJVTFc3L7TVLLTpW5wT
ZQIOiARmxEjrEvXVuhv6HYsI682p4JRTH6lKngTd2J46/I1rpjt21g3UnPecZcFFq5nSCF0vNn2s
j1dlkoMjYCdxmSZkpNj2sxNoR+YLi85Oy3MOWqyMCmvn6mR10BLGm6nGRBqHfbE0mbwezFTrl0Pe
Uc8j6yKRCFtbZydvM6/77LRluHQi3ODMtpJ1HnvBNlZ6tkSHKbeaR51Zo/o98p8pYgWWHlQviEou
arfWDBfaPCDJRfcHVEh4xjB+NaPhCUpE8BiFgUS5JBaD5y5WlRrTaUK3qCMMPJS2QUma28UuQCi4
tqAfwFDpMUllzaWAPL8VmZUSSov3WrPScVWphasJ8wYg7G8l2bFGXTlus9DpT0GRBTuHRdmyFMa3
1unQgbtiPfVt8ySl7FZukhwmrtLl2Pr9DvNYzWaa5XYc5sZFK0hQq+BrsfJiuQJdn/3QCKE1kNd4
Sg8u8xktlk+yc1/rWju74KM2tmcIUNw6aceGOos0gC5aRP3Zi/InDYv10p0bkqghWIKU0DcoCxtv
yMw/cgCwV0D5wj5vvkqOxIAk4fvQCha/g3dpOrP5FRTDhiiy36YJ0MRqzJfG0ZId6Wn61gzgfBVW
Xzz3LhUJgambUKsh/wVgK5SPcQvxyRX5pbUPSbHDWw9Kr0TllQo3XXvMHiC/BOkKLeXcMsieHDvX
60wEdN5whhODKKoy1x7pGLu2Bu0JABsiZFuSf6cruvW5KEkNIz2QX4KLTBFDI+p214CrByON2LG2
5N1yFN8ha34WBkRSjCleDJEdQniAGzP0V7bZk0jXG+C0GywMHXB79nf6Z0AF5TQt73FWv0OCB8jm
mOnNsFiG1GvfbhUuRywJ/sxx1YmV436NQJRH0ZftZANrxlvEcXEhDe+7UObSwfC1gwyDlCcOirUa
EFx2fcm5P+X6sqXVW7JH0TZDnhyitMuWXinTkw9wUMUlfaPC9Rwb09bvXrUUZ3dGiDHO0RD4CUv6
hQgxWPkVO/uusAlZEYoyLetNnMGJwcLJ3nBHlwgluVFbdnmh9mSWI6ur1ma3r/dHPfNBkKFuyq+R
GON9PR+zJHCTYOLF9bYampcMOyAi8LPFCn+Hzrtg4WuTwTXP1/TulgZU1G0dqCey67Vlq+VkbpTh
m6pb0uNMP1rYed09WfLK0yg5aZ33/jOCIQTAXjqxaeyyD6vKDXa4CIKqpeB2m4gzPFqDvupgWW61
9m/SOjBOEmlfy2H44xTuEdqUXHepjlI/l87SG50Xpyu1Ja5iZBMNPk+3Cp4HmD37rG7pWQlXYUoK
jTzVn60meS3KyFx1jEyXlgNUs6wdiqOBKYqcJRwz/0kYabrygaEiuxXFqiDlDwZh6T6ZvU4Aib0Z
Z+dxjYgb+AS5GBpxSzvTgzvMCo49uFXnN9PIX/0huQVjZO+jiKBc3MiIPHVI63pQ2WTEOJex8/pj
zRJBv9hVqA5Obf3tkVicjMIhCCUVxG+hnoDDzuUWuHKZFgRJRBlPuIRKZTUlAIib3iBAwp8LjAGN
Y1c75zgbyMHMwidZ6hvfq5xPWZ/NKfZPVsEcqUhxnzjp9CfT4DQWOrgN0U7Nvk8SDJ599fdHDB+O
/ldZu93bglkVOCHHD7ewfHm8ccM/uVKtHPPVGUf5PVnVUtExIY6zh91gfFFwJU9iMpn7tWN+JoLg
OrgJw8YqtzZphTw1425eMm1eFrJvz5X0T05klDfmtsAbE9dbUU29irRJtqybUQ8kjn9CcPRh1zXM
5giPRO/ZCcza0FykXS7Wqul6wlRGVh+te3JDl1iFAk1SijN06HU22wG7/SCK74qVBFJd9CGkFizT
xiVQD+3trtON05TX9jlEFo0xW9rqReUxoIK4jTaMlWD/zaPHNGqmhSagHI5M6TWF116kxAjq2Sl1
tccQsn/x0Xweo6x+6pJZvBjAxrNYegKGjg4yuNUe1v2fD7lmc811xS33QuuSZfbfmB4V4TDquYXU
yk+VXqiSq1OZueNbloBiCSGOkQX7ZJVZcK/tAMR+Lo9Rhwm6C+a7GrTaYswZcWWxeEIJ1z2Ztb8N
SOfljF/rPmNXcn3XXpB/N8Ggr7164kHW1WcrK/QjSxaxV1NLQVLF4uCg+Tcy7dTkff6ajGn23H6Z
IExLQIevPJ3nsAqgw22ztTUzfdFR1q8LgwhSZKDqHBjtUpuybkuYHdyUrp22P7MFo73Romg7XdbJ
dkpQGMbsP3S/TXb6n59E6WbgtM8s7aUUc75076wUcVNnVWR7rUo8JPdtc8AA9ytpen9tFCTAVH6T
LqTPlDcZzYWkqPXsctzhcWCGFZvWMoM7xsAm2akUOIITG+EOhQhyIVUwWyp8fznMsRM0I+5KC5sX
vbPGrTTiDWh071Z6amsJtHqVDx6gzH6JCaofdLjuVmYEIUiJdZhe7VhXjg83jUGhkVTi2GjxtiIs
+SkuqwdvAUi5iRJcWcbVivn2SzaUS8TtxabxUxejvGevLCriLRpd8H1MWGLIPEHjmieVa1+aHNxt
6cNqRANcgkl7iKgYd3EIz1SU7sBgNTnji4+XUT6IU+6TvxeOfXFps6+AjMrENwsCRgmKsJCv4PiJ
znUm5Lo0rXTjGCmnEVl2+JExcWjSsN6dgeFwJt6yKgdv12l3qybdoos4tzwb7nNDWBXxgdNzOw7l
NRy/S5by6yGmu2Dko65uHKZPI4mNule+t3rdEcs3NUjzAB8TDQ7CNSzFuS9rcz049A8Adgw5OGdM
R87ZDbLfRdTk+womyRPL/pcgZ/XBuK69jBLneThn5rYvPHPAGjSFR6LgOsRxvNBwae6G4MbcO3vR
tO9ciWrLzpBs27nVkXV2GpmMnHNwA4AyEq62NIlPbmY9peRpgnnwCihbr//+jTlwXSDJXkJi8o4u
Kd9HENIpQjtpY4LH1sxjp7onpuQiMaLhZAk4m0MPEV62k7f7MVyYkgrK7OgoWRVVW19H3pi6PtxA
HqlmpFUnqdK3XjLJ0w39WrGw6uLeXecj8WRebbRMoszdT6fIt4DqN9V2Xif4+ZLfcfQdgcDW9bZm
MvXYsFVIj87wjgS/qwPdh5PjuY2NkWwM2rLQV5tcmvk6C0Fxo/ndVvywltQ0QDED5Z3dqfkkJWDY
jD0SjiYy3A3pBB/RfJ54XlguG6E9Rx1Zn2S7jjt0jMB8Bs/bDapZ01Q/56Ulz+wNNHiMxPM189qx
hqcF9gbNnk0qZDlXrCVlMZKYdFH3PBwYdvkLDf/FohSErA5dddQ1l+ETz2HADGiyvHKdht2xAV2y
7mpkc8OA34zvCU2iGLZ+z0AuGo3HUNGWNfI3A8xsp2wVb0JZ+Eujbj0CVJDzW6awTrU0jrU+pU/0
yTWtAIBXPyZZoSrrCrNoxMBVOMadgf6AmJ4Z687xpLrbqZ0+RxxZRB4iavHUCywg/oae+OjKjOVQ
z+UZCX7hZJ4YLmA0SgEXqUrBOWwBL9dYaJQRm3fP4jtFwlvYJvYa8oY4weq/rpXZe426+FLKmpxq
ewWY1f1l4VH0XBLTektwMPX+0ZgPz8LT+53Oz00jibGtlUvxZ2SrNk3anVl5zO+K44CaDxdtTNQw
xqAFCurgxBLrUEVNeh2YZyzdkVFvJ1KM+8gt2Gm6l9on7W6i4Tq1rvkWur/GyBUPflivifQl+4qW
KByrR13gjvSdJMxsYtt8xTP/ZZuNvIT+1iyCjv6ZBugH3YGa8zbFGJLHlmyCvv4wPW0NkvylMGW5
1npXXKeq2NtNuqycOF/+bOaynFud6AZwP4bip2cmEQ8c07iYdnr01L0n0QYrcx5wQALBruIRgZYr
Pxzf4pskCM+srJ1Gp3TK7S8NOS6EsGjFUqLhsUmyIBvMaAnuOj6KSufkMLLwUcRi7ce4R0pDsCZu
JrkGsc80hCxXlAt2tOqIXtyWBSNYIY+9GuT1HiFWOjo2RIr0QenUrBAzA5nMWn3du9PODy1WJTPx
BLjFK1Lp8RjYozwqNkVj51iHXmbNuUWwQnr09OVZUXnUTas4/nxGil15JFz4ETVtvQlngH00A+x/
PgOWgzNUU8ySoHl6GoPtGYAiYPctWyNUS9NENuYnEcrpvrpJ7ENskmdE0hAjS0zJK6w8ssr1bDLu
qo1IQvSwsbeRT1JzCSi0ZX3/Yy8rWa++TOlvhFgQfkL3o6NfiQPjox69/mblSX30ZIP5XdaL2tW8
o5XNpoKEYWAHfdEchHy20l/IEp0XYWdbWwUDAjOSlotjVXc9MdAEUGXiu0qK95jKf8v6gaku6nUe
ygQlUdseWJlRfxUJiUygUnRQzUZM+GvgWzSRRfr5o48YI1KFQpnMwFgZLVBKoy6XZJE3vg+HJh7u
cZACJYo5KRlDffa8kBSt3gI1xbchnGbhONzGre7OehVxHGz7URjjDXlesIrS6nc6w+YMqHOEyxkw
WpyzPQPpuhlNF8CoS2dYXeAPZGPa2jEIi1M9A+3kjLazK6pua8bdkcx6YGf8Gs0gPMokl1yWDjgO
Y5FpxuX9WyILQS+pIWkls1K51PyadWAuSGIkhqjGR7dG3+1vuoLpSSItyO4QqE2vhgrvN+vI55Qo
9RDjOdupZVoqQVpGAdBmZGDekgvOVgcGIAAiwupmLmCfQQhMZlZgPkMDz2ggw1ergyXozFTBwEWR
ksykwRHkINLwBnThIZpZhIyyKPvBEyYzp9AHWFgALpQzwbBg81LMTEM10w3zH84hwENeTrVDWCWh
5Xwxd2PwDBzRAsm004ovjC7VdgCfGM8cRZwl3a4DrdiBWMxm1qLcdYAX5UxgrMz2CSRhu2odsPUS
JCWYeSZ+ycxujGeKYzzzHBvAjulMeCyq94KR2gI7kcf5UtcLs/bERoZ0eTMhUs2sSJiLAt+LC0Fy
nFmSvVfk57Hsf4+pwVwyzPaW8l4bgxVJM7Mox5lKac98SjGTKtlbYBEEXun6gXGmQXluZ64lbMqP
CNClORMvxYy+nBmYHTBMNVMxrR8+5kzKjCMM9Xqpsw9j/0T/N2se5UWzIWy2oDZ//ATCNu5INKu9
mHmcNmBO4DrDbgLVKWZmJyFACpeK9seRPCkKAlDXmgoC7DYw6vyZ++nOBNASFGjUwgQFGzULSJ3/
zwOqPHdOdPof/ysDavUpPv/jbymwvVw+i7//+sctrv78/Y99l3+Wf/5bTNW//+F/okw8459IBeBF
W5wbph/oOE7l30786x88hf/pB7aNC9wDKuL9F5qJ+U/+BfZfUCMuhvUZdNJVvYj/9Q9CqnAZ6Ubg
gDNx/l9IJq73333zDhZJUhN02+I18Losbzaq/xePcdNGfVsEAdBjD8E+geC/uOBc2Mi+MNFmVFdg
FbTWVjvgCBK0xMFIuG2Z7jkyDHDn3iVd9lFx9Zvh7lckdpjOu4/qgPLi5HdzAjzzKeyIRZidvUrf
SI3SNj3HBQzm6mI5yXNTsuxIg3rpyHE7MLQNgkEskEz5W4Cxt2SE1GPUz0Jia8WlAipQYmUJo11U
cDTpKLEFAuqFaeXFkh2iXIBVefTTGTsgITYjT5VGs5lLsK7R0q5Z6CzABsP5ZvxwLDUC7RmB5bH+
0FL3gqx0ApnCNHoGYAKdWFQDUXqzOixVc7PReZc6H9CMj8Y1y/Md99afgU1uy9R0wR6WZVdnM1Qu
zjMDNaOgg1VPf9Tfhc3XBp8ceMVfqRQYyXY9xdFf5aw8cJsYi3jY9EjvEu0FvUG4CM3hTGVOfcK7
6Y3aqiyHZwl3kOfoGUP+juEF/6Re2Y1OoaiuSetdtEQ/JnjLCMi40u4/Ys3ZWXRgsNoWoLDawni0
GtEbWbvuOrXldD8D5/hmxbsItOQt7BCkwVgzY+e9z6J1cehCPCqVf/Hog4sxYzaafhrOdFSSbzMr
zyx6b7Ee7s1oH2RQIZN+QzjxuVfT1WbdknJGB23GxCM5tKm2GKb0zPKEqyI518bSJonII4lT2KDu
yMc0c7l1mNUSQH+RBAxXnvveqG7jaXgtJp4s6k3PJzS6djzvBIkudKvj6MT70DWOYWPvZBmtae0j
tJK0VpYP1YavXHUEg+SjsUoEIFdhvWcDSUdOforkOuDArWNnV4v4kJYdZvOIfK6MabRxNUL56BlP
Z1P2ZWf5txPF340Yb/PbWGvTo/G5qO3pbjRbcCG/ld4Di86XxFFvVYlgxSefrcz2TQYYwZK3oGwJ
GKgIqWHvhXwQ45IVQP+V13FCvqSSQ2ERM+Fcqsm5mDgLsb0cjdjeRZE6oqeEUEFFoI/oJkcCXWyE
Ps70mK/JqXHm/nJpO8khdMbffo1H3F8j/7i7saLTtd+h4h8maSytOju3Tfr58zVUn5HPZF27pCGi
BRBQ30TfYee7s01hG435p6eP9Lrdep6g03itsmEJW+5cCXXFeIlrIHl3+vS7zZDRWGJTeOlBV/lZ
szNio+hpVALMJkPYpR7MypYFbe6IHmaGSWSSUOeUa1VrX1h0DSkyuWa42Xl/b7XiPMzHgf81xtMj
mHq81DBGxpvJj6R1889u+AgU2cRyenjN9Jh/gr2ujuCUzhhhPuc3Zr4ejUjevESutGp6IMlcDQSL
DmgL5m+JDhVFV4smzN45gGeYF0xXElGuwpRbEozMsdhHVsv/1xKkkR0wL69Tn/mSdN67sVsHuBES
2/8KjOUUcyawVHnptXg1X9tzYT+/tjziLJODuCfGiBLQ3KbszNKEo4Bn/NFF5TWF3Ot90UPTz79H
m1FC8i6Hbm0k4900oHhzMQVNh5TWfIQiYh79wD+4tQbvfayZlZD7/NBBPmjBS1SjykGEpKXtprJ6
junp6rEIj53xXujOSmAHLsar1quHl8otDh9OmSr59CPtDQD686kbnYvd6r/jtl4meDUHEy6PpbsX
yxt/B074WjqSTOT0W5SKgZzBxF1C70/WQtFFuhdjHdXaNZTVyaqGlQvNSJmoNKZsTt+Fxz/cp0a/
EvbejPOnzs6xpqP15TJSRCV1EK21a8z8XDS89pHbQ8VcErzT7rwvwYvbPvX9dAxqcSesiVR1DxHm
eJy4EeZfWpJsKnxfFpfX6Hq4wI15RvC7C8fryLXZ2v29MbnFUrvehjFxZ7gB5sMq6eZCG6UJAM/8
gJHpPh/YsFxXEcjWgCebSKcHHPNP0TSvZvjoi/EOlxDmkT3+NuO/XRKQKeKCVc/O85mgB94FBN9m
vok6k3vMMBLyZyP/ve/rhghUnjSB/d70zo5nIn4yXdww6M2lYAgs4xqL9FPwNfKS0w2IaIy9eSEt
l1uNwV0guT/iUxvD04DobXqXnzvOGC+GyTA/1OxfQtMuyK2LtU5O1cDac+GmMl/Eas6ShaYc1WZ6
GDXBqE1ZhMATpKE74g0f+6dirbdzUuN3irB13wQ4y0RYn6w5QNqULrv5MjplsQL8qIj/wJ9mZZ5L
cMjsHZjULkVPBpC4oy/J3gkJuwbE4WAAKI7C6H4BG2TDHfpizX6Nhx4RTLhJE6EhfR1hCZIsts/1
+wge6mCkRHkliAf//dnPn6kpUVtZiH3vuc9JnJobxmfWoSAr5PDz2c8HzW7/87fkZPGyF3pJ3goC
GwQyCq9l4EVvjBXG1WCJE76C8KAHWOtIugJo5cQJEI12Akk+f5CqMQ5FaotNODlv+K0WcG7CQ+gD
2KjytzgxuzUVvjz4QR3tiyEjN3ugv9GTB7CWeK9oA/x44ghhBdEId2P4+FjKYTVMGQABRh99t+AZ
sKi0d7/7dlt3k41QGksHNYxYsdzxmpXy+BNBo1rHWP27EuswADr2RgyXfz705iiOvLiJ2WB38eJ2
3FAUEaRNrxuzMc61+FpWdrWm/nr4iyB3Picn2MU8BdZN7H/iVPDXDcKiQ1L2v5KRAAr8k2uDDoEO
C1+Ci/S6yu0HQz6xqms5gxPdjOOGfOZ5zhmVXNhTav7OtewwlM7Ft2tgH4O+xN+9q2r13tdzQhO3
edpyeHALIJq8FcF0i1iscrOtVUihYzv+R64X4glxAxxb+lJiazj+RpPlsMq8d09zL04h72ar7jNF
KEc01zBlmpzkM8F7BsDYdrPDfynq/y9MPeP/LJMD0wvIhAUt6Dme8b/hpRLkIz0QkWoHaee7yRAl
53f4DP+TsTPbbhvZtuy/1DtOAYF+jLr3gWBPUZIpWZL1giHLNvq+DXx9zaB9rp1O18nKB6YoyWxE
ILBj77Xmegw9BJYIH2m7NNRRs9v8A3/NgJv4C4xGFei+wMCHjQHIiuE5vyFWfGsaSke65R5I3T39
ppKoA+eQr52C9YVCJ4EkPOdIIXznVpVK//DGFZLjJwvn+vSmaXsur0AHUf87R2VC+WuSFVftRU8R
z1pTxv1Wa+qdr18yY7o4ZvLWseucPyR2cWotVjUK2ziV3zeO/29i1l+BLj9eiCdch6LNV///60Yl
MkssMx3IdfXh2/N4salMcu3kkaUsawoDaMEu1nQAvMFgtJsyHy4lfejS4OqTU7D6FhNAa1O7/4Ae
U3u0v/+JfMfWoTWhbfidBlln0bSk0iv3/sAWSi9PZmwiqyS/ep4milDb2VjZ8Pl6eNfkGiW5fKcS
o6N8X9kp/LH53YxZAK7loWcv99FOONoz6KGnnkuXyTzGkZQh1HZOIZUkf6dKEMen/ZHiZ+MEUFW6
3nOm5Iju4vToFfr9Ytr7ls9iijzmWU0Qx+MlHdqNYb3AOKdTYePhI9VvkLvW6y6NnPY5c4nMIhc+
Tzh1w23ptFs96jaNyWS5iJ60SL5ni/4MvpiYHjNwIbh6xnAJSS1o/IGHT9/aimQzqkQAMDgMOWpW
uU5rOWf/V1RzRpAMTbeWYPv/fKD+6fCwDJ0um2PothC/nSYiT5CNCqvco7Wjz6HfD35+LPLP18p6
fjL69h/IaWDD/vC5QxNTu3agcH9Dp/mT4bE35cyMHOC3OR2XYuuk5lNaTZeOC9/Ws7I3qaSyC8pT
fRhRpiTHxiqOJnV9PtoHY3mIu/JQVuelGC++j99NlEDr1MGgU5Dmo7w3kV22nrijrczAf1k5JS3N
gUvHVN4srIfoY0/qcZkZbGF42aOztyhA1a4AjtvRj4ujIegyT1hn3OVpZFcFdXuDB55556tDnKY2
TDv29zsrzc9lQspl95kWGmVKNqx9xwU6xCSBRuI+kcLZzJNHN9AgmNMi/DWCvCwILG1zsqa88Bx6
9LrY678bPZ4iKiksxBuALXdlNj9NbviooJUjWzAqcPNFMJ5kQ7TJbfNTy3a0ypM3VbT29bRL7fy2
kN0z0JZ3XC+PVpmwZY8vcDsTWpBDdBj5G0d2esaydY4960VU9n4aj4UFNVNLv2mi3ovIRsUxbGWd
vxnMLl0Sr837GVVvLO29ZNUee+/FGRGIst2jYjnJjcbpSt7JdZ9UOXsMNyy78bEpP8yCixbvQ5uo
3xwV9ViRwDesXWNUKLn30LNu8XRN/3Bo/5Wa9H3ls0i4cQ0CaAQh4n9d+RZXqxpLM8u92r6pLd3M
x248uWH9rN5y6dT78h9W2z+t+rZOyel5ZObYv5PnWiHp7FqSxTZjQ9axMUUj+p9PWF78388fuLKC
ziq3ZAGrF/FL6wmADxMAyC17QG44H+yOJk6+PMLA3DXg/l1aQQB2m8uCaFF6HVMr/dTF2TdVZbf+
ckJUtkngkPg2kAVBO0ITtxnbnlFYLy4LoVvmR7AxJ5rDQZemnz2Hp2nG7OxR0VmALdRCnBXz0xCJ
pzFlqW5bxgw4/WtZEDlGc1SNM/j8kQW+gc9BGEFYEqoMtS9zzeUJctZtVlv7GdVZ25Vn270s07y3
2eioF2lTh+CNvZWm84gyiENmM3r1x5oOA261JVH2sfTsT8MjwMIXRvgnz0nPZWueY0E+cSdPatvU
x8lZX1wm6e0Nh8dpie68kNZHR78Aj1YMtwd971g9G4PbrLBibAZSWle6SL7ZXC5Qp5wblJbjTBwv
kZo5n6SXm+BjCFjk6fSWhWZM7ZfSGR7hiW6yxn2h2xyoTYk/Q+zgtYTh9KhWcIv92j8dBn8ocDjE
fACUlBeW9TsKE5tIP1eyKPdGzuWzLMagaoiZS3r2Ta0L50fL9FNFVkJgMKFYaTPw2K4+xLP2IPwg
X1vLeNuyzSMh6zRYzu1geceuf7Ir4nzZoaut2zjed8V8wXV3g5n6BpHFJ5+ZeV32tOR0gi2SZ+mB
TBM8viv4k07lcLCScFvR+GNGuSIK55A2tABGznyqUVVUDO18GUL7Vq2qzTK+VyEqf73DUzq9u6z8
BYuZa1Zni6ECaIOjZtkUH/POoLlA9y7UGCN548UYBphI87aoXtUm1SULvAUqaS89wEnC6kwVXUC1
Q//FqeenJtbv2eDNCOhMmmWqGgtB5ERs5sgqvSWYJTKGo9V2l4LQVzkQGkURZHeqZWG++Om8crAY
gunZDdX05Ni8YwZSZ6ZmH2padL33ObNRQ9d9v/7PH/QfVjEKN/UfGG462781mqeocfN+GonMwbzQ
+ePKqiGpuBOBjxzkZj/fWw6sm+gfji9h/5WieV0+PcpnrtAQgEiZ/G35bCxTApAayj2eg6eizbFH
5VweV2M+bCadDyOHgTWBo6R/lqXjOjStfUvBU+OAUx1OwYlidvaKdJh1OdCyosjOaGu2uhGoWsxw
Pjs0UiyAVqpe8miUuvO96m4QC/0y+t0Wn/hRLRlTch40bdeh3kGf5ZIUjACcKqyQ76AEb9EnrS2a
e6kEjVXnZ7vQ8f1mx5SDLsXQGZXTqi1QPjeIH4sz6SK4CKZLRNFDPVE1y7tQF6OSTzO1bhyi3cc+
A67IfjxdLnMuT4XLuqHO4cjM3tR7Nhf9aTH0p3TRzw2DyC77rLn5WVps+/i3GTCA2G03AgXiTHi4
KnTcGYEYh33HzlXRLZr8Fg+UZ4cv9ANVKq/3ojoU0aiTBRFzubVuYZl9U+0Qb5zvSirzL1gidyMo
T6OvSJP41iIb7SGROWjiSRVb3gnlNENWIjSlwA+ZG94uPWelKusWu3xbSALtJgmYLnRY/ciliBuG
VdBpOra7kNqOElJz7OnnOqcTm7q3w5y9DdK9VV1rfAyB6jZJQtw1aWEmG9bsvd7VmybV4VFkxn2j
JUfdpZuWDhd1hU84NxAk3UahvFf3ayHJW1wR73Fsh+Rc0k7GTHqOu2w1gaBi3EjGVhiDpsmtvVp9
VWetYr+Im+MOZ/R1EyuHR09O76jiHxaaM8agP2hHteoONMlR058FowNjSd8sEjBx9LLZjN8si1el
2azQdF+LUQYyTO1tFp1sDAqq01YQFNxy9pa6/cIlnMgLLh9Ul3X8gNCRfCweK5dPVm69pFG8qVBI
E2P2PsZc6qgmUB4ctTGF9Uof0W+3wlmImT0mXrRVvba+z2kvMk6u9lS3x7qWp+sBz9BDlZG4SPfz
xN+T1cuiK2CV5UbtxvPavWWIuqaHSKYh9EvOqdLq2UHat2M3rsvoXUckuFIHnOq+plxU65m9A+SF
oz8XjCBoL3Tu+JQvTHhgw21G3GT5Mu7Ghq4zy7HqEy51+PU/r1qG6f69SmG3aWMwtx0WkWsV80uV
kkszbYRlF/vOle9lxx9ymQ5m+JE+Fw2PAaWH2ox6A35nXPgl52jGiaR6z+rAQvmNQ7RnDwB7jWnS
lF9ygiLVsn19AFd8blIK3Db5BnvlPfXQxdjzLRfvBz/z1zqEyFU+Ze0N/SA0zx8yTYwrvUoQRGsC
uhXXnLLVrI2ek/86D3JvNjWz92G4L1w26ZEA62fXlMzeci6rhJgNukgolsPV7BTt1hDNW9368Ghx
kMKDyR/bil5oX9Hb1M16Wt2WNAsCeOg4iKodQWl0woeHtJdPfsMWcfymt2YdQJf7ptYXhKuHKk3x
oINcZ1V3rP60ESxOas15iDQd9Hm7qtr4TfeoQsbpSbnE5tTa9zViU+M4MsdX13AoJKzD3VaF4+B4
O6klkLCaM5q/rTr/Otd/MMyHkbkG2A24IRmOskThqdkaYz+/A4S5qZgJqKMic6F+8CA+/f6W9rLq
DGiMEzIxH9VOgySzRyNzCLmU77LgBdC3LySJ3L6xxYZAFVQNF/0maVx9bchpN2JUdEoE7k33Le+H
R9OZ79UJ3bv/Lv3/91/aHt11uvxOD6wlt63/7e5/775Watbc/R/1r/7nt/77r3f5Rz8eVI2o/3Jn
cx1Xfxi+tvLytRvy/tdh9v/vD38MvR9lzdD77UuRoBJFxJK8979OvU2TDfgvJ9jfxuWPX8vya9d9
5Sz8PkU/fPmv//XjX/2YlXvGvxzbdXUXuIFp25ZDIfFjVu7r/zIN23QZoWMh8bj9n+wP0/kXc3JO
B0vQJYP5S3vox7TctP6F6Mfxffp3Su7FPuPff4Efnb/vf/Hoa/Xj/l/4+HS9fl8RBJJ7wwcPbTq6
7/+OTIcgYOLIsZUb0dWCKxPQmNv6OFlmf+iZPasg7coUnASL4u6Q8YzwSX3z+pPrjQa1L1/1hkrg
Vj/5jRZ4/cH1eyX0t2AeaPC5br+yVSp3NypvdEQu3/f737+E6XsQud/vSpTv+5wuDlLz4ugqdNX1
q+vNkOgu7YMhJbm8QeaqyH1G18HhvH45hVh5GHLx3UY9S2al+GoNsxarSnGEnAYiWTxph8ZyokDM
UbYh7ebJzgkSaogYWhGdsOqX02RmNIwI4TF0N4eSHsKUobVhbMC0nvDpEL7ZNXKdsIikeKC3WRy9
GTNTcDnXH1uDS1ufue/aHfEEnwrpxLeSeYVNyb/FIRzuY4105WLgUljX+V2vj/eTFWf4SNFfS4MO
BNCTdQIjIB8iM4jHCPFdm+50xll722qVZCzhUgYyZlIOvTJ+qVvzJOeI4AYPviaaOuWlIpwCESvZ
2LvEojNm7eZmWbZi+pjFY7wtsHIOE4Y9HTSfKKxn5DmP3dQvGwekRYIDNCjK2Q2Movgg8boFnevE
gaXV9tbzH7zIGLcMBIdgMbyXErM+toZ5Y4epCdoDGeOo01kvPATyssK83QFbqAZWpKlV020I9X2/
Syt9gXl5mfr0Uz6XmxLeJ5abjoY4WtDMHI0to9OJgEcrgFRLcJunQQ+FK0xj5KFwDWuvY8ESXnKX
hYO15QJAS4e1N2cvtkbIwmwm9s5WV897UnW+aaXmrMtE+Mcmr+/NrG0+iOxogzHboEvvA+mQjqW7
1tYDuIEwFvlDaeC0Y1Z+AeTYbul2ITvCY5PkPnQbLNFzmxQEucyfIMpEQYZ1aQvBl7DA0PlMfib+
MHnO0vmlVN5OXH5o1r3lNQlFwiBlCa4nyvLQ5VWBBG++18krQS4XWWt0gyYxf9Z71DvMfEmCWOcu
h02Y1ocyKQVBc+2uIxUt6IVzNJAhtgW2TKIKLvTeiE9vQlW5Y4YsIyCbnbmd495fA9fL9tFoojR2
2qM+Jlu7nUiRnIK6deabRPOKdfgB/uLBhj1QeuMYOC2wmmT8nA8aGtWl+gCRtgwMykRtwCXMsrat
6bgcYnNZGxl59GHdBKYmCN5NMBa01FNyTgKapy0AABtjaseJ2NP4Qa6QDlgX54q+bd0YzGKzx1Y3
y02iGSd92TcWueNiYO6e4c11Kh0lMpSJzmLoOKtkQA+dLkdHCTtnSjY6dNmVBLOxLpWLSgOsbUpk
g7NLlF37MtJ1O1n5TlPAMKNAdJ6V1snA1jb0kuj3fjBWhC6Cy0Z9XgpKI6hqm06LdqBG9jnKd63q
2p1DztuWA+gDogB2xvKlm3yVC2aKjVQvrGFQFQxmBL0H6duhsB4Lw3nN6HdtjW1i62t4lzQuKeMx
wdApDUdvZW4nqCfu18F2+73jUbTWbUiMuLAqNkndc85hRhoMtH2a9axQ4HnhTp1C8ptROyar2j8b
ls7Hg8Nt7BGJEtOT6iSZxD4RNJqYU2QsFOnuZHxp4IoV7UsWDaS+1ma6ZwHZ5RanRhwX2FjKO0c9
SYWLfRknvD3IedahTga4RmmGf+h+0K0vCKIRNAzbgTYQEPH+VlKtI79so0PnP4SzHz11rh3yB0rm
/WKUh5ZjTB9Qdi85loJYUCnKJJIQh93VQg/HVgXjNOrvIuMeibNvcOLgDgGcyRIk5yV2yJztbXyR
UajtRMzKOepOUEPVXkNFiBB4bqyYoNmGkGKipZ7MGfY5hWa5QiOKB88rwX1D1aWjWgRaiYPMLV24
4VNzcHrk3QD9k1XSTOEpFquxBDZkT9LZjJP3lX2ttR0dme8lY9KgPqCWzl5zpzwQyLMqvbZ4sa1v
WgFYxdDskX1TckCaEAVV/c2rSnHMwnGvtcawj6b8cS7wGpMMgYAcJc86zWPn3sZyjn6HLawWHhaD
dXP4UjfRsg8X8wk3w7gmW0dbZd1UIu33xYajetwKlqnaQreQSwDylxQucqvBnfMMIklAziOJ87Tp
gFq2WhVGAT45/QwUgsfB3XEK06BwxOs4Nq9mm5ory4ALC6JCQiaPgZKk5WcSVd8UOaJgHDRo810x
1gPaTp/OZIPP0b/TXQh3soRh4YrwU1vp00ElkospNg5hEe8QIFv4V0s3yM0l32u5BFae40xnzxr4
0VLcEzXrUeVb2NpFuCncqjvEEop33Ku906kzOCXN2QnXbZxC/EqxvD61Bd5djRpkXQOhQFsAFNmf
Z8RDjSK++thMiopDOMgWVBdlPCEOz+LHBsPJZhFTuGNG2wVZyaIxZeiiRjLPJjOHwyndAHOpOHRM
2GuCcuW5HmoWGil3zpI/e5jlMQEP5CK7qn4pv5W+owU+PsxNGTfEc3FRiTocpRmtYKfr6bWk8mZk
gkLZ0BB7bVqXyEg2qbbYpwwRDev0beLU2BnN5qnF/rKTKFa0dDt27P7xY98B6Y2DnnCMjVlxTnRl
l+wcy7loiON8G989puOtKl+AjoVrJ8I4aei3bmk/cOa86F4uj01dI0XJYqQDZCFebzIKiaxLvY0r
LrUNw9zCDGrHk7JSkyTYxFW3Zuu4KhoSFYuFCM1K3QCDeMV3AC7f884zVq+NnbGoLyQyx3XNkRf7
ryMclU3NtHmObKgUkT6z1lmNtwIu8qiPjP/jUH7SPTJ/SWVea/hV8lWtFwKZd/lWq+DDAc/vccw0
GIZ9UVx0OltbCRoZEEJ0SGp733hoXtyq2Yb+l1B29AgNNpOJD2SaEQ+pTzOtOk37zJrfgdZr7qJ+
tLcRmSJHR7PMwJn8OMgci2uWn0NJbhSrgl5LwH5xEKg0Urv7UMIIDslTO9Bb1+0R27Rav9MJC3yr
kNkCHu226dqL6ScU0JlIiS0dGQoR6GyuJ5OqOjNBk9jRWoO3zkUC/LUeKwYez9kpUXTRV1OBYWPo
dnQz7xIsZa6Z4yxWRaxekvydGk7A+n9Ggzgfcf+PWBFxkDuxvZ3m+G42q+lIqHsbsDlmTJrmYl81
ddDHLvxotPZbyJ2XsuuXg5k8yPgpwlWzZpxXBdeX4/i9WmHjg+sXCC3GkMlZQ5T8HNK6awVeOgFw
AIckiglAvdjvc7C79SOBE7xbSSW9HWayB/zMPhTwvFj3LBoF1O5RHbMNx++4IVz8a2NrqGYKqIgN
TTFUIenaaYgRyUM0On0yNms96VyQzEPNhWEAE26KBmXMq9XRrVgoljurgNzYPJEEdSl6jCgTsleT
5t62j1ZjTA7E1OXhepADkT2u1e9TY9gsY4/7sXVQ9Xb6UUVRrBl7jKs2j5ZjpesOCPPitUhakNV5
eVw0RDYudVRfcEhF5WszPhSp93VKWC9iUqTL1NB2lciPfmN+nDHNkYP1mDSawDFljkTVmhm2ROfN
T7RltVxjSj0+ebxszTrBUGJVnE5GlD9BLzN44TCuC/+FOjDe+iK9qbAubjOExrkYv45ZqLQ26OUz
QGt6/K2f8xPuZvNY64+1J6CK9CZZtmoTYVVw1pzOpnFRw1oGMUI1Cmuj9FHZchjZ1hBtSl0lgNc1
eKc5+6A1dkNE+Lih6dzsNR1lUUhIAJDFkaRCMu8PhX9ppaPI0txM0Tt2enkgh67A5VY+maaBFllf
DJgXWbQn66kKtChuAzQMHbir8mhNsbl18/oTFYW/sgsWG6yhfW+pDrGOM61YPHr/5ceGxXbrYHGo
JRjHpHkYpzjfYTAZT5o3B3LxjIMc9i44s2OX9G9UD085nnxOq+5E2HrgDyn66oxEQsJ9hYMZKPPr
Zg1p3DoO0t4lTT7vO3sAoujCFKyLXBxJLydyuXpOiERihguJ/HpSkzv+QTSiDICQ5DCPOApFq2HV
tSqiknOXRKCoMtD9vrppw+Feq3haXWuJzsxv8rln6XA0n2VFkGpYzJzdXlpq7AijfUhzcOXLxNu3
PvatoUh2iiLCyCU5ynsQcANcLx4Ot9RjJSNni5ctBh6yOId+USVfqh9Dhzm9H7tPEeBgEmUWFjyF
zrUborshbjQlUKqE5x4QKvaDTA8R/sFV1flPTcJMMlIhtdfDXMZkOLDwZBvf+eQm4jXO6ioYZX2T
CuPkmCbQl3Y55ZFNIWQbq6RGBpYugLFbnZLatWfYXtNNk+VgoKzXovS7laiKcd1434phIOVK3eg6
QAnk4eaHqVg4RtXe1YqqHzd5PSif44yw3v7xrcaBImICGdpcb0LHZTKRRyC/dHEt0jeLaXzgQtod
DTBARzMbCB3smzfUmLTAsfwEszbTZlzsfl2UzfhdhJcDDyAbwcHJQ0uC+Pp+G4PQDHKtGbf9c8Ji
dAwX3Tom4Oi/f5XBfYuyhtWa6xCqEJvxYkSwPdFHBIWbc6yt+2jCd99Ym35q2VZazb1fRvFOdxp3
vzTO2m18/ziqn/28uX4vT5ngRtqM+U79SlMV4dFJ00sJ8QwyCHMTM/kAvQpSUhnKd4s2SyCVjzWt
Mi6glePfNloU7WJH58rsuyoRRxR0U/ue8RniaeA7L5OR9VwbfES/FQEZpBZ/BfATmp9wcaWcLh7g
uxxH7Rb00we2Yg02Lq/+fhOqq6QBIgTAQL8crzd6SjZJOYi12TkFy4bKu8HkcLzeaMuHxtScw/Wy
9vPb8INqm3NIFjYWIHWzDPUj/GtFBBnQBibWW9hl0dYIBdJyl4MqXVh8F45RPBKkOS/ZdMIWXlTb
oSTHnCTohq16vvXL8YBhKwiFv2UNgBZA8glHTmFhS+cGY9RnfagebIhbAUm2HxtaqFw4Q3yQWK0x
S5+q1sZNIfp613biOFOU7roUIC5S6jPTGTewDBApZkauoA4wb5WnT3gBo09zedEgkw49EOmSvKnY
NZI3C0oDiQbAlMIl/BCXrftQ15QGOs5RZZNnumPfh37CuhrnX/pW24W+UizWxHY3FgQsZ07lxsky
SCJUEY9DbJ5sN0JSa7ExoIEdnVrxuugFECd/+FR26Yi/Y1XVqfnc1Sn4SRHq4HehQ6A74I8VwSFK
uykYSJqBfG5/JdblMdYLeD+Izbez6e6AFsz7MK7my5Ikh6Us38KiMN7LpjrSFHiW6I0vbe5Ea5D7
Fg5vEaPUGVdsnubbOmm+kEO+rBM1/yH63aVXmKIlqfyD3Qv3zDCo2vqFnFeFN/k3Sf3ZmHLzVN/N
eWFd2IGIdVsV07ZN/LUVsyJWcqkPKajUdUTOUrBEw7iJIuoJ6ZS4PyZAiuxu121TEjketu3NFM7h
TWSlF3tCqhRnr8KaFSTP2aSz+Yib6c17xm3v33JVjNZXI3Rsa6ui94k0qumR13Epb3qSTLaL5ts7
V3b+TVxlFlaXHpN+YcInK9zdGM8Mi3BVj3WGhM381sblcnBsZOgL5QgbEFSxeRc+VoukitUpMFLX
ms8NLpWNSTTQOvamz7mWdHd22T3HlWcFsYpbJx2AFqofuWu6ltSB6iKsUVEeZZIVe9y42GQRqoe+
MZFkwPLPCH85ei2D3EpLH6/fohaSx/tGBZxfb6QcFIPMJBxdgDAYVJeWwIIWUyI3WuWt/c7m5GO0
awK+CSqDAzA3FM2ScJRMLdrt6CvuTLwlOAM2v7qRor1nVz99/5a4Nl1r4XwE+YzXwCXJ5HqDaIoF
xGm2Vd/kQaKuOE2MQaOSh+vPTa70kKxT6CVlTK1A7htZRKKjuHZUEkoeUcddb8TcrWXI4avrY7ca
nLgFzkgH4XgtesKON339KjdSOHWl8XTd6VRsa9wiNnbzbJT7mQPFMYwvRgPark4KBM7klmlO7Z8E
tsSqGmkY+rRVQkPQbpGK4B3x4RFlhAW994c9b4+mCKwlHaW3E8asH9o9ijITI2pvwK9pcMLOzlc8
pcZJWt7JI0GM9t9CCN40bPLqEkeMI+FBHHn0AcV/RlaumbJ5oXucCBKdkOJn67pq7tKG5xobkEh8
XPeRiMLNGDrk2kkggRytMB6hPLPrEet4oxHw1HpLfIcYHT3zuKtMzOBeDn+PJjvto2nt12qpie4H
071PRyvb4IkiREeIA/SWSxal32hqZTs+b/Lqt3WstzCvE4R19fgxSwtGnKDt4JxjALDpGbR8BKsW
QQ7SeUCoXmdIJszI5kH+yJKUvyQjsDFiOibCuyGCL+ZndHq6EO+CnwaC5iLLIziGhku0280INXc0
NUyUT+B86S6OG9MO55U1zNMRTTFrOZFy6zrhj+0uTbF2u8xf9SYeLdNeWRB3MoyH62FxPwOSOfR+
DvZPTow0ePv+8mxP7jHNNo0gY67xc3p0DomudRc3jCDXNU3eNc9McZNBpuwHtYYtaHAkkefusDzM
BmkqFK/pBsNLHXQmo8zGrG+UaztwtdS4q6RKBVIYey8hu5tmL8RHQqTEhIyCSivzm7NDrzTX0q+z
Tk8XKsHNzDwgMNuCtFzEE6II5UpXoXr9cmt0GoA/j1DUXnug0f+waULmL7XxQipQfVBlbDm96eyu
iQ7QkcgsyUtEVXTpat52hxlphW2XhjPlYJJHIEWC1MR0BmIiSuIHcKBkC4dc8RbbDsq6eHREdHap
iceuj8+z+qAbaTU3bhrM+GFAuYl3t/HgtPRPpQ8wLC/cj4x+nmwLim08WNbO7fMzIuscdVhIIpZX
3zaRhyFo0gouGRAX49A9dLEh9iXZynnK1azUINEPUJ3a+XlIE/egGfLR8/Kt4Ugf4LWg9zi2IEUA
SMEl3mcmMASGafV2AFIZa2m4h556EYKBQAL3YaNjg1sM50ziwqrrdJXsXbfHogPvUOThhyzEzqcN
q0W0Bipjd6uH07iWEFDWUmtoBEz2RkMoGOhGH1gRo57Cxx4vzK+a338xRXxL2lsdADfJKYw/RfF9
PEThQUYjyZrMt3XKA0BkME9CG1yp7ciA5waAZQKC6hBLFFA2KKQb/lgqsSY8elr7arfWN7jvTAlX
eVSeNakT3BbFz2X6zk6VIEgUU5seLv7S58zRBVu2+l4mJpAEn64VKX1z0dWPncUB4i5A7nSP/RIK
HPQ0pyF5xYrLmTY5YbA4L6kBqdvAe9+DfEBhErXrIXeONcFMel3J7TjRErBio+TSZRrrkDZL2/BW
iJRvxQsj8XGdZuZHqxefE5PRMfFPuHGW6gls7RAYA0bTxIhP7dBW236eKZXpJpbSeFxoh7cSMCDn
XD1Yj2Hit/vQHW8QBmF/GIjnARi8dkaKnwL3P8L7mIWifIsMErNq26Ej1S6IWZMxMJoLnMP9RNXT
9SbhfmVOoikXLIvxUFLjFce05bnaRdfD/gGKxzMxcJ/KrJ7pusX+DnzstoudWxEmkNSsNJDQfFde
TU6kBy0tN0quRsDTVikJOKvOwxHr5tQenYyBGjBT2IhMOwwTfWNfplCcScwkWAoH3mT4sK1HKNx5
on0GnbmzSTiojQ7RSQLh2J0Na+O1FqKpcUf98c7Jvo5bnY+xnB3aCoLNNYHRrrgDlTEanGlN+rFh
f7Zy2hrIvs6woovQzOaAttkzHxavBsZuI/KDMOuKrFqj37rJ/AWoSr6lpkFv7cEWawmDMOOOhznj
PcYVZ2QPTW1+Ey1OG0YmHDvTp8kFsxvG/nAomvwcP4JEZjXE3YfLh8gU/gw+DzHGdXMm9GTVafmr
nmUUK0n/zBAB1LQp7lKag4e00rCsIQ5D1OgFJsmaed7fzXEMbXNciiArYLmgTyVTZVVbQltz1rct
dM7eLc3NXJpMBpsKoqD/3ocVfxlCZ+GpL4dRnVAdPaJQa6E+tivUIWwH4FD3GdeJzqHVW3K9XNki
Qlw1sweVA67PTHc3nkPGSBkOG7blHIUlBif3le7me0NMAo7fejVPB9fw9UcsvIyDsOWZqkiMzPdE
9qdMVvqBtWa94Kd0dGZE2K823heXQJACnUjpkm+XqpbRSI8dPHWsQyIW6RsTtmab9L1c0b2315aW
PrQVwHXbzS6j5BDTCSQjONo0CfuQ5SYHx7fKSlTrTjc/Wm51LMCVbL1mhrcfM4GMVbQqqgbOrphF
1fWqLTlqqOqDhbnRMWrh5Lhhu7IkdaVOud7MxZ7q96XJbQ5NAQKvGY1zwoBzyss36x2Nunkr6vGT
NrQA0IjPPdgNbqDJdTZIEiD2ETaxsWf8tAPeLtYYIhJ1F3PVPJ76iOnCzJqxM5SMJ16GjVf4nyta
VO7CKDidYLW63i2zXExjqnVYjRYJRbt+tGLCiqlxf964qgxORfq37/38FW0xelRmEVHDDRD14AoV
KXszQgitUoMSvVLMLDtpAkY4JCoVBT/iykZAqcoX+uX321Aw/y7yj/X1n19/55cvvz+cesxKNRMc
welhqIfwzAEAuwGc+vqE6ub6b3/e/f4ifj7fLw99/aWfv/79+SRSo01kLCzVYTohieVZJtXNidSD
T3aKsuH61AYozX2xINrDsPBRX8xk50Z6ubWi/p2mmNwPSJB2UAeqfUl1valT592R2X4cnwHqcjU0
kyCWcXULIZxky/JTukzyNQatTHaxe+OBp9trYqFjpXYl/uRTDf3+ZdngQmw8Njg9CUnX1EfqJ377
+uEhT6cKUF+iOvCNzfXLWPhQEq9fdjreaoL+8nC0Dtgpf//59fHcko7190e5hj1ef+l644j034/0
/ZvWQm3p4M2uuQb//L2fL+v7Y/28/6ff+dP3LEIUD263a1QD3e4kOWi0GleuJc319S6B8+2x+5+f
Xr+6fu/60+vd6831AX7e/dO//dNDFSibqdv4LFo1HGHQRl+JuUHEu+UAV/f/+E0TgtyvP6/UP0p+
/qP/y92ZLLeNrVv6VSpqjgz0zRQAW1ENrdaaIGRbQt/3ePr6NpRpKe0859xbNam4AyNA0qRItHv/
/1rfWh+v7zRrZj+9fcAAMiIA5ZCmX81qUFrzn6vrS+vCgHMj1dLh4+0fX+HjOU1GkbZKq/7HiscM
WUUU/q9ZKw+vTY674m/Ssff3fGBWdNI9HFOTmdwIOspP6Zil/aFrAHEsU1dMIQ9DJU7E8EpTMf6Q
IawoBI9YDM6EgO1P5Ziu/mHhvUQxZhioMAAF/XeUY8Kg+MlJqTqGgf7d4gvqEAUwc/L6JyGprWBQ
iAl9xC7mfLcF+ik+L8pIkFCIjf/ThvkHlZomPuzTH4MaQx+UX4XyDdrMb6rVoB9qlWZnsIeWlG5V
u4d/OUzUI2st3tSL18g/GOkf8JHV8nzpFPZTLU2HLGdYGg+0c6z8WGal4TZjO/pjN/rpNIe+noaO
axfxPQiPuyqjk2uaGn5Gg2mHWhO71LT0xFJI15Nlu4kRn8rQ3oNUUDfSMIN4kJqbf/9Drd/kufxQ
w5Qxj7CnIN/9slUjmHaTRilmP4dIjzu7dbXEZtQfGyCYiIRQYN4Zsfpdl7M3JtqoihtSW4EwdwHj
8LjCLxHke2p6b7men7JsGH2CvkDhNVR4CvC1sxnXG5ULB+Z8ob9XHtM+onMJeirTD6qtHQaTtPkl
1NVN2WnoxlKmaRUdKzKgRKtJUikMOVbyEJtY2d+r6MRVIBiKNIgdDIyzBvI0xHe+qc7X7gY780as
uK4jPPJW2D3NtckIIaz3ka3cF/Es47dG72A7yT6xWy7feHh5CyCXhMz0aoS1yw6I6KX5qksy+Gud
1TepHL6ZKVkUSxrfVj3ptuOET7NswVzp6deyJh+JguoLtROha8hG/z/sq98MX+wrS2c/CTE1Z6h4
/dMZINMu1XLyrPZRRCVDqYO7REufHaQVQ0EmRpEiS26KHqeDnhj+UNODKpvRX0xj30pW6QZ9t1OQ
PoSpZntWGslw7c1NMKqqr8bjkVKkuTFq+2lqTWIndMa1cClRsCU5EWbhrkFgR9uyC7f2fFYeBzkz
KMjikkocAGqxHmK1x5KRlBz39UDQ1Dg64Kidb1mkT0etqZ+yqDgBBgVPGZOmbMdgvYz0IlerB4h4
N3nJgWdhcU3n4cRE4bk1gKG22EVIMxvGA+5JX1UItIPE3avdCZNhNmEGlVv0LkMF7kKFptCzF3XE
+/gXnLOsILwIZoWdn0CicGbf0pG/tOmbDVSHHYWBniPmP+ynf7h22JbpKKCh8Ob9aqVtdeTjszU6
+xgFuN+QM4bix5i3CsTMThXEvqd//weVfzqJbVtY3GmPGL8pao1BafNK4S9qE9Vt07xZbOQyeMWY
eBX9YxUXV5qUgtuw+6d05giOS/YwZTwqcoV9QFb9Rj0lrMP90H/999/tn45ZhyE5RwtCVEfjDvX5
mFUVYAsIGJy9RZoMoP6dFfHVuJO1bm5YWM1LEPJEUf2HffAPfxZ9MQJoy0bojMz173/WaVTVzkbJ
3tPTfJsM+06uuB7YZfLW1n2wCfFIpq199+9/qyKLj/3ltkE4KPEiiCm03+9RSYhRc+TE3cudApIx
vA5H2knRmJ2CSh4EgDZD3ZJS5rkPWusuTfQMlouKZc+S3xTFucgH6LoOtyVOOww9oLfrhItMIFP1
j/mYjF73zPzPLRLIyXyRzKvIdvQzM7/BZxqjHokfcTScC9xgxcCmnhHi+nQdNzg3Ozi4dKgyJBNJ
hX2pkW8oIqBvNdveS7P8AGKtZd55Ucil6ZbPKFCR7BFPQVDKVFMDBRVRoogx7eZ7J9+nVTr6QT9e
k1LFzDeYMnepreeOOSgZ7FyDU0SjaU3aTIC2ztNtKk69cUGfLQXs2A0eNJ2NnWa9ixLYXEOHOSyz
aTnpITcDmhh0ltltFYxwYeSASmMwRZnvtKG87xXxf7m10s+ev8BYyeCUYZrqY+cOljBfzGHjGrX2
ZM4LIglxd5jpoI11Xfg07GQ7SvdIVt2yp2s20RGmE5l7/+GIUPXf7ZmyrHCPtVTLRkRviHP300U7
UIMMVFEz7UMH68kIvL0YrsF7LcTXtXS7nTPNsRnzBvBwjfTmqLMuibCGpkLfd54YgQ+bbKAmS7O8
cQNb3is20W5ZnoA8SrgRMVYB/TZ6I2Fv9G/68FSqyn2fMEVVBS6SDEsu6H5HTKEf6QRQFrBPmKd+
x6JMHxN9+tzmpC3YI4oAkNJQTI1NoFgUnBebO0gYbaN8BllkYv+OZV83mGRDToxGjB0jFYZBIZOn
7XYqiq7LctF/pBIykCCY76YKKgzXLMIYqJEQqV4tt5ocnTKj+GLXNv2MqdHcqkxFFq/6hENl3MI9
2Bp5YaE9dyhAJsR+2wtFxJ4hVqjk6BAUqrdU/qWi6LfRID2apoEMOpp3dq7dt0v5NShRljat8djM
8IDwkd4SE4HAnok7CfB+EjDfzChGma10VS89pPog9ofOOvN36cRYzh6o36HLbaSc0XirJRjhh3hj
y3mMfnm8bOak97FYkNbBptIfujGDIQJ6q6iNt5nM1l0OXraoGvDlFXEdpsX3DpLoHDGw9iyj010z
Vbapk1RYsFTei9NtClTuTgtRKSV0XPrvnixRBNIhUUPacg5SyOCrAqtP1pZn8F5PNecXhmY2BVnq
8d1MrnytKVuA4rStKFIuAF19m9laH5rDNQL4eDsscYFJs/HrRCsPE3U1jgYOCWwReCkpEG7HRGMI
qOUk26UJavRUvWgKQz5U4uasoTW3M4H11avIT5X8aTYoV0519LCE2W2CBCSmT0AmnQpKcA4hE0X7
nKRW+hYEaJCAZhm7SOdgmKkOkYRAO8qYUg67fS1TwgT92nvq7JzJXcSgIA23YYtNrVKa+5zTFeyg
dibqRKIcl14orbq8FAS8p3wMtxJzR+LJg1EbV6ZMdFeroCBNkf8VMneXeqq5CtI+3skRrHKD5IUy
vgdGgFSR7ttYyuDRsuoeTI5FtFkGnWwqNTfvlZ2Vq81eR3vhRqjHqCWAMUU2jVQ8Ziw/c0WZo8gb
Fuu6BNy7RNr1PPSbSpJe4HWcGbS63G0sN9Zg5zZTjrotGL4OavEllNn/eSPLF+R4HltopOrACJX8
W8wiVb4teulWC7gyLwWXWD0s9i29sSyJz4kNHa+1wWRIQ+/RL8XbKamnpWkjWkCc1cRv7Oc0xsHt
Tl81Tht3ol5aBQS7SCPEhyThEp3vqHV+bbSyJWdRBXGVz5JbBqD1pkx7cbpjEPU/aq42h2bkPCaG
dNcawVVW17cFDIvzFgXjZTVrqmtLxSUpptA7YBtZ0UOaD68I7GLAXJhNFFD300Vv1l+7ur9zWvU5
hSdZL8d6VtE7O0hiCfODtdQUibdY4yNZUX7fBQy6yUwnUGiZSKhfCmQ4yUDLfEb7UkX5fZMRx4Nl
5yW1gSUb6XSbOQtADQtxpZabrlUOhItxqYf1q153Tbb4Myq9DcTZ0E0nZSepJCnKJoLHLDsNRXBH
08gbp3LBUxmi0VKzr0nB1on0h0oe81PeUDamdwtMbRwfAR5hWE/k9FxJTgGIDD+jo9RnnQbttmR2
QJV0L01Q13vCIZk30pGfKWmqmDwyHbYUn3lvj23L7GP4UiP5TnRO5qoEMlDr3b3lFGdJBFlrXSKM
EMg+e7qPKGtq8g29drHugeUWaCZy3a2mmGvk0lZuDj1k15LBZndRtsGGRYhklLwE8V3TorQcZy6a
8HUK+nZC34CdfddNFERJOb2zaq6kSWOC6utg/lYBlhFsldS45U031EQaWLq1GXqaQLGNkH0c7wmv
MVwYbajVFlSzyiEeS263MxaViX1FiPg3KX7mLIcXmIyJbzjOQ98650nhXh066X1bNTudoBaRmRW6
Zxl7zsFs811axxYCrLlEk1c3XgXlUs7lk0zXFAp2BKCyJ+990Z4qR/8KYlutSECzS+6b8dBfGGZx
rLTwu6b65AV/z3VM+3kNoJHR1H1X0UDtaKz6lTEe1aB9lCXne5DHe7MamUYE0kNqYpNFWe4z1x/q
Dd4R8Ij60wA0K+fyAkPKvk4sGk2dRV7l4PjpyDQS53TvWG8JzVHXsBu+KFiJ0aF1DcJjMxbRValF
T0H4BIwmw8PqyhC4KLU5O6Wa0I1E6n5974gxwQcktm2JUJ6nzHA10Ne0eYzZiwxvqVMA9uH4GJmg
GBsJpuKAqcWD9oCwr8fS1GdbEaW+p2lKxBOvFzLX3A6lOSEydJXSca/MymOJQcSvZWOj0vPfyDq6
PK5x1CLoYca2fTE1ztsk/thil5xqiEajivJ/XRHbW4f3kcp0jZgvJRm/dlJJGo31RPvDeJJIR4/l
L/kIeUSyOslVpYXsSp1LfNHk+de0lIB+xz5ZDSTADza+rSoTfhnlNUoo4PbzS9GZN+OI4ceiinCQ
qumps8JTB2puIDLQKaTIw1F3PxPMeJgEYXesBixyQuurY6vnNpDBmdZv0upC7YqDLgSUEjPXlhg7
UFQ7wH7tuyiFWWAjyOO4rUu0g51pnBmuLhAgQd/Z6YzvYJGo60woJTA71gd+bo9U6y/C3vpwXYSi
QJEnNFBQN2PYE8q0wQ5hmdJ1MIWwTcvk6mgKyXK3lFekhy/HaBW35XHiiWRosS37o414iezraVcb
pN3ZWL3snDZt1l2tmp0U7WtDYvZ2Fdvh5eLOMeLvjyy6nGmi7HpNvawMHDOF5hejSp26Uy8TNeII
ze85xLnt6qkGrRG3YR8yGjGQjNdSnvqy2l0sBKbUrQIcVkpfaczcjEtO09YuXg0lu7QiQBfMPZY5
vAmC6ZJhEupXK7oZy/a+aGnvpfEFJeTXZpygGeu+Yqsvdm8+60dbTD8HUnL7vHxVs/BG7WRPUck2
L6HoeIlCZJ8NaaU3ua/397g2XxlDXQy1GKbokZ/IC7c+imG2jP59xmuCFoSLacdfWZD2byonf2be
RwqUkOmMWl9sBqvlU01MhKDoOV3VQj8MEh6Eirxn0ejopbo4muoUbIy+fDCFQZRcNqyb7Oi0NS7C
nFNUipH6trMdHNdFMSIDRm1yxbg7IMKNQ3bpuYyRprVbNe2NTCvUi/OGRmpT3iVp973tGKuse3dd
W4+VeEHRFc8B42yN8PVdIMymURLkx3XN1ntC/2qUjlHkeG3joJdobN8gwBqZK9AetOxxI38l8Fl2
QYM8QI/aFaKgISfpGyGOd0yY9jo9ZKRbxkntwnsEiPFuNh2+rwx9deLuVkALRIULU2emvhPCGPHi
oeuRfKWHJGcQF5dRR0uLybqudRj8CmNjqMsPfR6JPKOG2SXYHVDzOyHhLnZJ1GwVG9ul6Z+YtTE8
kiUwlwvqiJLxoLHVuG5uRgHOCtg8TZe8gZLkemlIr9OQOG7T8AM6FRRXNRE3veQMbhhiHi2ml40V
cCLOdIBq8y0Vt3VR+lsniUGVeJUJh1nPu/0a67ZOuZeBzyYOa8YX0R0qlVToSfy5ONDuFWUGXwwN
S5Tw1jKXlDt3tZw941NlXJvS9ZazBABq+qZPywatycGc+H1JcxXJElnxYUbcPALjTdzJXxKVfE6o
IDiR5mtpoBvrlNxdaZzR8uV6SDqiK1Wx4lVTuKCOrLyhU7B/mPADTPUm6IaY2zNDOHr2NG+DW8Id
98mMqrHR0r2V9S+5iaswHtRDRon8pMYnEqVsn5A+l0Rb1YsQ/uwt6qkdSEFmUOKImZbI9GtRxzQX
dZNH20GhetB0hG4YxuQTyhd7oWzjKRK7EjASAQ4EqB8mg3O8F2VFlLsOP2s6d1bzIzCpCAAdvagU
Yg+CgUKFmbSPgV0hXaTCYcjlg9KTZqjDlGQLjhcNolA/A+bvjQTnlRqDJmruBbHYFhkVEl/KlDoc
fAcRNgOgbrPunogrTRzFnWcGyXPHjtgMS/GgytzKEiqDo1FeJ9jD3FRegBMH45eFFBAX0RunR6pd
SZp9luFKeDGJN67t2F8kJBjuhPHI69gqJARnRNTHX+M+PksBtd71qEuniOQteSDtidHJCLKTR28C
qKJHqBBEISRtOHgWYkXcgIoj/QcZL5F9lyU6XlLxGrO2mgPqYONPFDtAi8SUWlRirNw4N43+Pauo
DTkBebqy/BoDdSj022hAyjxHznbdpDG6/g0NU1GoxE7KOKeIURXwaWX6wti2ZOAzkNedizqu4H6Y
LZJ1DvDN2KW3QGOvEtJ3NkPJXC4Hsez2cqYSuQKYPcxRQVXpvqDY4BrcKDYLB7w7dezXtbhdUIyj
sj0eOtQZyCzYvGZOnCLJiPR/McDUxJOpE4XhsiIHjJ44ERpzStkoNw59N9aYwJLnUKcKo0inQaEo
0SQoKhHcBnadbhHBczuOLCKqFWLYJOBiyWCj0o3xHupFt3eC24hsU2IEF05aQApMv4oef7KB8pzA
JWYKxEgeFGTMDSCXkNYDswI0QUVwRBPwbSTc75D2BJll9vKWy0SxcwAbEYU1yUlRvSF4awKmx8LG
llI3Uxr5PFbWLteozskJZSVYqAl1IUoWHHjULxCrpRdrTwYl3RvlFXbzaN9hUb/KFuPcYhzcMIBq
s7wjCq5nuIOSbT3GFr0YAXZriMtrpBJDo27kvj63LVwuZL5v8sKVlvg+dOt4EONc9YPZoBqmqBeq
qiPv3ylyXu9UNXYINM/8XG6pq0lo8VJwKHLErnNQkgRBcCmquEF66ur5C479RznnpJ5MNC4Z2QBI
TEUdjVFwONgHMzAiwuCYULVp+1pXaePNcXRhKJi/K3p8+0SnQOok417imgL5clGoP9Bqy0OUsHgE
g80Yf0nN6aXB3cAt1g90siLn8OSMkCllThTghYwSJ6Y5rY7jUu2k69DZ52V8KOt9I6u1P5XbVB93
YVWVBzoFjzACznI77ktBTFBFnrNN7qzFtAOhS8T+eDBx4hGWEOJgNr82CmYVbKf3JtlgSm69DLb0
vSG7k7AeSfdURnC1djAVhoVxElOKMjSvYX4DuRk0KGaEeJ6eLWOUUAalh0HLTmmuMK8plAG87wBU
2myvAkfdoySHZ437d4nBr2RXBMie+xLtVJbHp8VJiEPOmr3TyOFFXZrflD57Ik7ulMd2tiEbEPUm
9pTUkgs8zMvAvch4UoIl3I5tfSU5er2jZJtc5EtCrx33tt71AyPhFHL1zDDF7M6xLrLR4n4/L7gx
AHi9EolV254c4MikzhwRwP1XiFEo15jPPh43DmXNmta61JY2Ka1Ks9Ok8At5RgsOdKyGls41ZJgg
ObaL4XItqX2N65JLsjW2DtzMOdr3Rj6uj50ouFY0rD1pb5NOnGvFKaAhu4Ako1dnbWSKBS5EZ4xe
o7wz0dpDktAIo0lTYdQSq5URqsd1bV2AqKJjyr17k3WzelwXQZ9FzHFR93RRqr0/t76wRPGJmv9E
/Cp1wqa0t0mo3YY9URkVydrY2jnz0lIFEjEQFBzQn6RkytS4PfTcjowL2eEPldy1AWcnOJl+Lgyn
QiKJ7ncTgV+9kNBwr4Xg/7FaApPqxadS928gmkeA43ER/k1L8P6eP7UEiqz/IaMgoPdPa5muPY3l
PzE0iqLwEjQZpAY2AxUEA5+lBJqOLcIxQRk6Qs/wl5ZA/gP0ncWhZ2u0NWxF++9oCX5pD9HuNkR3
CLIl+EzdWdG0n4ryCkXXtHHq8UqrnxjcWiAKa2lbwF/Rb7iTftoy/yQm+EW58Ntf+wW9XJNSVE0j
fy24nN+mwTUfSsq8HIRnZiSCPPBYphfhpbYr7xAD6k8ct68wHw4YCnvwrp7tRafxQTlNvnXgzCw9
ihSLtOnKTfkfaH9oOX6h88g2bUv2m0r/yqFdvra4Pm0aeqUKaai6Qgg39ZiqXohEFwtn1BiA68Tc
HIcwIlYc7bGrFXdWu0yHdxxPv3o8fjJ5kpCpXjg16M7BDvu1Tgy1ilSX5AMWA2S2baDLz3VVTEzN
R1rEykKabYIHcH2uCEbTRZNdUa12qLDEbUwdDbPcYjMw78S8bV3YbYRQvlhwc+sKXeh39duqxls1
b+vjQejw1oc04m4Kux6BvuH0IOpzwYBSkdMgSgQfiz5EtUZZ0tyGTNURK9THdZETPrXjKrb/eKpR
4ooJMYGB9HcmnJeCZiSLqX5vVbjs+r6ikzEx7o7FnzSsETU6Dmn6aeWRa1XK0Gtdrk/gua6Oi85k
IMqUmSD3JthpVDJXrZMu3Cur/mldg0L8pxirbU5lp6iHVeRFCKJQEAuF2IcQTJmkyh/lGDiHmLCu
urRPcrf1calnDj3C4BG9w76rZZVAIRx8uTD1LaKgEHcBMwie6taaCK1XBAR2/BUDb4sbhr76AN2O
Cll7XJ9aFx8PlTp5MkZs21KNamH9uYbYCEkXTpjbxS9f94rdhCdC4OPdx69c14JBK0QHlY0As6wi
0Ci5/fiFyKPJN1sfW9ghGcxpMCwikvxWFac9VX8pBNcfu24GBZDtntNhg0K/PUoyps51DdEibDx9
ISIee5FjGQ/raxmxHoe20vDstdRNJGa80+oVLzL+tMMUe2tTRojWhzgpsC3tVHEkoJDCoCTW1qND
RZi1H9G9rM+vT7HHbVyCHPOURdlE2EbKY033kOFQRA3NbgfLm0LJOnYO4xjwgKkvRTUtGU34VUbk
KzmyFmil8UKc+yTc+rFCZ2FkBpmChd7D4Wb7iiN5EN/5fW3pz7mBQ+bT8VolFMRJPeUoblFrbNug
uVy/Tbl+pZ+LlaYFMIKvKZ4LWiZVMYkI+2HmCAlsLhV5yZGzPlwXk3jh4+Ev/yXTodjBsQaNDeeG
HByUoGEO5Jj5T2PtTIeRIGyh4/oqcu/m+MtDjKoq8VctXoIExXObaYXLPEdVNutbTGWxNlXWP318
/LrWtXGxJ3Xi/X81UctZN80JUiy2F5Z+vKNisa6tz8HL5/JdAIchDj5CdCP+40INhX6zQ9LE+vKn
/9nJr9Ig5Qe6kMUxFVWndY2cu6p5WlfnsFAAh4nX10VtGy8wxIHrhJINXOznC+u7648nPz5t/T/g
kxSyh+zEX7d8+nPzwwZldiOpX/oIz3jNfRb408geDim9srPz2tnDI3XH9btbIcfH+nvXhaoNTAdC
+eL9Vd0U5jJiMVi+vx4h9o8bDcMDFC0Y7qdghsshPuT9/67/a31cKlhxPx6ua+tz7x/36T14nPPd
PAIcaKiGajKGk0ScZP/0MR/PqTghF09tuh9WW1a+RssjEjU9e4T/qGTWy/qICkt5lMXxmkUL3CHx
cFQ4hte1j8Wvz+UTEm/TQPwssTVySWIouf6fYoneZvHj//G969s+XinX9308Xtd+/VN//0ohoEz4
zzttRizC9Omt5GoGw5PStRaBhZsq0DaF/KQHsbFJhHZ7XYzirkfwKiV/GEzVbhCNCTzrJHKV0kwq
boNNvZtbfxS4k3VhG/IX3JHNVhNX44+FLHyVHw/XtSKuye7BYDKLvyNXZeJhCiaoSdzmCkgCtI1G
tRfFTQw/4hheF/BA/lz79Tlx12vSeuJ6lYnD3gpkMl7YyMXYKvTRCOdtjWWfMNTfqo5+sLOeWWTT
PbM5BnxcMvnxcBtioiaxRVMGzgeu6cOtfq2nKchp8RUGzvajtZ5BNUQFsEZkn9qTU25ig80Dw3wz
G7jnixiYqtrRWlwLvAOeKoZs4ta5FuHXBQJZhGZmuPj2XOJ2moN9NXxft42hSQWZnEW1HFrKBGKL
rFtpNZmmVkv9akl2YYsTNh+Ntz7BPdkLDcxkv9RtxPzQCkmIa+c9xbJeKcMj3tiIwtChFSOsSQxP
HKvHATJUwZe4BASzPicOB3jN2b6ZEr5wS+flMKqnUeEW0tZM1RksncEzPnSMdec5TI/xiA0dAuzQ
5uaOiLYDXQf1qIjZ2rpY9P7agcW+H7qZRjhhdhXSjUhdwBkFQPjmHLZA9SUWhcVSsRrfwKQDPcw6
J3pTeWpHcJxsGPlxXYiL7dHJEe59PCeT8or+qEihx1D8XhfvR8C6GtPipxMjCtP0zJhtSCT0UD2U
W3gQTaTjwh7h3asphrilPQwoWa67CWCEMaaMl1XGrWZvXYNPmnbVitFRcuWtneScQhaXwHWhrHdp
gdFZHxbA/3aLae+Aqf2gEH1TZNBVUlsajutaneQTiblEm0U4sI45vwC4w8Ke+fQYjnd9pNMunk7x
ML2/ZnPpGIwmw57611Pr/3j/DKJjcSC0ZkfEdwiXrhX3llossszW6OiL1V7HyRtQpkfP2DMikiHA
8SbxUpUyxlj/07o2iTvXuvbxwvr/3t+yTPGPLCGCaX3Oqmtnh09sa1Y0K3Cm9Ud5Ia7OXR9zsCuu
QrsZPHHQQVPnZUvSeblqTsSdGof1qfXFCCwFTTX+WymlIS1Uvl7WN6Fr2TLC0MA+FL1xMwWmvuVI
4ZauRocMy/BuNMOU/vr6XNe8hnYIPrtiZL4+ZeSK5MsaPAnkx83x44WPh+N1xQhXx7WyGbDwER4l
+RwA5NZhmLKHq2wHeaLTLhRnY9ib8bF4tZX8ErkYrX111/rmXXbFtOOLtKH4E7n+kH+hBkKQWpds
WFGDi9pkeO7PzRc8YQ01IWZJiZ+Ex3l46NUXUfePUqDsm1TdROmDnlwryQ54Ty5dkIZmJbtO5ZzZ
WcqFTTFNCji/T0VyVU+nfgKPhlaOiv5FJx1sx6MXGVKIJis5PqQ5FTaYSdMWi/KwRd53sj194Y7t
YcGhLrshRAb8WrfrI6rCzw1VYn7/bWcdDJjCMkiwxs3TR5BtuL9BRtybKHa/wXTDijio0B424Pd0
/BdoAFy8o520hS6haztL3pr5oYfYCxqIRqF+bSM4um+Sm1b+ll2CX3RPxpGehZtcTS7ZCY4Xe8tR
OxLB9TyfwHi9zVuNnoQ7bEpfukHWRFLB9OzsaLAe1B/KudiMh/RJ9quH2qdBs3cWN7rW9sOeJFE3
vrHoEbjmDZNO6EEHOh6Xyr76RqR71F0p5GRXG4AJWUwn7oDG3Dxpg1/1wJn3aBxRBAT+NzRN18WB
rhTed0/fwB66Ijr0R/RQvZUnPNHM/L1mkz8Vhmsyzb7vCp84ubv2Sfdfu/1yccBvdOBbxbtlF3t8
YcYhx/LmqE17aweeDQ66HCJz45blU0dDdZRvzPqpS/Zx9GUMabD7jcC/7oMtumHUe4SBktRqeebt
QgRD58k/9PKMjmj+GpZb0TDT/GX2J3CKDco+QGbsNG8isI/iANhlpFVo5pVNpSAiaJ6bi5N1hmdy
Lg6mV9yaE3DojbOJD4rojjxqy74Md8u84Qq5cHDc99slOEV75wyS/zLcTs8d/cUf6gnVS976KQK4
2K8mf77NUt90sNTuO2czBocEaZL5BR1z8aJVADK3X5G3JOq5SBGKXI1b+Xslbapls4m4k4p/MI3m
b9YPcqUGIu4BzlmuBTaSoTBms2vFcdOHevYujDs4CNKFsq388tH4EXEfhLVGoIlzCtBJ+dbXoQCP
6GWo3X1JEy/qF7q+H57nOwdHPBzWE2Ovc/asvMqdR2VC/ubgez8OLzJHZX0inpvRD7hDn1p4eMgY
o+DuBOwEE47OCqTNxwJjINgP13owvw1nEnmf6sN0mVM2HzFtnjj9peFgB/54O5hE9Lj9j9BrXh1O
H2VTmF5Q+pOyzcotpnS+IR+fkV89ecqldkRug8Bv2jg57mE3fpUvxxfpe3ZDP8xjknanPoU/0jv0
Uti8kO+bbucFV+lj/VheyGeqA+E22qBpqVzzqtzDiFyesoN+9TB/MW6lvXaTvIIPtkIP4Ibhy2+0
TMzjtEXx27lcaJr7bjec1b1+IR+QrDUPauQPL8yO0wNQF1ffSE9y6VlbAD4uURp3MX200lU8ZgUJ
4NfMrxW/A1XHJZsJxHl4zg9N4yJSovKNo1g+gXTYhY+6ckQxcFsGPj+93MCRGFyV2e/oqq66tffF
2fma+s7DtDH9ZZ8+5ztc7xiC7WuaVDJ6O4+Lph8eUWCOvql7gVueON2SLUU6HAsUyTgOT1h7FZfS
1zEfsWK6arJbrkhisqetsZvO34M9GpFjsCfrhxM1Sz37ptvLh5ErD05bMmO4AmqeDJfVr2/Zpofu
YnJTmqOlB9NohiHGbxj8DMYep/WN84TlD3pMiXJUQzfiahz5qltfWfuAZinH4Y5+dL8LN6lX75Kv
42XZ3DP3SiQv5BOhAj3S6is59lBQnyCNHepTsM2P5oPOd95JrrKfUu/aojd4Qfh5tde4pwCr9C3c
/tsCnWuyeZ2v05PzgpLlPrwEt/StUDzjCoDN6H3c/uyipuCz3iI1Lhv5kHV7ikdHWbeaXaQFV4rN
wKYTM5ygZL6ui7lRP470O1qz3yAifTITm7H1XheSIg2Qoq9RATsO4i3rWigmJOvaaGhdsX9fdWT6
2jQ4LlK9TXax+D/ZOrv51+/WkP55dQuIzOpwgZS96aUdzV/beovoWjOhwgl+7H8ukkbusXTSC1nX
1hcQsz4jOCLbprZR3dFZPoagpaM0BZxJ5coeJUJl6Qkf31cnmdpjawBkwwHV6ps2YsA51kHphfYw
HaPKgs6R02XiuksNIlkfgwkQvMPMn9N03puNsKR+BGGua10kJgVrMOb6uMECvIsj+cIcdNCgGYBe
VWg6ZLGwYsa269rHc4ozjKiF+5tAHvxY4eA3Z3Yw0xNmunWhVD5OfzhNOAkEZ8u2MsYgZqEckghg
YC/G0uuiSw3SCyXw1qK68LF4t/H+fA4qKltpkK/XKtskZm3rWlPZXHI/ntRNVDNW3EQbVcwCTTDb
MrKq/VoO7kT9b10zRTU4TlV5nyNQUUzlNpO1ADw3palqgnI2V9wmACrWF6S9IE3WuB73DxOQlMMY
Q/Ihs3T3UUCSbVJaZrwKnIwxbaxYSKPyhUqM1jVc1eHVZJHKyLMfYpKHEcesD+UROIPNUMlB8WKF
UBajlXpH1/Kuamz4kzoHAn2ACajLpO008HfhIvZ4oxuP+VzZmyFD9emt3HaEUbT6ETT49ooeEnvO
+bn4eG4YZIhCwWnFwisgvBkqQT3EClbfyS0Zosx6NAuU/CAKcWuJTnRBPEPADWNRhNNbUUV6Lx5/
FJNVdXg2QArTLoP9IJWTBvyygwpTI4Ay62+o+BzOEYLut2WrPQ6trTBzYyGjTytkkD8tmJnNWlZd
d/C6+Hho0yI96iSDSDJj8nX3kthLUXm2FCqNBNZ6wFxsd55tyjur8fd9IarJRGHwZBiCnXFQk2l1
F3jvvvi1wpqoGJPfH2NqyDf/X/TQPuU+/Jbm8DPZQDTAbsq46O7K/7v/9Fdkwj9/0N/iIb6XfdE1
hE2EcVl87rBxnH7qPP38pDWa4t99QvbSkfb1g+QJzfnDwCZmKALDb+gEkv7v/5WVBUj69WXJcfDy
0mATXlACxejEfd5FP//iP2yEf//7vrz+Gpzx+8b82y/4lxEZ9BUxXf3N5Lx+1O8b4ZeP+NgIpv6H
gvdNs20Ljg4rWHY+bwTFUP8gTc+UTQfbp7M2KPmDn46T37/8f+UH/lf+z39tI6iaIjyA/09bQZf/
EEFiuLzxNzv/h7lz63HaiOL4V1nxASx7xh6PH0CqQCq0hVYtpeqjSQyxNhujOFvYfvr+jsfZZpwg
LmcfRvAAezlxTs71f24c5kW2TrlQlxkzrhRIK1b6cjdaznSkxQVO2VJJVTHBeqrK9O/kZYFeNHAi
ZgJD6xlj6yxBcjRCyJR7akxoCqvVB2ECgaBjCtwIT2uq7pEk1DLgb1CXWRTSMwoU8rWSUGYeUaC5
yfFei7xZqENjWIDA5DWuV3YDsO4rNUmgZIP06tSBhQ3OMaqbc6kbxZc3eSoJ3mW+zK01856HtOwB
syy0kugYUGYyo0xjCD0hucxSxwyQ1hUYBDyOA/HSh5KaFFBwlxPoOi5g9Kz4PZtzj/tcDOomK3zF
PRFWgmAzEIbUuMC5uWCkOPnFXar7wOUbogRbZ4brWTXdRsE5LHSBaezMFUz1sovB0N5kkxMFZibC
M30/E8oiY3KyqOrCcSeDd7mwijUGYzokZoLmJRQjYceNWhF8RlzEDhusYlhvE5uDxmfWEzATUrPr
wdVFcp7RE+drrQE5QY7vR+PpyCv4V8yEuspKLgIRHk3rLqbVQGk5BmMpjSu5UFoO5FUYfpZsGEmN
FplTLZoyRU+BQ2lxoChy2byh8grGZ5XsYMI7yuW+Sdij4IAIyWMiWNlTojNOTggmxgV7fKjvt4iT
1UcdCJG4h1XmZpkxVDhPU5cs0bLcnJ8yisS4wEDSV+IIn02hrcnIGCUlYJlJTkS0cI6edWGlrOnK
faqywA4VtU0wGcf4uLbJphcCIhLF2DI2FrSFCy4oHz7UpecjbWVl4ZfKLBAnYROmhVR82PRtL0Lm
2mcO/wmEkDtBnBKElMqabnIdF8qSSIA9R+x/8dxm981CIYoCOIWkgj3JbEFykxNNzCzg1NThIpgS
HCgZWQShqti7FCuEJ3FgtZ6RjUzepZhEk/XJ0IFKI5CFvK4MfyxLCxkuXHCBoNk59is6VlMFH5Gc
oyy913IBqJnVjw2GgWyaxbwXsARAlLpBUhxb8tMzjjyWV0NrGEfSJtBkzgUAKkmSGMVMFUhzTSg1
xUvp8YBZHKPGWJsMRIXY2JQVsPUEJJ/yYMJUgFiNhIzpsYAzWV7rHSzDSyxAlfWloCoo1yJobArA
R9LIuiLDELMZnHJC2bQpCGa1dhEcmYIKwl5KonCWQqEfRJUEE44kQibG0uMCO2y1slCaDNSIGpyr
pphR4qFTdSCRdEynCadC/Sk9LljiWaUs4B14f+AGJCP4wWoJtxcFB+mJqMEWbW1yFgun5iNNjhBr
uUDlRfwD+1xJKSVbXMiCy+qc4DpUKdOzjdQh1bCCLTOqi+AJqD6af1Z9KnKXFSTbXCljNnFaIp0a
rECEpw0UyirD15JHI/KXgFbXZAZEsyTfZAm3aEVy+gAgrg0ViJw9b7AhGqDOH+Z/T22jr4CbwfIa
IstSavPp2UaSH23kXDpkgVIjn/dUaBS9P+VCQ/8Cw9MoBfMoc2SdVi5JGVmNK1B6kESxYadLwNn4
rE+5IIArsWSO2aBCEZbVJ8YFPkKtLFCbxyRKOHC5FCdl6VpQh3tpSc8ukFJr/aQcEsBD0onhLJu1
q0X8DK5A7sBAf8IlCNIfJRfKGlBVbhGwTbiZ4JNYI2gAoBJD+doQm8y4Q1oaYW2hL9EXvEkLikb5
vZFehJgJdLBZvkj3WklnDAX89FwEzUTqVArjZ1iGQaJESEDmvAgc4YLESg0p9VSqSa95i4rp3Ez1
/bUYUQhcJGemLfvlw46RUxdRmDwjz6Lq0zhXg7clV6IngHba+iwJJQkClCjGsC3gLJWiPuuk5EO0
wEgsFdwgfCmBCyUVWq1xxPbRnUXghDhId+cCgPe4EPC3isiyCg1MqTlKagNqAJ5wYWrcwhMSMUjD
RmwdfU7PCgozV3ATLENQJ2q0EIulBCtFaPa4Up68UJcDlT2uEUowqS4JZbTaYLEJ3BXEINwDiueW
cUqnU6xFWWRXjTBV9Coa6g8IOY3z5GULVZAsy9LilXvMAp1e6ZlF4HCtKtDl7XF+kjJLO/95806d
UYXynNUKmWR66oA1L9R1STAm+iLJFD3nIwKaGKkDkTMuiKTbWfZfEV4n5xzggtZFWowCTe7SnYMc
SE/bQiNEVlAHCjJcK0mxgYeTn1JM1VZnmXfgDgsRI0ATefOCCw0YEx1/VEBBHEPdMrEs6sJyvm+d
gZGgsWko7nFLbIqNkfhYI/CRjAkFSPbbWtq+IrK8n6ti+c52PU1U9d04deeGKZkv/sBx3uicwDxC
82L9+JEMTEU/+PruQxdIdztmou7k/0+iLqdpzOfkm8exn+l15l+f3+D5S0evdXxXxy8+77t9u19t
7qZv3M2P+aq9YS7rh237tr1pT4e9Qjv//0/y+FH0nCda8AXC4/WCroDVarr7/t9hFxOe2u/1hK/b
3diOx0eUjxF0D+etpfy03fbvhv2uj546dIqraXPMcd+uh+NTylOH8SQ95d2uWx361e0hIj71dmuJ
P+u27cd2351SDh3Dasr9eNj3q8PV8O7q6bC9vXkbsz2MLWlfhXUK+34dfZ5zp6uW8o/dsH8fPzJo
gvRNaik/h+N9f6QziXdoS9USfrFuN5EAFqGvTU13u+13Qx9rZGgWU5Perft2YUVC65Ga8vAxFovQ
7qkl+/O5bQpjBmrCELhdXd9FchEakLSkfxlu2Yy6ZHPoatHSftn2u8h6UJh6CPfyst3fbdvd+pQd
c8Fd/8jj2K42t2N3OEQyTS1NmjvU9PvVpn/fxoPboTaqJ40vGIdDJNkmVBz1tNmpz98PHyLbBFom
1ZuHoD5wKuZIaQrOQnlMTZqT1gvhnpuVtJRfdW/37SJ64myoAAV60v+0sd8i/ZSmGj3hj1fP25sP
46aP3fo8A/MQ9H/q9mMXWap5Hv0hiL/sPvWryI3NTSYPQfzvYX995PEkggF+V5OWQ+hXT9v9gKeM
lTNMYz7MCzxrWde6JC9VRS35Xzd9zPGAx6vJXm+JSOKsZoZ31aTZ/LfcjTGhplrCv3W73chdhXaR
JpiAxWnJ/74Z1t3Vi/HMt4WGCS35PwbWvlwUREHRHiDtCy9wLogzSKd9/tdwvxvHLgopZjBYT/tT
nFXOxWgt3T8P7eaogmJT5pZpLdk33f4GzxZRDrMJaso9mc1CvOdBIC3pv1r8zu79IVbNudSrJt6N
h6s3lx4+FM7U9PtxNXDzJ4rcZsRRTfvz5zLucahLAM8lpOl+E805/nTcMHPp12JwTX5ite3a/ZP/
AAAA//8=</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sz="1400" i="0">
              <a:latin typeface="Tahoma" panose="020B0604030504040204" pitchFamily="34" charset="0"/>
              <a:ea typeface="Tahoma" panose="020B0604030504040204" pitchFamily="34" charset="0"/>
              <a:cs typeface="Tahoma" panose="020B0604030504040204" pitchFamily="34" charset="0"/>
            </a:defRPr>
          </a:pPr>
          <a:endParaRPr lang="en-US" sz="1400" b="0" i="0" u="none" strike="noStrike" baseline="0">
            <a:solidFill>
              <a:srgbClr val="000000">
                <a:lumMod val="65000"/>
                <a:lumOff val="35000"/>
              </a:srgbClr>
            </a:solidFill>
            <a:latin typeface="Tahoma" panose="020B0604030504040204" pitchFamily="34" charset="0"/>
            <a:ea typeface="Tahoma" panose="020B0604030504040204" pitchFamily="34" charset="0"/>
            <a:cs typeface="Tahoma" panose="020B0604030504040204" pitchFamily="34" charset="0"/>
          </a:endParaRPr>
        </a:p>
      </cx:txPr>
    </cx:legend>
  </cx:chart>
  <cx:fmtOvrs>
    <cx:fmtOvr idx="0">
      <cx:spPr>
        <a:solidFill>
          <a:srgbClr val="154578"/>
        </a:solidFill>
      </cx:spPr>
    </cx:fmtOvr>
    <cx:fmtOvr idx="1">
      <cx:spPr>
        <a:solidFill>
          <a:schemeClr val="bg2">
            <a:lumMod val="75000"/>
          </a:schemeClr>
        </a:solidFill>
      </cx:spPr>
    </cx:fmtOvr>
    <cx:fmtOvr idx="2">
      <cx:spPr>
        <a:solidFill>
          <a:schemeClr val="accent2">
            <a:lumMod val="75000"/>
          </a:schemeClr>
        </a:solidFill>
      </cx:spPr>
    </cx:fmtOvr>
    <cx:fmtOvr idx="3">
      <cx:spPr>
        <a:solidFill>
          <a:srgbClr val="39B54A"/>
        </a:solid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0.06385</cdr:x>
      <cdr:y>0.78369</cdr:y>
    </cdr:from>
    <cdr:to>
      <cdr:x>0.19219</cdr:x>
      <cdr:y>1</cdr:y>
    </cdr:to>
    <cdr:sp macro="" textlink="">
      <cdr:nvSpPr>
        <cdr:cNvPr id="2" name="TextBox 1">
          <a:extLst xmlns:a="http://schemas.openxmlformats.org/drawingml/2006/main">
            <a:ext uri="{FF2B5EF4-FFF2-40B4-BE49-F238E27FC236}">
              <a16:creationId xmlns:a16="http://schemas.microsoft.com/office/drawing/2014/main" id="{BA7C102F-E0D0-460D-B3A3-529EF9356E7B}"/>
            </a:ext>
          </a:extLst>
        </cdr:cNvPr>
        <cdr:cNvSpPr txBox="1"/>
      </cdr:nvSpPr>
      <cdr:spPr>
        <a:xfrm xmlns:a="http://schemas.openxmlformats.org/drawingml/2006/main">
          <a:off x="454877" y="35688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E4CD2-E463-49FC-B754-8AF3C7DF0D55}"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42CD1-6292-43A3-A725-053A0CAE82C3}" type="slidenum">
              <a:rPr lang="en-US" smtClean="0"/>
              <a:t>‹#›</a:t>
            </a:fld>
            <a:endParaRPr lang="en-US"/>
          </a:p>
        </p:txBody>
      </p:sp>
    </p:spTree>
    <p:extLst>
      <p:ext uri="{BB962C8B-B14F-4D97-AF65-F5344CB8AC3E}">
        <p14:creationId xmlns:p14="http://schemas.microsoft.com/office/powerpoint/2010/main" val="272222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Part C Indicator 4 Family Outcomes Data Webinar, presented by the Early Childhood Technical Assistance Center and Center for IDEA Early Childhood Data Systems. This webinar will highlight results from Federal Fiscal Year 2018.</a:t>
            </a:r>
          </a:p>
        </p:txBody>
      </p:sp>
      <p:sp>
        <p:nvSpPr>
          <p:cNvPr id="4" name="Slide Number Placeholder 3"/>
          <p:cNvSpPr>
            <a:spLocks noGrp="1"/>
          </p:cNvSpPr>
          <p:nvPr>
            <p:ph type="sldNum" sz="quarter" idx="5"/>
          </p:nvPr>
        </p:nvSpPr>
        <p:spPr/>
        <p:txBody>
          <a:bodyPr/>
          <a:lstStyle/>
          <a:p>
            <a:fld id="{FB242CD1-6292-43A3-A725-053A0CAE82C3}" type="slidenum">
              <a:rPr lang="en-US" smtClean="0"/>
              <a:t>1</a:t>
            </a:fld>
            <a:endParaRPr lang="en-US"/>
          </a:p>
        </p:txBody>
      </p:sp>
    </p:spTree>
    <p:extLst>
      <p:ext uri="{BB962C8B-B14F-4D97-AF65-F5344CB8AC3E}">
        <p14:creationId xmlns:p14="http://schemas.microsoft.com/office/powerpoint/2010/main" val="37635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eaLnBrk="0" fontAlgn="base" hangingPunct="0">
              <a:spcBef>
                <a:spcPct val="30000"/>
              </a:spcBef>
              <a:spcAft>
                <a:spcPct val="0"/>
              </a:spcAft>
              <a:defRPr/>
            </a:pPr>
            <a:r>
              <a:rPr lang="en-US" baseline="0" dirty="0"/>
              <a:t>Next, we look at survey timing. Just over half of states--54%--administer the survey annually at a given point in time, which is consistent with previous years. The states in this group would also include states who have a survey window that might be several months long.</a:t>
            </a:r>
          </a:p>
          <a:p>
            <a:pPr defTabSz="915772" eaLnBrk="0" fontAlgn="base" hangingPunct="0">
              <a:spcBef>
                <a:spcPct val="30000"/>
              </a:spcBef>
              <a:spcAft>
                <a:spcPct val="0"/>
              </a:spcAft>
              <a:defRPr/>
            </a:pPr>
            <a:endParaRPr lang="en-US" baseline="0" dirty="0"/>
          </a:p>
          <a:p>
            <a:pPr defTabSz="915772" eaLnBrk="0" fontAlgn="base" hangingPunct="0">
              <a:spcBef>
                <a:spcPct val="30000"/>
              </a:spcBef>
              <a:spcAft>
                <a:spcPct val="0"/>
              </a:spcAft>
              <a:defRPr/>
            </a:pPr>
            <a:r>
              <a:rPr lang="en-US" baseline="0" dirty="0"/>
              <a:t>The remaining states disseminate their survey according to benchmarks in a child’s participation in the program, such as at IFSP meetings or at Exit. </a:t>
            </a:r>
          </a:p>
          <a:p>
            <a:pPr defTabSz="915772" eaLnBrk="0" fontAlgn="base" hangingPunct="0">
              <a:spcBef>
                <a:spcPct val="30000"/>
              </a:spcBef>
              <a:spcAft>
                <a:spcPct val="0"/>
              </a:spcAft>
              <a:defRPr/>
            </a:pPr>
            <a:endParaRPr lang="en-US" baseline="0" dirty="0"/>
          </a:p>
          <a:p>
            <a:pPr defTabSz="915772" eaLnBrk="0" fontAlgn="base" hangingPunct="0">
              <a:spcBef>
                <a:spcPct val="30000"/>
              </a:spcBef>
              <a:spcAft>
                <a:spcPct val="0"/>
              </a:spcAft>
              <a:defRPr/>
            </a:pPr>
            <a:r>
              <a:rPr lang="en-US" baseline="0" dirty="0"/>
              <a:t>Once again, we have about a third of states who did not report this information in their APR.</a:t>
            </a:r>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10</a:t>
            </a:fld>
            <a:endParaRPr lang="en-US"/>
          </a:p>
        </p:txBody>
      </p:sp>
    </p:spTree>
    <p:extLst>
      <p:ext uri="{BB962C8B-B14F-4D97-AF65-F5344CB8AC3E}">
        <p14:creationId xmlns:p14="http://schemas.microsoft.com/office/powerpoint/2010/main" val="308806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move on to a brief look at data quality, where we will see the national picture with respect to response rates and representativeness.</a:t>
            </a:r>
          </a:p>
        </p:txBody>
      </p:sp>
      <p:sp>
        <p:nvSpPr>
          <p:cNvPr id="4" name="Slide Number Placeholder 3"/>
          <p:cNvSpPr>
            <a:spLocks noGrp="1"/>
          </p:cNvSpPr>
          <p:nvPr>
            <p:ph type="sldNum" sz="quarter" idx="5"/>
          </p:nvPr>
        </p:nvSpPr>
        <p:spPr/>
        <p:txBody>
          <a:bodyPr/>
          <a:lstStyle/>
          <a:p>
            <a:fld id="{FB242CD1-6292-43A3-A725-053A0CAE82C3}" type="slidenum">
              <a:rPr lang="en-US" smtClean="0"/>
              <a:t>11</a:t>
            </a:fld>
            <a:endParaRPr lang="en-US"/>
          </a:p>
        </p:txBody>
      </p:sp>
    </p:spTree>
    <p:extLst>
      <p:ext uri="{BB962C8B-B14F-4D97-AF65-F5344CB8AC3E}">
        <p14:creationId xmlns:p14="http://schemas.microsoft.com/office/powerpoint/2010/main" val="293370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some overall response rate</a:t>
            </a:r>
            <a:r>
              <a:rPr lang="en-US" baseline="0" dirty="0"/>
              <a:t> data, which we explore further in the next slide. </a:t>
            </a:r>
          </a:p>
          <a:p>
            <a:endParaRPr lang="en-US" baseline="0" dirty="0"/>
          </a:p>
          <a:p>
            <a:r>
              <a:rPr lang="en-US" baseline="0" dirty="0"/>
              <a:t>All states reported a response rate. The range was 7.9% to 100%</a:t>
            </a:r>
          </a:p>
          <a:p>
            <a:endParaRPr lang="en-US" baseline="0" dirty="0"/>
          </a:p>
          <a:p>
            <a:r>
              <a:rPr lang="en-US" baseline="0" dirty="0"/>
              <a:t>The mean response rate went up a few percentage points over last year. This is great news as a lot of states have been working on improving their response rates. </a:t>
            </a:r>
          </a:p>
        </p:txBody>
      </p:sp>
      <p:sp>
        <p:nvSpPr>
          <p:cNvPr id="4" name="Slide Number Placeholder 3"/>
          <p:cNvSpPr>
            <a:spLocks noGrp="1"/>
          </p:cNvSpPr>
          <p:nvPr>
            <p:ph type="sldNum" sz="quarter" idx="5"/>
          </p:nvPr>
        </p:nvSpPr>
        <p:spPr/>
        <p:txBody>
          <a:bodyPr/>
          <a:lstStyle/>
          <a:p>
            <a:fld id="{FB242CD1-6292-43A3-A725-053A0CAE82C3}" type="slidenum">
              <a:rPr lang="en-US" smtClean="0"/>
              <a:t>12</a:t>
            </a:fld>
            <a:endParaRPr lang="en-US"/>
          </a:p>
        </p:txBody>
      </p:sp>
    </p:spTree>
    <p:extLst>
      <p:ext uri="{BB962C8B-B14F-4D97-AF65-F5344CB8AC3E}">
        <p14:creationId xmlns:p14="http://schemas.microsoft.com/office/powerpoint/2010/main" val="391594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deeper look at individual state response rates. In this figure, each bar re</a:t>
            </a:r>
            <a:r>
              <a:rPr lang="en-US" baseline="0" dirty="0"/>
              <a:t>presents one state. They are sorted from smallest to largest. </a:t>
            </a:r>
          </a:p>
          <a:p>
            <a:endParaRPr lang="en-US" baseline="0" dirty="0"/>
          </a:p>
          <a:p>
            <a:r>
              <a:rPr lang="en-US" baseline="0" dirty="0"/>
              <a:t>If you are the person who enters data into the GRADS system, you know that there are now fields to enter the denominator and surveys returned, so we now have all states reporting a response rate. </a:t>
            </a:r>
          </a:p>
        </p:txBody>
      </p:sp>
      <p:sp>
        <p:nvSpPr>
          <p:cNvPr id="4" name="Slide Number Placeholder 3"/>
          <p:cNvSpPr>
            <a:spLocks noGrp="1"/>
          </p:cNvSpPr>
          <p:nvPr>
            <p:ph type="sldNum" sz="quarter" idx="5"/>
          </p:nvPr>
        </p:nvSpPr>
        <p:spPr/>
        <p:txBody>
          <a:bodyPr/>
          <a:lstStyle/>
          <a:p>
            <a:fld id="{FB242CD1-6292-43A3-A725-053A0CAE82C3}" type="slidenum">
              <a:rPr lang="en-US" smtClean="0"/>
              <a:t>13</a:t>
            </a:fld>
            <a:endParaRPr lang="en-US"/>
          </a:p>
        </p:txBody>
      </p:sp>
    </p:spTree>
    <p:extLst>
      <p:ext uri="{BB962C8B-B14F-4D97-AF65-F5344CB8AC3E}">
        <p14:creationId xmlns:p14="http://schemas.microsoft.com/office/powerpoint/2010/main" val="335673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drills into the variations in response rates based on the dissemination and return methods used. </a:t>
            </a:r>
          </a:p>
          <a:p>
            <a:endParaRPr lang="en-US" baseline="0" dirty="0"/>
          </a:p>
          <a:p>
            <a:r>
              <a:rPr lang="en-US" baseline="0" dirty="0"/>
              <a:t>Take a moment to review this data. [PAUSE]</a:t>
            </a:r>
            <a:r>
              <a:rPr lang="en-US" dirty="0"/>
              <a:t> You will notice that the in-person dissemination method had the highest average response rate. Also, states who used multiple return methods had a higher average response rate than states who used a mail-only method.</a:t>
            </a:r>
            <a:endParaRPr lang="en-US" baseline="0" dirty="0">
              <a:cs typeface="Calibri"/>
            </a:endParaRPr>
          </a:p>
          <a:p>
            <a:endParaRPr lang="en-US" baseline="0" dirty="0"/>
          </a:p>
          <a:p>
            <a:r>
              <a:rPr lang="en-US" baseline="0" dirty="0"/>
              <a:t>Together, your dissemination and return methods are one area to consider when thinking about which factors might be connected to improving response rates.</a:t>
            </a:r>
          </a:p>
          <a:p>
            <a:endParaRPr lang="en-US" baseline="0" dirty="0"/>
          </a:p>
          <a:p>
            <a:r>
              <a:rPr lang="en-US" baseline="0" dirty="0"/>
              <a:t>Another drill down we encourage is to look at your response rates across different subgroups, such as by region, local program, family language, or other child and family variables.</a:t>
            </a:r>
          </a:p>
        </p:txBody>
      </p:sp>
      <p:sp>
        <p:nvSpPr>
          <p:cNvPr id="4" name="Slide Number Placeholder 3"/>
          <p:cNvSpPr>
            <a:spLocks noGrp="1"/>
          </p:cNvSpPr>
          <p:nvPr>
            <p:ph type="sldNum" sz="quarter" idx="5"/>
          </p:nvPr>
        </p:nvSpPr>
        <p:spPr/>
        <p:txBody>
          <a:bodyPr/>
          <a:lstStyle/>
          <a:p>
            <a:fld id="{FB242CD1-6292-43A3-A725-053A0CAE82C3}" type="slidenum">
              <a:rPr lang="en-US" smtClean="0"/>
              <a:t>14</a:t>
            </a:fld>
            <a:endParaRPr lang="en-US"/>
          </a:p>
        </p:txBody>
      </p:sp>
    </p:spTree>
    <p:extLst>
      <p:ext uri="{BB962C8B-B14F-4D97-AF65-F5344CB8AC3E}">
        <p14:creationId xmlns:p14="http://schemas.microsoft.com/office/powerpoint/2010/main" val="104862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t>Next, we will look at the representativeness of the data. Representativeness refers to the degree to which you think your survey data adequately represent the families in your program that you intended to survey. </a:t>
            </a:r>
          </a:p>
          <a:p>
            <a:endParaRPr lang="en-US" sz="2800" baseline="0" dirty="0"/>
          </a:p>
          <a:p>
            <a:r>
              <a:rPr lang="en-US" sz="2800" baseline="0" dirty="0"/>
              <a:t>All states report on whether they determined that their survey results were representative overall of the state. The data here are the self-reported answer to the question in the GRADS system which states, quote: “</a:t>
            </a:r>
            <a:r>
              <a:rPr lang="en-US" sz="2800" b="1" dirty="0"/>
              <a:t>The demographics of the families responding are representative of the demographics of infants, toddlers, and families enrolled in the Part C program.” </a:t>
            </a:r>
          </a:p>
          <a:p>
            <a:endParaRPr lang="en-US" sz="2800" dirty="0"/>
          </a:p>
          <a:p>
            <a:r>
              <a:rPr lang="en-US" sz="2800" dirty="0"/>
              <a:t>Forty states, or 71%, </a:t>
            </a:r>
            <a:r>
              <a:rPr lang="en-US" sz="2800" baseline="0" dirty="0"/>
              <a:t>answered “Yes” and the remaining 16 states answered “No.”  </a:t>
            </a:r>
          </a:p>
        </p:txBody>
      </p:sp>
      <p:sp>
        <p:nvSpPr>
          <p:cNvPr id="4" name="Slide Number Placeholder 3"/>
          <p:cNvSpPr>
            <a:spLocks noGrp="1"/>
          </p:cNvSpPr>
          <p:nvPr>
            <p:ph type="sldNum" sz="quarter" idx="5"/>
          </p:nvPr>
        </p:nvSpPr>
        <p:spPr/>
        <p:txBody>
          <a:bodyPr/>
          <a:lstStyle/>
          <a:p>
            <a:fld id="{FB242CD1-6292-43A3-A725-053A0CAE82C3}" type="slidenum">
              <a:rPr lang="en-US" smtClean="0"/>
              <a:t>15</a:t>
            </a:fld>
            <a:endParaRPr lang="en-US"/>
          </a:p>
        </p:txBody>
      </p:sp>
    </p:spTree>
    <p:extLst>
      <p:ext uri="{BB962C8B-B14F-4D97-AF65-F5344CB8AC3E}">
        <p14:creationId xmlns:p14="http://schemas.microsoft.com/office/powerpoint/2010/main" val="394273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2800" baseline="0" dirty="0"/>
              <a:t>We also coded the variables states were using to assess the representativeness of their data. The top three variables that states analyzed were race/ethnicity [pause]; geo</a:t>
            </a:r>
            <a:r>
              <a:rPr lang="en-US" sz="2800" dirty="0">
                <a:solidFill>
                  <a:schemeClr val="tx2"/>
                </a:solidFill>
              </a:rPr>
              <a:t>graphic variables like district, county, or region [pause]; and child gender. </a:t>
            </a:r>
          </a:p>
          <a:p>
            <a:pPr defTabSz="915772">
              <a:defRPr/>
            </a:pPr>
            <a:endParaRPr lang="en-US" sz="2800" dirty="0">
              <a:solidFill>
                <a:schemeClr val="tx2"/>
              </a:solidFill>
            </a:endParaRPr>
          </a:p>
          <a:p>
            <a:pPr defTabSz="915772">
              <a:defRPr/>
            </a:pPr>
            <a:r>
              <a:rPr lang="en-US" sz="2800" dirty="0">
                <a:solidFill>
                  <a:schemeClr val="tx2"/>
                </a:solidFill>
              </a:rPr>
              <a:t>These data show the number of states that found their data WERE representative of the overall service population according to each variable. 54% of states said their data were representative of racial and ethnic makeup, up from 48% last year. 25% said their data were representative according to geographic regions, down from 32% last year. And 27% said their data were representative of children’s gender, up from 23% last year. States often look at more than one variable so these are not mutually exclusive. In other words, a state could have reported “yes” to multiple variables. </a:t>
            </a:r>
            <a:endParaRPr lang="en-US" sz="2800" dirty="0"/>
          </a:p>
          <a:p>
            <a:endParaRPr lang="en-US" sz="2800" dirty="0">
              <a:solidFill>
                <a:schemeClr val="tx2"/>
              </a:solidFill>
            </a:endParaRPr>
          </a:p>
          <a:p>
            <a:r>
              <a:rPr lang="en-US" sz="2800" dirty="0">
                <a:solidFill>
                  <a:schemeClr val="tx2"/>
                </a:solidFill>
              </a:rPr>
              <a:t>Other variables used less frequently include: child’s age, disability or eligibility categories, length of time in services, income, and primary language.</a:t>
            </a:r>
          </a:p>
        </p:txBody>
      </p:sp>
      <p:sp>
        <p:nvSpPr>
          <p:cNvPr id="4" name="Slide Number Placeholder 3"/>
          <p:cNvSpPr>
            <a:spLocks noGrp="1"/>
          </p:cNvSpPr>
          <p:nvPr>
            <p:ph type="sldNum" sz="quarter" idx="5"/>
          </p:nvPr>
        </p:nvSpPr>
        <p:spPr/>
        <p:txBody>
          <a:bodyPr/>
          <a:lstStyle/>
          <a:p>
            <a:fld id="{FB242CD1-6292-43A3-A725-053A0CAE82C3}" type="slidenum">
              <a:rPr lang="en-US" smtClean="0"/>
              <a:t>16</a:t>
            </a:fld>
            <a:endParaRPr lang="en-US"/>
          </a:p>
        </p:txBody>
      </p:sp>
    </p:spTree>
    <p:extLst>
      <p:ext uri="{BB962C8B-B14F-4D97-AF65-F5344CB8AC3E}">
        <p14:creationId xmlns:p14="http://schemas.microsoft.com/office/powerpoint/2010/main" val="410369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aseline="0" dirty="0"/>
              <a:t>States vary as to how they assess representativeness and make conclusions about their data. It is common to see variation in survey data across subgroups and across years. </a:t>
            </a:r>
            <a:r>
              <a:rPr lang="en-US" sz="2800" dirty="0"/>
              <a:t>When assessing representativeness, it is important to consider the variety of factors that could affect your data quality and interpretation. These factors include things like disproportionality in response rates among family subgroups, minimum response rates, and sample size. Paying attention to each of these factors can help you make an accurate assessment of representativeness.</a:t>
            </a:r>
          </a:p>
        </p:txBody>
      </p:sp>
      <p:sp>
        <p:nvSpPr>
          <p:cNvPr id="4" name="Slide Number Placeholder 3"/>
          <p:cNvSpPr>
            <a:spLocks noGrp="1"/>
          </p:cNvSpPr>
          <p:nvPr>
            <p:ph type="sldNum" sz="quarter" idx="5"/>
          </p:nvPr>
        </p:nvSpPr>
        <p:spPr/>
        <p:txBody>
          <a:bodyPr/>
          <a:lstStyle/>
          <a:p>
            <a:fld id="{FB242CD1-6292-43A3-A725-053A0CAE82C3}" type="slidenum">
              <a:rPr lang="en-US" smtClean="0"/>
              <a:t>17</a:t>
            </a:fld>
            <a:endParaRPr lang="en-US"/>
          </a:p>
        </p:txBody>
      </p:sp>
    </p:spTree>
    <p:extLst>
      <p:ext uri="{BB962C8B-B14F-4D97-AF65-F5344CB8AC3E}">
        <p14:creationId xmlns:p14="http://schemas.microsoft.com/office/powerpoint/2010/main" val="54595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review the performance data. These data will show how states fared on each of the three family outcomes.</a:t>
            </a:r>
          </a:p>
        </p:txBody>
      </p:sp>
      <p:sp>
        <p:nvSpPr>
          <p:cNvPr id="4" name="Slide Number Placeholder 3"/>
          <p:cNvSpPr>
            <a:spLocks noGrp="1"/>
          </p:cNvSpPr>
          <p:nvPr>
            <p:ph type="sldNum" sz="quarter" idx="5"/>
          </p:nvPr>
        </p:nvSpPr>
        <p:spPr/>
        <p:txBody>
          <a:bodyPr/>
          <a:lstStyle/>
          <a:p>
            <a:fld id="{FB242CD1-6292-43A3-A725-053A0CAE82C3}" type="slidenum">
              <a:rPr lang="en-US" smtClean="0"/>
              <a:t>18</a:t>
            </a:fld>
            <a:endParaRPr lang="en-US"/>
          </a:p>
        </p:txBody>
      </p:sp>
    </p:spTree>
    <p:extLst>
      <p:ext uri="{BB962C8B-B14F-4D97-AF65-F5344CB8AC3E}">
        <p14:creationId xmlns:p14="http://schemas.microsoft.com/office/powerpoint/2010/main" val="247025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aseline="0" dirty="0"/>
              <a:t>Nationally, in FFY18, 90% of families reported that early intervention services helped them know their rights. 91% reported that the program helped them effectively communicate their child’s needs. Finally, 92% reported that the program helped their child develop and learn.</a:t>
            </a:r>
          </a:p>
        </p:txBody>
      </p:sp>
      <p:sp>
        <p:nvSpPr>
          <p:cNvPr id="4" name="Slide Number Placeholder 3"/>
          <p:cNvSpPr>
            <a:spLocks noGrp="1"/>
          </p:cNvSpPr>
          <p:nvPr>
            <p:ph type="sldNum" sz="quarter" idx="5"/>
          </p:nvPr>
        </p:nvSpPr>
        <p:spPr/>
        <p:txBody>
          <a:bodyPr/>
          <a:lstStyle/>
          <a:p>
            <a:fld id="{FB242CD1-6292-43A3-A725-053A0CAE82C3}" type="slidenum">
              <a:rPr lang="en-US" smtClean="0"/>
              <a:t>19</a:t>
            </a:fld>
            <a:endParaRPr lang="en-US"/>
          </a:p>
        </p:txBody>
      </p:sp>
    </p:spTree>
    <p:extLst>
      <p:ext uri="{BB962C8B-B14F-4D97-AF65-F5344CB8AC3E}">
        <p14:creationId xmlns:p14="http://schemas.microsoft.com/office/powerpoint/2010/main" val="42659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After a brief overview of the indicator,</a:t>
            </a:r>
            <a:r>
              <a:rPr lang="en-US" baseline="0" dirty="0"/>
              <a:t> the </a:t>
            </a:r>
            <a:r>
              <a:rPr lang="en-US" dirty="0"/>
              <a:t>main topics</a:t>
            </a:r>
            <a:r>
              <a:rPr lang="en-US" baseline="0" dirty="0"/>
              <a:t> we </a:t>
            </a:r>
            <a:r>
              <a:rPr lang="en-US" dirty="0"/>
              <a:t>will cover are state approaches,</a:t>
            </a:r>
            <a:r>
              <a:rPr lang="en-US" baseline="0" dirty="0"/>
              <a:t> data quality, performance data, and resources.</a:t>
            </a:r>
            <a:endParaRPr lang="en-US" dirty="0">
              <a:cs typeface="Calibri"/>
            </a:endParaRPr>
          </a:p>
          <a:p>
            <a:endParaRPr lang="en-US" dirty="0"/>
          </a:p>
          <a:p>
            <a:r>
              <a:rPr lang="en-US" dirty="0">
                <a:solidFill>
                  <a:schemeClr val="tx2"/>
                </a:solidFill>
              </a:rPr>
              <a:t>State approaches include things like </a:t>
            </a:r>
            <a:endParaRPr lang="en-US" dirty="0">
              <a:solidFill>
                <a:schemeClr val="tx2"/>
              </a:solidFill>
              <a:cs typeface="Calibri"/>
            </a:endParaRPr>
          </a:p>
          <a:p>
            <a:pPr lvl="1"/>
            <a:r>
              <a:rPr lang="en-US" dirty="0">
                <a:solidFill>
                  <a:schemeClr val="tx2"/>
                </a:solidFill>
              </a:rPr>
              <a:t>What surveys were used;  </a:t>
            </a:r>
            <a:endParaRPr lang="en-US" dirty="0">
              <a:solidFill>
                <a:schemeClr val="tx2"/>
              </a:solidFill>
              <a:cs typeface="Calibri"/>
            </a:endParaRPr>
          </a:p>
          <a:p>
            <a:pPr lvl="1"/>
            <a:r>
              <a:rPr lang="en-US" dirty="0">
                <a:solidFill>
                  <a:schemeClr val="tx2"/>
                </a:solidFill>
              </a:rPr>
              <a:t>The populations of families who were surveyed; and </a:t>
            </a:r>
            <a:endParaRPr lang="en-US" dirty="0">
              <a:solidFill>
                <a:schemeClr val="tx2"/>
              </a:solidFill>
              <a:cs typeface="Calibri"/>
            </a:endParaRPr>
          </a:p>
          <a:p>
            <a:pPr lvl="1"/>
            <a:r>
              <a:rPr lang="en-US" dirty="0">
                <a:solidFill>
                  <a:schemeClr val="tx2"/>
                </a:solidFill>
              </a:rPr>
              <a:t>Methodologies for survey dissemination and returning surveys</a:t>
            </a:r>
            <a:endParaRPr lang="en-US" dirty="0">
              <a:solidFill>
                <a:schemeClr val="tx2"/>
              </a:solidFill>
              <a:cs typeface="Calibri"/>
            </a:endParaRPr>
          </a:p>
          <a:p>
            <a:endParaRPr lang="en-US" dirty="0">
              <a:solidFill>
                <a:schemeClr val="tx2"/>
              </a:solidFill>
            </a:endParaRPr>
          </a:p>
          <a:p>
            <a:r>
              <a:rPr lang="en-US" dirty="0">
                <a:solidFill>
                  <a:schemeClr val="tx2"/>
                </a:solidFill>
              </a:rPr>
              <a:t>Next, we will cover data quality in terms of response rates and representativeness</a:t>
            </a:r>
            <a:endParaRPr lang="en-US" dirty="0">
              <a:solidFill>
                <a:schemeClr val="tx2"/>
              </a:solidFill>
              <a:cs typeface="Calibri"/>
            </a:endParaRPr>
          </a:p>
          <a:p>
            <a:endParaRPr lang="en-US" dirty="0">
              <a:solidFill>
                <a:schemeClr val="tx2"/>
              </a:solidFill>
            </a:endParaRPr>
          </a:p>
          <a:p>
            <a:r>
              <a:rPr lang="en-US" dirty="0">
                <a:solidFill>
                  <a:schemeClr val="tx2"/>
                </a:solidFill>
              </a:rPr>
              <a:t>Then, we will look at the national Performance Data trends,</a:t>
            </a:r>
            <a:r>
              <a:rPr lang="en-US" baseline="0" dirty="0">
                <a:solidFill>
                  <a:schemeClr val="tx2"/>
                </a:solidFill>
              </a:rPr>
              <a:t> </a:t>
            </a:r>
            <a:endParaRPr lang="en-US" baseline="0" dirty="0">
              <a:solidFill>
                <a:schemeClr val="tx2"/>
              </a:solidFill>
              <a:cs typeface="Calibri"/>
            </a:endParaRPr>
          </a:p>
          <a:p>
            <a:endParaRPr lang="en-US" dirty="0">
              <a:solidFill>
                <a:schemeClr val="tx2"/>
              </a:solidFill>
            </a:endParaRPr>
          </a:p>
          <a:p>
            <a:r>
              <a:rPr lang="en-US" baseline="0" dirty="0">
                <a:solidFill>
                  <a:schemeClr val="tx2"/>
                </a:solidFill>
              </a:rPr>
              <a:t>Finally, we will conclude with key national resources</a:t>
            </a:r>
            <a:endParaRPr lang="en-US" dirty="0">
              <a:solidFill>
                <a:schemeClr val="tx2"/>
              </a:solidFill>
              <a:cs typeface="Calibri"/>
            </a:endParaRPr>
          </a:p>
        </p:txBody>
      </p:sp>
      <p:sp>
        <p:nvSpPr>
          <p:cNvPr id="4" name="Slide Number Placeholder 3"/>
          <p:cNvSpPr>
            <a:spLocks noGrp="1"/>
          </p:cNvSpPr>
          <p:nvPr>
            <p:ph type="sldNum" sz="quarter" idx="5"/>
          </p:nvPr>
        </p:nvSpPr>
        <p:spPr/>
        <p:txBody>
          <a:bodyPr/>
          <a:lstStyle/>
          <a:p>
            <a:fld id="{FB242CD1-6292-43A3-A725-053A0CAE82C3}" type="slidenum">
              <a:rPr lang="en-US" smtClean="0"/>
              <a:t>2</a:t>
            </a:fld>
            <a:endParaRPr lang="en-US"/>
          </a:p>
        </p:txBody>
      </p:sp>
    </p:spTree>
    <p:extLst>
      <p:ext uri="{BB962C8B-B14F-4D97-AF65-F5344CB8AC3E}">
        <p14:creationId xmlns:p14="http://schemas.microsoft.com/office/powerpoint/2010/main" val="1382400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baseline="0" dirty="0"/>
              <a:t>Now, let’s take a moment to review the Indicator 4 results over multiple </a:t>
            </a:r>
            <a:r>
              <a:rPr lang="en-US" sz="2800" dirty="0"/>
              <a:t>years. As</a:t>
            </a:r>
            <a:r>
              <a:rPr lang="en-US" sz="2800" baseline="0" dirty="0"/>
              <a:t> you can see in these column charts, the results have remained rather stable over time. </a:t>
            </a:r>
            <a:r>
              <a:rPr lang="en-US" sz="2800" dirty="0"/>
              <a:t>We see generally high performance on this indicator. </a:t>
            </a:r>
            <a:r>
              <a:rPr lang="en-US" sz="2000" dirty="0"/>
              <a:t>There is also general consistency across years within individual states, although the performance data may differ across family subgroups. </a:t>
            </a:r>
            <a:endParaRPr lang="en-US" sz="2400" dirty="0"/>
          </a:p>
        </p:txBody>
      </p:sp>
      <p:sp>
        <p:nvSpPr>
          <p:cNvPr id="4" name="Slide Number Placeholder 3"/>
          <p:cNvSpPr>
            <a:spLocks noGrp="1"/>
          </p:cNvSpPr>
          <p:nvPr>
            <p:ph type="sldNum" sz="quarter" idx="5"/>
          </p:nvPr>
        </p:nvSpPr>
        <p:spPr/>
        <p:txBody>
          <a:bodyPr/>
          <a:lstStyle/>
          <a:p>
            <a:fld id="{FB242CD1-6292-43A3-A725-053A0CAE82C3}" type="slidenum">
              <a:rPr lang="en-US" smtClean="0"/>
              <a:t>20</a:t>
            </a:fld>
            <a:endParaRPr lang="en-US"/>
          </a:p>
        </p:txBody>
      </p:sp>
    </p:spTree>
    <p:extLst>
      <p:ext uri="{BB962C8B-B14F-4D97-AF65-F5344CB8AC3E}">
        <p14:creationId xmlns:p14="http://schemas.microsoft.com/office/powerpoint/2010/main" val="180269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dirty="0"/>
              <a:t>This slide shows performance results by survey type. When viewing the performance results this way, we see slight variation across the tools. Remember that surveys within the “state-developed survey” group may be unique to one another. </a:t>
            </a:r>
            <a:endParaRPr lang="en-US" sz="2800" baseline="0" dirty="0">
              <a:cs typeface="Calibri"/>
            </a:endParaRPr>
          </a:p>
          <a:p>
            <a:endParaRPr lang="en-US" sz="2800" dirty="0">
              <a:cs typeface="Calibri"/>
            </a:endParaRPr>
          </a:p>
          <a:p>
            <a:r>
              <a:rPr lang="en-US" sz="2800" dirty="0"/>
              <a:t>Also remember, as mentioned earlier, </a:t>
            </a:r>
            <a:r>
              <a:rPr lang="en-US" sz="2800" dirty="0">
                <a:cs typeface="Calibri" panose="020F0502020204030204"/>
              </a:rPr>
              <a:t>each tool has their own scoring methodology, so use caution when comparing results across tools.</a:t>
            </a:r>
          </a:p>
        </p:txBody>
      </p:sp>
      <p:sp>
        <p:nvSpPr>
          <p:cNvPr id="4" name="Slide Number Placeholder 3"/>
          <p:cNvSpPr>
            <a:spLocks noGrp="1"/>
          </p:cNvSpPr>
          <p:nvPr>
            <p:ph type="sldNum" sz="quarter" idx="5"/>
          </p:nvPr>
        </p:nvSpPr>
        <p:spPr/>
        <p:txBody>
          <a:bodyPr/>
          <a:lstStyle/>
          <a:p>
            <a:fld id="{FB242CD1-6292-43A3-A725-053A0CAE82C3}" type="slidenum">
              <a:rPr lang="en-US" smtClean="0"/>
              <a:t>21</a:t>
            </a:fld>
            <a:endParaRPr lang="en-US"/>
          </a:p>
        </p:txBody>
      </p:sp>
    </p:spTree>
    <p:extLst>
      <p:ext uri="{BB962C8B-B14F-4D97-AF65-F5344CB8AC3E}">
        <p14:creationId xmlns:p14="http://schemas.microsoft.com/office/powerpoint/2010/main" val="2956104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we wanted to provide a few resources around family survey data.</a:t>
            </a:r>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22</a:t>
            </a:fld>
            <a:endParaRPr lang="en-US"/>
          </a:p>
        </p:txBody>
      </p:sp>
    </p:spTree>
    <p:extLst>
      <p:ext uri="{BB962C8B-B14F-4D97-AF65-F5344CB8AC3E}">
        <p14:creationId xmlns:p14="http://schemas.microsoft.com/office/powerpoint/2010/main" val="413758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several resources you can find readily available on the ECTA and DaSy Center websites, including background about family outcomes, strategies for family engagement, toolkits, calculators, and graphing templates. </a:t>
            </a:r>
          </a:p>
        </p:txBody>
      </p:sp>
      <p:sp>
        <p:nvSpPr>
          <p:cNvPr id="4" name="Slide Number Placeholder 3"/>
          <p:cNvSpPr>
            <a:spLocks noGrp="1"/>
          </p:cNvSpPr>
          <p:nvPr>
            <p:ph type="sldNum" sz="quarter" idx="5"/>
          </p:nvPr>
        </p:nvSpPr>
        <p:spPr/>
        <p:txBody>
          <a:bodyPr/>
          <a:lstStyle/>
          <a:p>
            <a:fld id="{FB242CD1-6292-43A3-A725-053A0CAE82C3}" type="slidenum">
              <a:rPr lang="en-US" smtClean="0"/>
              <a:t>23</a:t>
            </a:fld>
            <a:endParaRPr lang="en-US"/>
          </a:p>
        </p:txBody>
      </p:sp>
    </p:spTree>
    <p:extLst>
      <p:ext uri="{BB962C8B-B14F-4D97-AF65-F5344CB8AC3E}">
        <p14:creationId xmlns:p14="http://schemas.microsoft.com/office/powerpoint/2010/main" val="306816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cs typeface="ＭＳ Ｐゴシック" charset="0"/>
              </a:rPr>
              <a:t>If you have any questions or feedback, please contact the ECTA staff listed here.</a:t>
            </a:r>
            <a:endParaRPr lang="en-US" dirty="0"/>
          </a:p>
          <a:p>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24</a:t>
            </a:fld>
            <a:endParaRPr lang="en-US"/>
          </a:p>
        </p:txBody>
      </p:sp>
    </p:spTree>
    <p:extLst>
      <p:ext uri="{BB962C8B-B14F-4D97-AF65-F5344CB8AC3E}">
        <p14:creationId xmlns:p14="http://schemas.microsoft.com/office/powerpoint/2010/main" val="128331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about the ECTA and DaSy Centers, please visit our websites at the addresses listed here. This concludes our presentation. Thanks for your interest in family outcomes and have a great day. </a:t>
            </a:r>
          </a:p>
        </p:txBody>
      </p:sp>
      <p:sp>
        <p:nvSpPr>
          <p:cNvPr id="4" name="Slide Number Placeholder 3"/>
          <p:cNvSpPr>
            <a:spLocks noGrp="1"/>
          </p:cNvSpPr>
          <p:nvPr>
            <p:ph type="sldNum" sz="quarter" idx="5"/>
          </p:nvPr>
        </p:nvSpPr>
        <p:spPr/>
        <p:txBody>
          <a:bodyPr/>
          <a:lstStyle/>
          <a:p>
            <a:fld id="{FB242CD1-6292-43A3-A725-053A0CAE82C3}" type="slidenum">
              <a:rPr lang="en-US" smtClean="0"/>
              <a:t>25</a:t>
            </a:fld>
            <a:endParaRPr lang="en-US"/>
          </a:p>
        </p:txBody>
      </p:sp>
    </p:spTree>
    <p:extLst>
      <p:ext uri="{BB962C8B-B14F-4D97-AF65-F5344CB8AC3E}">
        <p14:creationId xmlns:p14="http://schemas.microsoft.com/office/powerpoint/2010/main" val="18269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jump into the data, we</a:t>
            </a:r>
            <a:r>
              <a:rPr lang="en-US" baseline="0" dirty="0"/>
              <a:t> want to remind everyone what data are included as well as the data sources. </a:t>
            </a:r>
          </a:p>
          <a:p>
            <a:r>
              <a:rPr lang="en-US" baseline="0" dirty="0"/>
              <a:t> </a:t>
            </a:r>
          </a:p>
          <a:p>
            <a:r>
              <a:rPr lang="en-US" baseline="0" dirty="0"/>
              <a:t>These results are from the Federal Fiscal Year or FFY 2018, which states reported in their February 2020 Annual Performance Report submission.  </a:t>
            </a:r>
          </a:p>
          <a:p>
            <a:r>
              <a:rPr lang="en-US" baseline="0" dirty="0"/>
              <a:t>Some states align to their school year or their state fiscal year, which would represent the period overlapping 2018-2019.</a:t>
            </a:r>
          </a:p>
          <a:p>
            <a:endParaRPr lang="en-US" baseline="0" dirty="0"/>
          </a:p>
          <a:p>
            <a:r>
              <a:rPr lang="en-US" baseline="0" dirty="0"/>
              <a:t>All 50 states are included, along with Washington, DC and the territories and jurisdictions, for a total of 56 entities. We will use the term “states” throughout the webinar to include states, territories, and jurisdictions.  </a:t>
            </a:r>
          </a:p>
          <a:p>
            <a:endParaRPr lang="en-US" baseline="0" dirty="0"/>
          </a:p>
          <a:p>
            <a:r>
              <a:rPr lang="en-US" baseline="0" dirty="0"/>
              <a:t>All 56 states submitted Part C Indicator 4 data. </a:t>
            </a:r>
          </a:p>
          <a:p>
            <a:endParaRPr lang="en-US" baseline="0" dirty="0"/>
          </a:p>
          <a:p>
            <a:pPr defTabSz="915772">
              <a:defRPr/>
            </a:pPr>
            <a:r>
              <a:rPr lang="en-US" baseline="0" dirty="0"/>
              <a:t>As far as the data sources:  The numeric performance data are exported from the online GRADS system and provided to us by OSEP. </a:t>
            </a:r>
          </a:p>
          <a:p>
            <a:pPr defTabSz="915772">
              <a:defRPr/>
            </a:pPr>
            <a:endParaRPr lang="en-US" baseline="0" dirty="0"/>
          </a:p>
          <a:p>
            <a:pPr defTabSz="915772">
              <a:defRPr/>
            </a:pPr>
            <a:r>
              <a:rPr lang="en-US" baseline="0" dirty="0"/>
              <a:t>The ECTA and DaSy Centers coded a number of additional variables by reading through each states’ APR and looking for the key variables that you will see here today.</a:t>
            </a:r>
            <a:r>
              <a:rPr lang="en-US" dirty="0"/>
              <a:t> </a:t>
            </a:r>
            <a:r>
              <a:rPr lang="en-US" baseline="0" dirty="0"/>
              <a:t> There is quite a bit of variation in the level of detail states include in their APRs</a:t>
            </a:r>
            <a:r>
              <a:rPr lang="en-US" dirty="0"/>
              <a:t>. </a:t>
            </a:r>
            <a:r>
              <a:rPr lang="en-US" baseline="0" dirty="0"/>
              <a:t>So, in some cases there are missing data, as these are not all required elements for inclusion in the GRADS submission.</a:t>
            </a:r>
            <a:r>
              <a:rPr lang="en-US" dirty="0"/>
              <a:t> </a:t>
            </a:r>
            <a:endParaRPr lang="en-US" baseline="0" dirty="0">
              <a:cs typeface="Calibri"/>
            </a:endParaRPr>
          </a:p>
          <a:p>
            <a:pPr defTabSz="915772">
              <a:defRPr/>
            </a:pPr>
            <a:endParaRPr lang="en-US" baseline="0" dirty="0"/>
          </a:p>
          <a:p>
            <a:pPr defTabSz="915772">
              <a:defRPr/>
            </a:pPr>
            <a:r>
              <a:rPr lang="en-US" baseline="0" dirty="0"/>
              <a:t>Let’s move on</a:t>
            </a:r>
            <a:r>
              <a:rPr lang="en-US" dirty="0"/>
              <a:t>.</a:t>
            </a:r>
            <a:endParaRPr lang="en-US" baseline="0" dirty="0">
              <a:cs typeface="Calibri"/>
            </a:endParaRPr>
          </a:p>
          <a:p>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3</a:t>
            </a:fld>
            <a:endParaRPr lang="en-US"/>
          </a:p>
        </p:txBody>
      </p:sp>
    </p:spTree>
    <p:extLst>
      <p:ext uri="{BB962C8B-B14F-4D97-AF65-F5344CB8AC3E}">
        <p14:creationId xmlns:p14="http://schemas.microsoft.com/office/powerpoint/2010/main" val="390603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sharing data from Part C’s Indicator 4 of the Annual Performance Report, or APR. </a:t>
            </a:r>
          </a:p>
          <a:p>
            <a:endParaRPr lang="en-US" dirty="0"/>
          </a:p>
          <a:p>
            <a:r>
              <a:rPr lang="en-US" dirty="0"/>
              <a:t>This indicator addresses how helpful the early</a:t>
            </a:r>
            <a:r>
              <a:rPr lang="en-US" baseline="0" dirty="0"/>
              <a:t> intervention program has been for families in the following three areas: </a:t>
            </a:r>
          </a:p>
          <a:p>
            <a:r>
              <a:rPr lang="en-US" kern="0" dirty="0"/>
              <a:t>A.  Helping them know their rights,</a:t>
            </a:r>
            <a:endParaRPr lang="en-US" kern="0" dirty="0">
              <a:cs typeface="Calibri" panose="020F0502020204030204"/>
            </a:endParaRPr>
          </a:p>
          <a:p>
            <a:r>
              <a:rPr lang="en-US" kern="0" dirty="0"/>
              <a:t>B.  Helping them effectively communicate their children's needs, and</a:t>
            </a:r>
            <a:endParaRPr lang="en-US" kern="0" dirty="0">
              <a:cs typeface="Calibri" panose="020F0502020204030204"/>
            </a:endParaRPr>
          </a:p>
          <a:p>
            <a:r>
              <a:rPr lang="en-US" kern="0" dirty="0"/>
              <a:t>C.  Helping them help their children develop and learn</a:t>
            </a:r>
            <a:r>
              <a:rPr lang="en-US" b="1" kern="0" dirty="0"/>
              <a:t> </a:t>
            </a:r>
            <a:endParaRPr lang="en-US" kern="0" dirty="0">
              <a:cs typeface="Calibri" panose="020F0502020204030204"/>
            </a:endParaRPr>
          </a:p>
          <a:p>
            <a:endParaRPr lang="en-US" baseline="0" dirty="0"/>
          </a:p>
          <a:p>
            <a:r>
              <a:rPr lang="en-US" baseline="0" dirty="0"/>
              <a:t>These are the unifying, common outcomes across states regardless of the specific survey tool or scoring methodology, which can vary across states.</a:t>
            </a:r>
          </a:p>
          <a:p>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4</a:t>
            </a:fld>
            <a:endParaRPr lang="en-US"/>
          </a:p>
        </p:txBody>
      </p:sp>
    </p:spTree>
    <p:extLst>
      <p:ext uri="{BB962C8B-B14F-4D97-AF65-F5344CB8AC3E}">
        <p14:creationId xmlns:p14="http://schemas.microsoft.com/office/powerpoint/2010/main" val="67767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an overview of the various surveys used to measure family outcomes.</a:t>
            </a:r>
          </a:p>
          <a:p>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5</a:t>
            </a:fld>
            <a:endParaRPr lang="en-US"/>
          </a:p>
        </p:txBody>
      </p:sp>
    </p:spTree>
    <p:extLst>
      <p:ext uri="{BB962C8B-B14F-4D97-AF65-F5344CB8AC3E}">
        <p14:creationId xmlns:p14="http://schemas.microsoft.com/office/powerpoint/2010/main" val="318123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states are using a well-defined methodology for surveying families for Indicator C4</a:t>
            </a:r>
            <a:r>
              <a:rPr lang="en-US" baseline="0" dirty="0"/>
              <a:t>. These are the four main types of surveys, listed in order of the most frequently used types. </a:t>
            </a:r>
          </a:p>
          <a:p>
            <a:endParaRPr lang="en-US" baseline="0" dirty="0"/>
          </a:p>
          <a:p>
            <a:r>
              <a:rPr lang="en-US" baseline="0" dirty="0"/>
              <a:t>The most frequently used survey is the </a:t>
            </a:r>
            <a:r>
              <a:rPr lang="en-US" dirty="0"/>
              <a:t>Early Childhood</a:t>
            </a:r>
            <a:r>
              <a:rPr lang="en-US" baseline="0" dirty="0"/>
              <a:t> Outcomes Center </a:t>
            </a:r>
            <a:r>
              <a:rPr lang="en-US" dirty="0"/>
              <a:t>Family Outcomes Survey-Revised (2010). Twenty states use this survey. </a:t>
            </a:r>
          </a:p>
          <a:p>
            <a:endParaRPr lang="en-US" dirty="0"/>
          </a:p>
          <a:p>
            <a:r>
              <a:rPr lang="en-US" dirty="0"/>
              <a:t>The next most frequently used</a:t>
            </a:r>
            <a:r>
              <a:rPr lang="en-US" baseline="0" dirty="0"/>
              <a:t> survey was developed by the </a:t>
            </a:r>
            <a:r>
              <a:rPr lang="en-US" dirty="0"/>
              <a:t>National Center for Special Education and Monitoring. Seventeen states used this survey.</a:t>
            </a:r>
          </a:p>
          <a:p>
            <a:endParaRPr lang="en-US" dirty="0"/>
          </a:p>
          <a:p>
            <a:pPr defTabSz="915772">
              <a:defRPr/>
            </a:pPr>
            <a:r>
              <a:rPr lang="en-US" dirty="0"/>
              <a:t>Next, we see that 12 states are using a survey developed by their own state. Please note that this “State-developed survey” group consists of all unique surveys, s</a:t>
            </a:r>
            <a:r>
              <a:rPr lang="en-US" baseline="0" dirty="0"/>
              <a:t>o there is more variation in tool format within this group than the other groups listed here.</a:t>
            </a:r>
            <a:endParaRPr lang="en-US" dirty="0"/>
          </a:p>
          <a:p>
            <a:pPr defTabSz="915772">
              <a:defRPr/>
            </a:pPr>
            <a:endParaRPr lang="en-US" baseline="0" dirty="0"/>
          </a:p>
          <a:p>
            <a:pPr defTabSz="915772">
              <a:defRPr/>
            </a:pPr>
            <a:r>
              <a:rPr lang="en-US" baseline="0" dirty="0"/>
              <a:t>Lastly, we have the </a:t>
            </a:r>
            <a:r>
              <a:rPr lang="en-US" dirty="0">
                <a:solidFill>
                  <a:srgbClr val="1B416C"/>
                </a:solidFill>
              </a:rPr>
              <a:t>Early Childhood Outcomes Center Original </a:t>
            </a:r>
            <a:r>
              <a:rPr lang="en-US" dirty="0"/>
              <a:t>Family Outcomes Survey</a:t>
            </a:r>
            <a:r>
              <a:rPr lang="en-US" dirty="0">
                <a:solidFill>
                  <a:srgbClr val="1B416C"/>
                </a:solidFill>
              </a:rPr>
              <a:t>. 7 states used this survey.  </a:t>
            </a:r>
          </a:p>
          <a:p>
            <a:pPr defTabSz="915772">
              <a:defRPr/>
            </a:pPr>
            <a:endParaRPr lang="en-US" baseline="0" dirty="0"/>
          </a:p>
          <a:p>
            <a:pPr defTabSz="915772">
              <a:defRPr/>
            </a:pPr>
            <a:r>
              <a:rPr lang="en-US" baseline="0" dirty="0"/>
              <a:t>The only change this year over last year in survey approach was that one state moved from the original to the revised ECO Family Outcomes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some of the surveys</a:t>
            </a:r>
            <a:r>
              <a:rPr lang="en-US" baseline="0" dirty="0"/>
              <a:t> use multiple questions for each of three overall family outcomes; others are represented by one question; and some use a statistical methodology called Rasch scoring to assess performance on the three outcomes based on the family’s overall score. </a:t>
            </a:r>
            <a:endParaRPr lang="en-US" dirty="0"/>
          </a:p>
          <a:p>
            <a:endParaRPr lang="en-US" dirty="0"/>
          </a:p>
          <a:p>
            <a:r>
              <a:rPr lang="en-US" dirty="0"/>
              <a:t>In the results you see here, w</a:t>
            </a:r>
            <a:r>
              <a:rPr lang="en-US" baseline="0" dirty="0"/>
              <a:t>e are reporting the tool used for </a:t>
            </a:r>
            <a:r>
              <a:rPr lang="en-US" dirty="0"/>
              <a:t>Indicator C4 only. F</a:t>
            </a:r>
            <a:r>
              <a:rPr lang="en-US" baseline="0" dirty="0"/>
              <a:t>or example, if a s</a:t>
            </a:r>
            <a:r>
              <a:rPr lang="en-US" dirty="0"/>
              <a:t>tate used a survey they developed on their own to get program information from families, but then added</a:t>
            </a:r>
            <a:r>
              <a:rPr lang="en-US" baseline="0" dirty="0"/>
              <a:t> the three questions from the ECO FOS-Original survey for Indicator 4 reporting on their APR, they were coded as ECO-FOS Original here. </a:t>
            </a:r>
            <a:r>
              <a:rPr lang="en-US" dirty="0"/>
              <a:t>All states are using a well-defined methodology for surveying families for Indicator C4</a:t>
            </a:r>
            <a:r>
              <a:rPr lang="en-US" baseline="0" dirty="0"/>
              <a:t>. These are the four main types of surveys, listed in order of the most frequently used types. </a:t>
            </a:r>
          </a:p>
          <a:p>
            <a:endParaRPr lang="en-US" baseline="0" dirty="0"/>
          </a:p>
          <a:p>
            <a:r>
              <a:rPr lang="en-US" baseline="0" dirty="0"/>
              <a:t>The most frequently used survey is the </a:t>
            </a:r>
            <a:r>
              <a:rPr lang="en-US" dirty="0"/>
              <a:t>Early Childhood</a:t>
            </a:r>
            <a:r>
              <a:rPr lang="en-US" baseline="0" dirty="0"/>
              <a:t> Outcomes Center </a:t>
            </a:r>
            <a:r>
              <a:rPr lang="en-US" dirty="0"/>
              <a:t>Family Outcomes Survey-Revised (2010). Twenty states use this survey. </a:t>
            </a:r>
          </a:p>
          <a:p>
            <a:endParaRPr lang="en-US" dirty="0"/>
          </a:p>
          <a:p>
            <a:r>
              <a:rPr lang="en-US" dirty="0"/>
              <a:t>The next most frequently used</a:t>
            </a:r>
            <a:r>
              <a:rPr lang="en-US" baseline="0" dirty="0"/>
              <a:t> survey was developed by the </a:t>
            </a:r>
            <a:r>
              <a:rPr lang="en-US" dirty="0"/>
              <a:t>National Center for Special Education and Monitoring. Seventeen states used this survey.</a:t>
            </a:r>
          </a:p>
          <a:p>
            <a:endParaRPr lang="en-US" dirty="0"/>
          </a:p>
          <a:p>
            <a:pPr defTabSz="915772">
              <a:defRPr/>
            </a:pPr>
            <a:r>
              <a:rPr lang="en-US" dirty="0"/>
              <a:t>Next, we see that 12 states are using a survey developed by their own state. Please note that this “State-developed survey” group consists of all unique surveys, s</a:t>
            </a:r>
            <a:r>
              <a:rPr lang="en-US" baseline="0" dirty="0"/>
              <a:t>o there is more variation in tool format within this group than the other groups listed here.</a:t>
            </a:r>
            <a:endParaRPr lang="en-US" dirty="0"/>
          </a:p>
          <a:p>
            <a:pPr defTabSz="915772">
              <a:defRPr/>
            </a:pPr>
            <a:endParaRPr lang="en-US" baseline="0" dirty="0"/>
          </a:p>
          <a:p>
            <a:pPr defTabSz="915772">
              <a:defRPr/>
            </a:pPr>
            <a:r>
              <a:rPr lang="en-US" baseline="0" dirty="0"/>
              <a:t>Lastly, we have the </a:t>
            </a:r>
            <a:r>
              <a:rPr lang="en-US" dirty="0">
                <a:solidFill>
                  <a:srgbClr val="1B416C"/>
                </a:solidFill>
              </a:rPr>
              <a:t>Early Childhood Outcomes Center Original </a:t>
            </a:r>
            <a:r>
              <a:rPr lang="en-US" dirty="0"/>
              <a:t>Family Outcomes Survey</a:t>
            </a:r>
            <a:r>
              <a:rPr lang="en-US" dirty="0">
                <a:solidFill>
                  <a:srgbClr val="1B416C"/>
                </a:solidFill>
              </a:rPr>
              <a:t>. 7 states used this survey.  </a:t>
            </a:r>
          </a:p>
          <a:p>
            <a:pPr defTabSz="915772">
              <a:defRPr/>
            </a:pPr>
            <a:endParaRPr lang="en-US" baseline="0" dirty="0"/>
          </a:p>
          <a:p>
            <a:pPr defTabSz="915772">
              <a:defRPr/>
            </a:pPr>
            <a:r>
              <a:rPr lang="en-US" baseline="0" dirty="0"/>
              <a:t>The only change this year over last year in survey approach was that one state moved from the original to the revised ECO Family Outcomes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some of the surveys</a:t>
            </a:r>
            <a:r>
              <a:rPr lang="en-US" baseline="0" dirty="0"/>
              <a:t> use multiple questions for each of three overall family outcomes; others are represented by one question; and some use a statistical methodology called Rasch scoring to assess performance on the three outcomes based on the family’s overall score. </a:t>
            </a:r>
            <a:endParaRPr lang="en-US" dirty="0"/>
          </a:p>
          <a:p>
            <a:endParaRPr lang="en-US" dirty="0"/>
          </a:p>
          <a:p>
            <a:r>
              <a:rPr lang="en-US" dirty="0"/>
              <a:t>In the results you see here, w</a:t>
            </a:r>
            <a:r>
              <a:rPr lang="en-US" baseline="0" dirty="0"/>
              <a:t>e are reporting the tool used for </a:t>
            </a:r>
            <a:r>
              <a:rPr lang="en-US" dirty="0"/>
              <a:t>Indicator C4 only. F</a:t>
            </a:r>
            <a:r>
              <a:rPr lang="en-US" baseline="0" dirty="0"/>
              <a:t>or example, if a s</a:t>
            </a:r>
            <a:r>
              <a:rPr lang="en-US" dirty="0"/>
              <a:t>tate used a survey they developed on their own to get program information from families, but then added</a:t>
            </a:r>
            <a:r>
              <a:rPr lang="en-US" baseline="0" dirty="0"/>
              <a:t> the three questions from the ECO FOS-Original survey for Indicator 4 reporting on their APR, they were coded as ECO-FOS Original here. </a:t>
            </a:r>
          </a:p>
          <a:p>
            <a:endParaRPr lang="en-US" baseline="0" dirty="0"/>
          </a:p>
        </p:txBody>
      </p:sp>
      <p:sp>
        <p:nvSpPr>
          <p:cNvPr id="4" name="Slide Number Placeholder 3"/>
          <p:cNvSpPr>
            <a:spLocks noGrp="1"/>
          </p:cNvSpPr>
          <p:nvPr>
            <p:ph type="sldNum" sz="quarter" idx="5"/>
          </p:nvPr>
        </p:nvSpPr>
        <p:spPr/>
        <p:txBody>
          <a:bodyPr/>
          <a:lstStyle/>
          <a:p>
            <a:fld id="{FB242CD1-6292-43A3-A725-053A0CAE82C3}" type="slidenum">
              <a:rPr lang="en-US" smtClean="0"/>
              <a:t>6</a:t>
            </a:fld>
            <a:endParaRPr lang="en-US"/>
          </a:p>
        </p:txBody>
      </p:sp>
    </p:spTree>
    <p:extLst>
      <p:ext uri="{BB962C8B-B14F-4D97-AF65-F5344CB8AC3E}">
        <p14:creationId xmlns:p14="http://schemas.microsoft.com/office/powerpoint/2010/main" val="241190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map, we can see which states, outlying territories, and jurisdictions are using each survey type.</a:t>
            </a:r>
          </a:p>
        </p:txBody>
      </p:sp>
      <p:sp>
        <p:nvSpPr>
          <p:cNvPr id="4" name="Slide Number Placeholder 3"/>
          <p:cNvSpPr>
            <a:spLocks noGrp="1"/>
          </p:cNvSpPr>
          <p:nvPr>
            <p:ph type="sldNum" sz="quarter" idx="5"/>
          </p:nvPr>
        </p:nvSpPr>
        <p:spPr/>
        <p:txBody>
          <a:bodyPr/>
          <a:lstStyle/>
          <a:p>
            <a:fld id="{FB242CD1-6292-43A3-A725-053A0CAE82C3}" type="slidenum">
              <a:rPr lang="en-US" smtClean="0"/>
              <a:t>7</a:t>
            </a:fld>
            <a:endParaRPr lang="en-US"/>
          </a:p>
        </p:txBody>
      </p:sp>
    </p:spTree>
    <p:extLst>
      <p:ext uri="{BB962C8B-B14F-4D97-AF65-F5344CB8AC3E}">
        <p14:creationId xmlns:p14="http://schemas.microsoft.com/office/powerpoint/2010/main" val="27771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take a deeper look into the various state approaches</a:t>
            </a:r>
            <a:r>
              <a:rPr lang="en-US" baseline="0" dirty="0"/>
              <a:t> to family outcomes measurement by looking at the family populations that states are surveying. </a:t>
            </a:r>
          </a:p>
          <a:p>
            <a:endParaRPr lang="en-US" baseline="0" dirty="0"/>
          </a:p>
          <a:p>
            <a:r>
              <a:rPr lang="en-US" baseline="0" dirty="0"/>
              <a:t>Nationally, we see that 18 states, about 32%, include families with a minimum of six months in the program. This is usually based on the theory that families need to be in the program for some minimum amount of time to see benefits from the program. </a:t>
            </a:r>
          </a:p>
          <a:p>
            <a:endParaRPr lang="en-US" baseline="0" dirty="0"/>
          </a:p>
          <a:p>
            <a:r>
              <a:rPr lang="en-US" baseline="0" dirty="0"/>
              <a:t>Another group of 22 states, or 39%, surveyed all families regardless of length of time in the program. The remainder have unique criteria or did not explain their survey frame in their APR.  </a:t>
            </a:r>
          </a:p>
          <a:p>
            <a:endParaRPr lang="en-US" baseline="0" dirty="0"/>
          </a:p>
          <a:p>
            <a:r>
              <a:rPr lang="en-US" baseline="0" dirty="0"/>
              <a:t>In addition, we determined that 10 states used approved sampling plans that included stratified random samples and samples from districts or regions, among others. This is consistent with the number of states that reported using sampling plans last year. </a:t>
            </a:r>
          </a:p>
        </p:txBody>
      </p:sp>
      <p:sp>
        <p:nvSpPr>
          <p:cNvPr id="4" name="Slide Number Placeholder 3"/>
          <p:cNvSpPr>
            <a:spLocks noGrp="1"/>
          </p:cNvSpPr>
          <p:nvPr>
            <p:ph type="sldNum" sz="quarter" idx="5"/>
          </p:nvPr>
        </p:nvSpPr>
        <p:spPr/>
        <p:txBody>
          <a:bodyPr/>
          <a:lstStyle/>
          <a:p>
            <a:fld id="{FB242CD1-6292-43A3-A725-053A0CAE82C3}" type="slidenum">
              <a:rPr lang="en-US" smtClean="0"/>
              <a:t>8</a:t>
            </a:fld>
            <a:endParaRPr lang="en-US"/>
          </a:p>
        </p:txBody>
      </p:sp>
    </p:spTree>
    <p:extLst>
      <p:ext uri="{BB962C8B-B14F-4D97-AF65-F5344CB8AC3E}">
        <p14:creationId xmlns:p14="http://schemas.microsoft.com/office/powerpoint/2010/main" val="206163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we look at how states approach disseminating their family surveys and getting their surveys returned.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r>
              <a:rPr lang="en-US" dirty="0"/>
              <a:t>Dissemination method refers to the ways</a:t>
            </a:r>
            <a:r>
              <a:rPr lang="en-US" baseline="0" dirty="0"/>
              <a:t> states are getting the survey to the intended families. For dissemination, 31 states are using multiple methods, meaning they used more than one method to get surveys to families.  This is an increase from 24 states last year.</a:t>
            </a:r>
          </a:p>
          <a:p>
            <a:endParaRPr lang="en-US" baseline="0" dirty="0"/>
          </a:p>
          <a:p>
            <a:r>
              <a:rPr lang="en-US" baseline="0" dirty="0"/>
              <a:t>Another 8 states use an in-person method to get the survey to families, which includes approaches like a service coordinator or provider handing a paper survey to a family at a home visit or IFSP meeting. </a:t>
            </a:r>
          </a:p>
          <a:p>
            <a:endParaRPr lang="en-US" baseline="0" dirty="0"/>
          </a:p>
          <a:p>
            <a:r>
              <a:rPr lang="en-US" baseline="0" dirty="0"/>
              <a:t>Six states used mail-only surveys, which is 4 fewer than last year. An additional 11 states did not outline their methods in their APR. </a:t>
            </a:r>
          </a:p>
          <a:p>
            <a:endParaRPr lang="en-US" baseline="0" dirty="0"/>
          </a:p>
          <a:p>
            <a:r>
              <a:rPr lang="en-US" baseline="0" dirty="0"/>
              <a:t>Next, we look at return methods, which refers to the ways families return a completed survey. Here we also see 31 states using multiple methods for the families to return the survey, and somewhat fewer states having a mail or in-person return as their only method. </a:t>
            </a:r>
          </a:p>
          <a:p>
            <a:endParaRPr lang="en-US" baseline="0" dirty="0"/>
          </a:p>
          <a:p>
            <a:r>
              <a:rPr lang="en-US" dirty="0"/>
              <a:t>Sometimes</a:t>
            </a:r>
            <a:r>
              <a:rPr lang="en-US" baseline="0" dirty="0"/>
              <a:t> states are specifically interested in the number of states who have an online option, so we continue to look at this each year. We have seen this number increase each year, and just this year 2 more states reported this option, which puts us up over half nationally. </a:t>
            </a:r>
            <a:endParaRPr lang="en-US" dirty="0"/>
          </a:p>
        </p:txBody>
      </p:sp>
      <p:sp>
        <p:nvSpPr>
          <p:cNvPr id="4" name="Slide Number Placeholder 3"/>
          <p:cNvSpPr>
            <a:spLocks noGrp="1"/>
          </p:cNvSpPr>
          <p:nvPr>
            <p:ph type="sldNum" sz="quarter" idx="5"/>
          </p:nvPr>
        </p:nvSpPr>
        <p:spPr/>
        <p:txBody>
          <a:bodyPr/>
          <a:lstStyle/>
          <a:p>
            <a:fld id="{FB242CD1-6292-43A3-A725-053A0CAE82C3}" type="slidenum">
              <a:rPr lang="en-US" smtClean="0"/>
              <a:t>9</a:t>
            </a:fld>
            <a:endParaRPr lang="en-US"/>
          </a:p>
        </p:txBody>
      </p:sp>
    </p:spTree>
    <p:extLst>
      <p:ext uri="{BB962C8B-B14F-4D97-AF65-F5344CB8AC3E}">
        <p14:creationId xmlns:p14="http://schemas.microsoft.com/office/powerpoint/2010/main" val="71066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The DaSy Center">
            <a:extLst>
              <a:ext uri="{FF2B5EF4-FFF2-40B4-BE49-F238E27FC236}">
                <a16:creationId xmlns:a16="http://schemas.microsoft.com/office/drawing/2014/main" id="{D384A9AD-C136-3A44-84DF-E5C7064F3C4C}"/>
              </a:ext>
            </a:extLst>
          </p:cNvPr>
          <p:cNvPicPr>
            <a:picLocks noChangeAspect="1"/>
          </p:cNvPicPr>
          <p:nvPr userDrawn="1"/>
        </p:nvPicPr>
        <p:blipFill>
          <a:blip r:embed="rId2"/>
          <a:stretch>
            <a:fillRect/>
          </a:stretch>
        </p:blipFill>
        <p:spPr>
          <a:xfrm>
            <a:off x="489932" y="193983"/>
            <a:ext cx="2509340" cy="640080"/>
          </a:xfrm>
          <a:prstGeom prst="rect">
            <a:avLst/>
          </a:prstGeom>
        </p:spPr>
      </p:pic>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dirty="0"/>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0" name="Picture 9" descr="Early Childhood Technical Assistance Center logo">
            <a:extLst>
              <a:ext uri="{FF2B5EF4-FFF2-40B4-BE49-F238E27FC236}">
                <a16:creationId xmlns:a16="http://schemas.microsoft.com/office/drawing/2014/main" id="{41BF4FB8-EA28-1949-B0EE-85F3E62575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6350" y="383214"/>
            <a:ext cx="2486025" cy="366790"/>
          </a:xfrm>
          <a:prstGeom prst="rect">
            <a:avLst/>
          </a:prstGeom>
        </p:spPr>
      </p:pic>
      <p:pic>
        <p:nvPicPr>
          <p:cNvPr id="6" name="Picture 5" descr="SRI Education logo">
            <a:extLst>
              <a:ext uri="{FF2B5EF4-FFF2-40B4-BE49-F238E27FC236}">
                <a16:creationId xmlns:a16="http://schemas.microsoft.com/office/drawing/2014/main" id="{BF5EFA56-0BC7-554B-BCBA-901040FEAF89}"/>
              </a:ext>
            </a:extLst>
          </p:cNvPr>
          <p:cNvPicPr>
            <a:picLocks noChangeAspect="1"/>
          </p:cNvPicPr>
          <p:nvPr userDrawn="1"/>
        </p:nvPicPr>
        <p:blipFill>
          <a:blip r:embed="rId4"/>
          <a:stretch>
            <a:fillRect/>
          </a:stretch>
        </p:blipFill>
        <p:spPr>
          <a:xfrm>
            <a:off x="4212187" y="6356665"/>
            <a:ext cx="1615440" cy="3657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0" name="Picture 9" descr="The DaSy Center">
            <a:extLst>
              <a:ext uri="{FF2B5EF4-FFF2-40B4-BE49-F238E27FC236}">
                <a16:creationId xmlns:a16="http://schemas.microsoft.com/office/drawing/2014/main" id="{D5C36842-AF9E-7644-805A-449773FAE39A}"/>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3" name="Picture 12" descr="Early Childhood Technical Assistance Center logo">
            <a:extLst>
              <a:ext uri="{FF2B5EF4-FFF2-40B4-BE49-F238E27FC236}">
                <a16:creationId xmlns:a16="http://schemas.microsoft.com/office/drawing/2014/main" id="{FDCB4C18-C55C-E14F-B5E5-5152574A74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126693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pic>
        <p:nvPicPr>
          <p:cNvPr id="9" name="Picture 8" descr="The DaSy Center">
            <a:extLst>
              <a:ext uri="{FF2B5EF4-FFF2-40B4-BE49-F238E27FC236}">
                <a16:creationId xmlns:a16="http://schemas.microsoft.com/office/drawing/2014/main" id="{5A3B85E5-C697-CB4C-94EF-B3053BC2E63C}"/>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3" name="Picture 12" descr="Early Childhood Technical Assistance Center logo">
            <a:extLst>
              <a:ext uri="{FF2B5EF4-FFF2-40B4-BE49-F238E27FC236}">
                <a16:creationId xmlns:a16="http://schemas.microsoft.com/office/drawing/2014/main" id="{780AD97B-68D6-4148-95FC-53768E803C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34663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3" name="Picture 12" descr="The DaSy Center">
            <a:extLst>
              <a:ext uri="{FF2B5EF4-FFF2-40B4-BE49-F238E27FC236}">
                <a16:creationId xmlns:a16="http://schemas.microsoft.com/office/drawing/2014/main" id="{6B4C5257-1C83-3D47-9996-AA3A3F0946EA}"/>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4" name="Picture 13" descr="Early Childhood Technical Assistance Center logo">
            <a:extLst>
              <a:ext uri="{FF2B5EF4-FFF2-40B4-BE49-F238E27FC236}">
                <a16:creationId xmlns:a16="http://schemas.microsoft.com/office/drawing/2014/main" id="{7B6ADCE0-A87D-5C4F-8898-E8CAF74BDC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1" name="Picture 10" descr="The DaSy Center">
            <a:extLst>
              <a:ext uri="{FF2B5EF4-FFF2-40B4-BE49-F238E27FC236}">
                <a16:creationId xmlns:a16="http://schemas.microsoft.com/office/drawing/2014/main" id="{F8B000F7-C794-344A-9990-06BB9BAB05EB}"/>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2" name="Picture 11" descr="Early Childhood Technical Assistance Center logo">
            <a:extLst>
              <a:ext uri="{FF2B5EF4-FFF2-40B4-BE49-F238E27FC236}">
                <a16:creationId xmlns:a16="http://schemas.microsoft.com/office/drawing/2014/main" id="{2F558FB4-5B53-3943-A9EE-85BED11404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1" name="Picture 10" descr="The DaSy Center">
            <a:extLst>
              <a:ext uri="{FF2B5EF4-FFF2-40B4-BE49-F238E27FC236}">
                <a16:creationId xmlns:a16="http://schemas.microsoft.com/office/drawing/2014/main" id="{3839254C-1BE2-6E4E-9590-230C6D2CA06F}"/>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2" name="Picture 11" descr="Early Childhood Technical Assistance Center logo">
            <a:extLst>
              <a:ext uri="{FF2B5EF4-FFF2-40B4-BE49-F238E27FC236}">
                <a16:creationId xmlns:a16="http://schemas.microsoft.com/office/drawing/2014/main" id="{F0F096FF-AF5F-5845-A461-169B7E8C1C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dirty="0"/>
              <a:t>Section Divider</a:t>
            </a:r>
            <a:br>
              <a:rPr lang="en-US" dirty="0"/>
            </a:br>
            <a:r>
              <a:rPr lang="en-US" dirty="0"/>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pic>
        <p:nvPicPr>
          <p:cNvPr id="12" name="Picture 11">
            <a:extLst>
              <a:ext uri="{FF2B5EF4-FFF2-40B4-BE49-F238E27FC236}">
                <a16:creationId xmlns:a16="http://schemas.microsoft.com/office/drawing/2014/main" id="{074D4C22-E36C-3349-ACAF-E1264D82C093}"/>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3" name="Picture 12" descr="Early Childhood Technical Assistance Center logo">
            <a:extLst>
              <a:ext uri="{FF2B5EF4-FFF2-40B4-BE49-F238E27FC236}">
                <a16:creationId xmlns:a16="http://schemas.microsoft.com/office/drawing/2014/main" id="{9818A703-85A6-A54F-A50C-63FC3570A8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1" name="Picture 10" descr="The DaSy Center">
            <a:extLst>
              <a:ext uri="{FF2B5EF4-FFF2-40B4-BE49-F238E27FC236}">
                <a16:creationId xmlns:a16="http://schemas.microsoft.com/office/drawing/2014/main" id="{44D3F750-FB2C-6342-AE6A-0AAE11090924}"/>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2" name="Picture 11" descr="Early Childhood Technical Assistance Center logo">
            <a:extLst>
              <a:ext uri="{FF2B5EF4-FFF2-40B4-BE49-F238E27FC236}">
                <a16:creationId xmlns:a16="http://schemas.microsoft.com/office/drawing/2014/main" id="{E5559544-E3A8-9D49-B972-E4A9F09693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pic>
        <p:nvPicPr>
          <p:cNvPr id="13" name="Picture 12" descr="The DaSy Center">
            <a:extLst>
              <a:ext uri="{FF2B5EF4-FFF2-40B4-BE49-F238E27FC236}">
                <a16:creationId xmlns:a16="http://schemas.microsoft.com/office/drawing/2014/main" id="{AD821B0C-54FE-1941-8509-7196ECCF7DFC}"/>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4" name="Picture 13" descr="Early Childhood Technical Assistance Center logo">
            <a:extLst>
              <a:ext uri="{FF2B5EF4-FFF2-40B4-BE49-F238E27FC236}">
                <a16:creationId xmlns:a16="http://schemas.microsoft.com/office/drawing/2014/main" id="{6D9C7F51-6E32-1D4D-A73E-EEE0AC7069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pic>
        <p:nvPicPr>
          <p:cNvPr id="15" name="Picture 14" descr="The DaSy Center">
            <a:extLst>
              <a:ext uri="{FF2B5EF4-FFF2-40B4-BE49-F238E27FC236}">
                <a16:creationId xmlns:a16="http://schemas.microsoft.com/office/drawing/2014/main" id="{F9A04771-DF75-2647-B050-D8067D4E7397}"/>
              </a:ext>
            </a:extLst>
          </p:cNvPr>
          <p:cNvPicPr>
            <a:picLocks noChangeAspect="1"/>
          </p:cNvPicPr>
          <p:nvPr userDrawn="1"/>
        </p:nvPicPr>
        <p:blipFill>
          <a:blip r:embed="rId2"/>
          <a:stretch>
            <a:fillRect/>
          </a:stretch>
        </p:blipFill>
        <p:spPr>
          <a:xfrm>
            <a:off x="6772573" y="6051234"/>
            <a:ext cx="2509340" cy="640080"/>
          </a:xfrm>
          <a:prstGeom prst="rect">
            <a:avLst/>
          </a:prstGeom>
        </p:spPr>
      </p:pic>
      <p:pic>
        <p:nvPicPr>
          <p:cNvPr id="16" name="Picture 15" descr="Early Childhood Technical Assistance Center logo">
            <a:extLst>
              <a:ext uri="{FF2B5EF4-FFF2-40B4-BE49-F238E27FC236}">
                <a16:creationId xmlns:a16="http://schemas.microsoft.com/office/drawing/2014/main" id="{08C5D52C-11E5-3B41-A9A1-733611CDD0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78991" y="6240465"/>
            <a:ext cx="2486025" cy="366790"/>
          </a:xfrm>
          <a:prstGeom prst="rect">
            <a:avLst/>
          </a:prstGeom>
        </p:spPr>
      </p:pic>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3292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1/29/2021</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26C4-0B4F-C543-B26D-F6E5E2F5EDCC}" type="slidenum">
              <a:rPr lang="en-US" smtClean="0"/>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64" r:id="rId9"/>
    <p:sldLayoutId id="2147483656" r:id="rId10"/>
    <p:sldLayoutId id="2147483657" r:id="rId11"/>
    <p:sldLayoutId id="2147483663" r:id="rId12"/>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ectacenter.org/eco/pages/familyoutcomes.asp" TargetMode="External"/><Relationship Id="rId7" Type="http://schemas.openxmlformats.org/officeDocument/2006/relationships/hyperlink" Target="https://ectacenter.org/eco/pages/familyoutcomes-calc.a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asycenter.org/resources/toolkits/" TargetMode="External"/><Relationship Id="rId5" Type="http://schemas.openxmlformats.org/officeDocument/2006/relationships/hyperlink" Target="https://ectacenter.org/decrp/" TargetMode="External"/><Relationship Id="rId4" Type="http://schemas.openxmlformats.org/officeDocument/2006/relationships/hyperlink" Target="https://ectacenter.org/topics/familyeng/familyeng.a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mailto:Haidee.Bernstein@SRI.com" TargetMode="External"/><Relationship Id="rId5" Type="http://schemas.openxmlformats.org/officeDocument/2006/relationships/hyperlink" Target="mailto:Kathleen.Hebbeler@sri.com" TargetMode="External"/><Relationship Id="rId4" Type="http://schemas.openxmlformats.org/officeDocument/2006/relationships/hyperlink" Target="mailto:Cornelia.Taylor@SRI.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DaSyCenter" TargetMode="External"/><Relationship Id="rId3" Type="http://schemas.openxmlformats.org/officeDocument/2006/relationships/hyperlink" Target="https://dasycenter.org/" TargetMode="External"/><Relationship Id="rId7" Type="http://schemas.openxmlformats.org/officeDocument/2006/relationships/hyperlink" Target="https://ectacenter.org/"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gif"/><Relationship Id="rId9" Type="http://schemas.openxmlformats.org/officeDocument/2006/relationships/hyperlink" Target="https://twitter.com/ECTACente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lstStyle/>
          <a:p>
            <a:r>
              <a:rPr lang="en-US" dirty="0"/>
              <a:t>Part C Indicator 4: Family Outcomes Data (FFY 2018)</a:t>
            </a: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b="2286"/>
          <a:stretch/>
        </p:blipFill>
        <p:spPr>
          <a:xfrm>
            <a:off x="6096000" y="0"/>
            <a:ext cx="6101148" cy="5584371"/>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10359956" y="6235430"/>
            <a:ext cx="1427231" cy="395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54578"/>
                </a:solidFill>
              </a:rPr>
              <a:t>Feb 2021</a:t>
            </a:r>
          </a:p>
        </p:txBody>
      </p:sp>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140-3E81-4FB0-BB56-C583461D0262}"/>
              </a:ext>
            </a:extLst>
          </p:cNvPr>
          <p:cNvSpPr>
            <a:spLocks noGrp="1"/>
          </p:cNvSpPr>
          <p:nvPr>
            <p:ph type="title"/>
          </p:nvPr>
        </p:nvSpPr>
        <p:spPr/>
        <p:txBody>
          <a:bodyPr/>
          <a:lstStyle/>
          <a:p>
            <a:r>
              <a:rPr lang="en-US" dirty="0"/>
              <a:t>Survey Approach: Survey Timing</a:t>
            </a:r>
          </a:p>
        </p:txBody>
      </p:sp>
      <p:sp>
        <p:nvSpPr>
          <p:cNvPr id="6" name="Content Placeholder 2">
            <a:extLst>
              <a:ext uri="{FF2B5EF4-FFF2-40B4-BE49-F238E27FC236}">
                <a16:creationId xmlns:a16="http://schemas.microsoft.com/office/drawing/2014/main" id="{D7D2834B-F66A-486C-98DD-4E44B65BD17B}"/>
              </a:ext>
            </a:extLst>
          </p:cNvPr>
          <p:cNvSpPr>
            <a:spLocks noGrp="1"/>
          </p:cNvSpPr>
          <p:nvPr>
            <p:ph idx="1"/>
          </p:nvPr>
        </p:nvSpPr>
        <p:spPr>
          <a:xfrm>
            <a:off x="838200" y="1825625"/>
            <a:ext cx="10515600" cy="4351338"/>
          </a:xfrm>
        </p:spPr>
        <p:txBody>
          <a:bodyPr numCol="1">
            <a:normAutofit/>
          </a:bodyPr>
          <a:lstStyle/>
          <a:p>
            <a:r>
              <a:rPr lang="en-US" sz="2400" dirty="0"/>
              <a:t>Annual survey/point in time: 30 states (54%)</a:t>
            </a:r>
          </a:p>
          <a:p>
            <a:r>
              <a:rPr lang="en-US" sz="2400" dirty="0"/>
              <a:t>At exit from program: 9 states (16%)</a:t>
            </a:r>
          </a:p>
          <a:p>
            <a:r>
              <a:rPr lang="en-US" sz="2400" dirty="0"/>
              <a:t>At IFSP: 1 state (2%)</a:t>
            </a:r>
          </a:p>
          <a:p>
            <a:r>
              <a:rPr lang="en-US" sz="2400" dirty="0"/>
              <a:t>Other/not reported: 16 states (29%)</a:t>
            </a:r>
          </a:p>
        </p:txBody>
      </p:sp>
    </p:spTree>
    <p:extLst>
      <p:ext uri="{BB962C8B-B14F-4D97-AF65-F5344CB8AC3E}">
        <p14:creationId xmlns:p14="http://schemas.microsoft.com/office/powerpoint/2010/main" val="4863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pPr algn="ctr"/>
            <a:r>
              <a:rPr lang="en-US" dirty="0"/>
              <a:t>Data Quality</a:t>
            </a:r>
          </a:p>
        </p:txBody>
      </p:sp>
      <p:pic>
        <p:nvPicPr>
          <p:cNvPr id="12" name="Picture 11" descr="Photo of parent and young girl">
            <a:extLst>
              <a:ext uri="{FF2B5EF4-FFF2-40B4-BE49-F238E27FC236}">
                <a16:creationId xmlns:a16="http://schemas.microsoft.com/office/drawing/2014/main" id="{B4BA42A7-AAA6-AC4F-843D-0004A4228733}"/>
              </a:ext>
            </a:extLst>
          </p:cNvPr>
          <p:cNvPicPr>
            <a:picLocks noChangeAspect="1"/>
          </p:cNvPicPr>
          <p:nvPr/>
        </p:nvPicPr>
        <p:blipFill rotWithShape="1">
          <a:blip r:embed="rId3"/>
          <a:srcRect r="2099"/>
          <a:stretch/>
        </p:blipFill>
        <p:spPr>
          <a:xfrm>
            <a:off x="6088740" y="0"/>
            <a:ext cx="6092374" cy="5499100"/>
          </a:xfrm>
          <a:prstGeom prst="rect">
            <a:avLst/>
          </a:prstGeom>
        </p:spPr>
      </p:pic>
    </p:spTree>
    <p:extLst>
      <p:ext uri="{BB962C8B-B14F-4D97-AF65-F5344CB8AC3E}">
        <p14:creationId xmlns:p14="http://schemas.microsoft.com/office/powerpoint/2010/main" val="406473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Survey Response Rates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p:txBody>
          <a:bodyPr/>
          <a:lstStyle/>
          <a:p>
            <a:r>
              <a:rPr lang="en-US" sz="2400" dirty="0"/>
              <a:t>All states reported a response rate</a:t>
            </a:r>
          </a:p>
          <a:p>
            <a:r>
              <a:rPr lang="en-US" sz="2400" dirty="0"/>
              <a:t>Response rate range: 7.9% - 100%</a:t>
            </a:r>
          </a:p>
          <a:p>
            <a:r>
              <a:rPr lang="en-US" sz="2400" dirty="0"/>
              <a:t>Mean response rate = 35.8%</a:t>
            </a:r>
          </a:p>
        </p:txBody>
      </p:sp>
    </p:spTree>
    <p:extLst>
      <p:ext uri="{BB962C8B-B14F-4D97-AF65-F5344CB8AC3E}">
        <p14:creationId xmlns:p14="http://schemas.microsoft.com/office/powerpoint/2010/main" val="139382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Indicator C4 Survey Response Rates by State (FFY 2018)</a:t>
            </a:r>
          </a:p>
        </p:txBody>
      </p:sp>
      <p:graphicFrame>
        <p:nvGraphicFramePr>
          <p:cNvPr id="4" name="Content Placeholder 3">
            <a:extLst>
              <a:ext uri="{FF2B5EF4-FFF2-40B4-BE49-F238E27FC236}">
                <a16:creationId xmlns:a16="http://schemas.microsoft.com/office/drawing/2014/main" id="{32508858-F3A2-4056-9CB4-9D21B3787892}"/>
              </a:ext>
            </a:extLst>
          </p:cNvPr>
          <p:cNvGraphicFramePr>
            <a:graphicFrameLocks noGrp="1"/>
          </p:cNvGraphicFramePr>
          <p:nvPr>
            <p:ph idx="1"/>
            <p:extLst>
              <p:ext uri="{D42A27DB-BD31-4B8C-83A1-F6EECF244321}">
                <p14:modId xmlns:p14="http://schemas.microsoft.com/office/powerpoint/2010/main" val="600448992"/>
              </p:ext>
            </p:extLst>
          </p:nvPr>
        </p:nvGraphicFramePr>
        <p:xfrm>
          <a:off x="1299920" y="1775955"/>
          <a:ext cx="959215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86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Response Rates and Survey Method</a:t>
            </a:r>
          </a:p>
        </p:txBody>
      </p:sp>
      <p:graphicFrame>
        <p:nvGraphicFramePr>
          <p:cNvPr id="6" name="Content Placeholder 5">
            <a:extLst>
              <a:ext uri="{FF2B5EF4-FFF2-40B4-BE49-F238E27FC236}">
                <a16:creationId xmlns:a16="http://schemas.microsoft.com/office/drawing/2014/main" id="{F7797075-AE18-4434-B8DE-5BD9238F9472}"/>
              </a:ext>
            </a:extLst>
          </p:cNvPr>
          <p:cNvGraphicFramePr>
            <a:graphicFrameLocks noGrp="1"/>
          </p:cNvGraphicFramePr>
          <p:nvPr>
            <p:ph idx="1"/>
            <p:extLst>
              <p:ext uri="{D42A27DB-BD31-4B8C-83A1-F6EECF244321}">
                <p14:modId xmlns:p14="http://schemas.microsoft.com/office/powerpoint/2010/main" val="666495874"/>
              </p:ext>
            </p:extLst>
          </p:nvPr>
        </p:nvGraphicFramePr>
        <p:xfrm>
          <a:off x="1685925" y="1825625"/>
          <a:ext cx="8820150" cy="1483360"/>
        </p:xfrm>
        <a:graphic>
          <a:graphicData uri="http://schemas.openxmlformats.org/drawingml/2006/table">
            <a:tbl>
              <a:tblPr firstRow="1" bandRow="1">
                <a:tableStyleId>{46F890A9-2807-4EBB-B81D-B2AA78EC7F39}</a:tableStyleId>
              </a:tblPr>
              <a:tblGrid>
                <a:gridCol w="3163926">
                  <a:extLst>
                    <a:ext uri="{9D8B030D-6E8A-4147-A177-3AD203B41FA5}">
                      <a16:colId xmlns:a16="http://schemas.microsoft.com/office/drawing/2014/main" val="4058219795"/>
                    </a:ext>
                  </a:extLst>
                </a:gridCol>
                <a:gridCol w="3147587">
                  <a:extLst>
                    <a:ext uri="{9D8B030D-6E8A-4147-A177-3AD203B41FA5}">
                      <a16:colId xmlns:a16="http://schemas.microsoft.com/office/drawing/2014/main" val="984445134"/>
                    </a:ext>
                  </a:extLst>
                </a:gridCol>
                <a:gridCol w="2508637">
                  <a:extLst>
                    <a:ext uri="{9D8B030D-6E8A-4147-A177-3AD203B41FA5}">
                      <a16:colId xmlns:a16="http://schemas.microsoft.com/office/drawing/2014/main" val="1050672304"/>
                    </a:ext>
                  </a:extLst>
                </a:gridCol>
              </a:tblGrid>
              <a:tr h="37084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Dissemination Method(s)</a:t>
                      </a:r>
                    </a:p>
                  </a:txBody>
                  <a:tcPr>
                    <a:solidFill>
                      <a:srgbClr val="1545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Average Response Rate</a:t>
                      </a:r>
                    </a:p>
                  </a:txBody>
                  <a:tcPr>
                    <a:solidFill>
                      <a:srgbClr val="15457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Number of States</a:t>
                      </a:r>
                    </a:p>
                  </a:txBody>
                  <a:tcPr>
                    <a:solidFill>
                      <a:srgbClr val="154578"/>
                    </a:solidFill>
                  </a:tcPr>
                </a:tc>
                <a:extLst>
                  <a:ext uri="{0D108BD9-81ED-4DB2-BD59-A6C34878D82A}">
                    <a16:rowId xmlns:a16="http://schemas.microsoft.com/office/drawing/2014/main" val="120403182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In-person distribution</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52%</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8</a:t>
                      </a:r>
                    </a:p>
                  </a:txBody>
                  <a:tcPr/>
                </a:tc>
                <a:extLst>
                  <a:ext uri="{0D108BD9-81ED-4DB2-BD59-A6C34878D82A}">
                    <a16:rowId xmlns:a16="http://schemas.microsoft.com/office/drawing/2014/main" val="193322264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Multiple methods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34%</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31</a:t>
                      </a:r>
                    </a:p>
                  </a:txBody>
                  <a:tcPr/>
                </a:tc>
                <a:extLst>
                  <a:ext uri="{0D108BD9-81ED-4DB2-BD59-A6C34878D82A}">
                    <a16:rowId xmlns:a16="http://schemas.microsoft.com/office/drawing/2014/main" val="2155748457"/>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Mailed-only distribution</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23%</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6</a:t>
                      </a:r>
                    </a:p>
                  </a:txBody>
                  <a:tcPr/>
                </a:tc>
                <a:extLst>
                  <a:ext uri="{0D108BD9-81ED-4DB2-BD59-A6C34878D82A}">
                    <a16:rowId xmlns:a16="http://schemas.microsoft.com/office/drawing/2014/main" val="1311055329"/>
                  </a:ext>
                </a:extLst>
              </a:tr>
            </a:tbl>
          </a:graphicData>
        </a:graphic>
      </p:graphicFrame>
      <p:graphicFrame>
        <p:nvGraphicFramePr>
          <p:cNvPr id="7" name="Table 6">
            <a:extLst>
              <a:ext uri="{FF2B5EF4-FFF2-40B4-BE49-F238E27FC236}">
                <a16:creationId xmlns:a16="http://schemas.microsoft.com/office/drawing/2014/main" id="{978D5440-664E-44C6-BDCF-E4A700FB9F16}"/>
              </a:ext>
            </a:extLst>
          </p:cNvPr>
          <p:cNvGraphicFramePr>
            <a:graphicFrameLocks/>
          </p:cNvGraphicFramePr>
          <p:nvPr>
            <p:extLst>
              <p:ext uri="{D42A27DB-BD31-4B8C-83A1-F6EECF244321}">
                <p14:modId xmlns:p14="http://schemas.microsoft.com/office/powerpoint/2010/main" val="58035360"/>
              </p:ext>
            </p:extLst>
          </p:nvPr>
        </p:nvGraphicFramePr>
        <p:xfrm>
          <a:off x="1685925" y="3725846"/>
          <a:ext cx="8820150" cy="1112520"/>
        </p:xfrm>
        <a:graphic>
          <a:graphicData uri="http://schemas.openxmlformats.org/drawingml/2006/table">
            <a:tbl>
              <a:tblPr firstRow="1" bandRow="1">
                <a:tableStyleId>{46F890A9-2807-4EBB-B81D-B2AA78EC7F39}</a:tableStyleId>
              </a:tblPr>
              <a:tblGrid>
                <a:gridCol w="3150870">
                  <a:extLst>
                    <a:ext uri="{9D8B030D-6E8A-4147-A177-3AD203B41FA5}">
                      <a16:colId xmlns:a16="http://schemas.microsoft.com/office/drawing/2014/main" val="4058219795"/>
                    </a:ext>
                  </a:extLst>
                </a:gridCol>
                <a:gridCol w="3236280">
                  <a:extLst>
                    <a:ext uri="{9D8B030D-6E8A-4147-A177-3AD203B41FA5}">
                      <a16:colId xmlns:a16="http://schemas.microsoft.com/office/drawing/2014/main" val="984445134"/>
                    </a:ext>
                  </a:extLst>
                </a:gridCol>
                <a:gridCol w="2433000">
                  <a:extLst>
                    <a:ext uri="{9D8B030D-6E8A-4147-A177-3AD203B41FA5}">
                      <a16:colId xmlns:a16="http://schemas.microsoft.com/office/drawing/2014/main" val="1050672304"/>
                    </a:ext>
                  </a:extLst>
                </a:gridCol>
              </a:tblGrid>
              <a:tr h="370840">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Return Method(s)</a:t>
                      </a:r>
                    </a:p>
                  </a:txBody>
                  <a:tcPr>
                    <a:solidFill>
                      <a:srgbClr val="404A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Average Response Rate</a:t>
                      </a:r>
                    </a:p>
                  </a:txBody>
                  <a:tcPr>
                    <a:solidFill>
                      <a:srgbClr val="404A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ahoma" panose="020B0604030504040204" pitchFamily="34" charset="0"/>
                          <a:ea typeface="Tahoma" panose="020B0604030504040204" pitchFamily="34" charset="0"/>
                          <a:cs typeface="Tahoma" panose="020B0604030504040204" pitchFamily="34" charset="0"/>
                        </a:rPr>
                        <a:t>Number of States</a:t>
                      </a:r>
                    </a:p>
                  </a:txBody>
                  <a:tcPr>
                    <a:solidFill>
                      <a:srgbClr val="404A55"/>
                    </a:solidFill>
                  </a:tcPr>
                </a:tc>
                <a:extLst>
                  <a:ext uri="{0D108BD9-81ED-4DB2-BD59-A6C34878D82A}">
                    <a16:rowId xmlns:a16="http://schemas.microsoft.com/office/drawing/2014/main" val="120403182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Multiple return methods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36%</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31</a:t>
                      </a:r>
                    </a:p>
                  </a:txBody>
                  <a:tcPr/>
                </a:tc>
                <a:extLst>
                  <a:ext uri="{0D108BD9-81ED-4DB2-BD59-A6C34878D82A}">
                    <a16:rowId xmlns:a16="http://schemas.microsoft.com/office/drawing/2014/main" val="193322264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Mail-only return</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21%</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4</a:t>
                      </a:r>
                    </a:p>
                  </a:txBody>
                  <a:tcPr/>
                </a:tc>
                <a:extLst>
                  <a:ext uri="{0D108BD9-81ED-4DB2-BD59-A6C34878D82A}">
                    <a16:rowId xmlns:a16="http://schemas.microsoft.com/office/drawing/2014/main" val="2155748457"/>
                  </a:ext>
                </a:extLst>
              </a:tr>
            </a:tbl>
          </a:graphicData>
        </a:graphic>
      </p:graphicFrame>
    </p:spTree>
    <p:extLst>
      <p:ext uri="{BB962C8B-B14F-4D97-AF65-F5344CB8AC3E}">
        <p14:creationId xmlns:p14="http://schemas.microsoft.com/office/powerpoint/2010/main" val="393615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Data Quality: Overall Representativeness of Family Data</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988819"/>
            <a:ext cx="10515600" cy="3993833"/>
          </a:xfrm>
        </p:spPr>
        <p:txBody>
          <a:bodyPr>
            <a:normAutofit/>
          </a:bodyPr>
          <a:lstStyle/>
          <a:p>
            <a:pPr marL="0" indent="0">
              <a:buNone/>
            </a:pPr>
            <a:r>
              <a:rPr lang="en-US" dirty="0"/>
              <a:t>Did the data represent the state? </a:t>
            </a:r>
          </a:p>
          <a:p>
            <a:pPr lvl="1">
              <a:spcBef>
                <a:spcPts val="1000"/>
              </a:spcBef>
            </a:pPr>
            <a:r>
              <a:rPr lang="en-US" dirty="0"/>
              <a:t>Yes: 40 states (71%)</a:t>
            </a:r>
          </a:p>
          <a:p>
            <a:pPr lvl="1">
              <a:spcBef>
                <a:spcPts val="1000"/>
              </a:spcBef>
            </a:pPr>
            <a:r>
              <a:rPr lang="en-US" dirty="0"/>
              <a:t>No: 16 states (29%)</a:t>
            </a:r>
          </a:p>
          <a:p>
            <a:pPr lvl="1">
              <a:spcBef>
                <a:spcPts val="1000"/>
              </a:spcBef>
            </a:pPr>
            <a:r>
              <a:rPr lang="en-US" dirty="0"/>
              <a:t>Omitted: 0 states </a:t>
            </a:r>
          </a:p>
        </p:txBody>
      </p:sp>
    </p:spTree>
    <p:extLst>
      <p:ext uri="{BB962C8B-B14F-4D97-AF65-F5344CB8AC3E}">
        <p14:creationId xmlns:p14="http://schemas.microsoft.com/office/powerpoint/2010/main" val="286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Data Quality: Assessing Representativeness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2183129"/>
            <a:ext cx="10515600" cy="3993833"/>
          </a:xfrm>
        </p:spPr>
        <p:txBody>
          <a:bodyPr>
            <a:normAutofit/>
          </a:bodyPr>
          <a:lstStyle/>
          <a:p>
            <a:r>
              <a:rPr lang="en-US" dirty="0"/>
              <a:t>“Yes” data were representative by:  </a:t>
            </a:r>
          </a:p>
          <a:p>
            <a:pPr lvl="1">
              <a:spcBef>
                <a:spcPts val="1000"/>
              </a:spcBef>
            </a:pPr>
            <a:r>
              <a:rPr lang="en-US" dirty="0"/>
              <a:t>Race/ethnicity (30 states, 54%)</a:t>
            </a:r>
          </a:p>
          <a:p>
            <a:pPr lvl="1">
              <a:spcBef>
                <a:spcPts val="1000"/>
              </a:spcBef>
            </a:pPr>
            <a:r>
              <a:rPr lang="en-US" dirty="0"/>
              <a:t>Geographic variables (14 states, 25%)</a:t>
            </a:r>
          </a:p>
          <a:p>
            <a:pPr lvl="1">
              <a:spcBef>
                <a:spcPts val="1000"/>
              </a:spcBef>
            </a:pPr>
            <a:r>
              <a:rPr lang="en-US" dirty="0"/>
              <a:t>Child’s gender (15 states, 27%)</a:t>
            </a:r>
          </a:p>
          <a:p>
            <a:pPr lvl="1">
              <a:spcBef>
                <a:spcPts val="1000"/>
              </a:spcBef>
            </a:pPr>
            <a:r>
              <a:rPr lang="en-US" dirty="0"/>
              <a:t>Others: child age, disability/eligibility categories, length of time in services, income, primary language</a:t>
            </a:r>
          </a:p>
        </p:txBody>
      </p:sp>
    </p:spTree>
    <p:extLst>
      <p:ext uri="{BB962C8B-B14F-4D97-AF65-F5344CB8AC3E}">
        <p14:creationId xmlns:p14="http://schemas.microsoft.com/office/powerpoint/2010/main" val="377419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Considerations for Assessing Representativeness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2183129"/>
            <a:ext cx="10515600" cy="3993833"/>
          </a:xfrm>
        </p:spPr>
        <p:txBody>
          <a:bodyPr>
            <a:normAutofit/>
          </a:bodyPr>
          <a:lstStyle/>
          <a:p>
            <a:r>
              <a:rPr lang="en-US" sz="2400" dirty="0"/>
              <a:t>Are response rates disproportionate across family subgroups?</a:t>
            </a:r>
          </a:p>
          <a:p>
            <a:r>
              <a:rPr lang="en-US" sz="2400" dirty="0"/>
              <a:t>Was the minimum response rate was met among each subgroup?</a:t>
            </a:r>
          </a:p>
          <a:p>
            <a:r>
              <a:rPr lang="en-US" sz="2400" dirty="0"/>
              <a:t>Was each subgroup size sufficiently large enough to draw conclusions?</a:t>
            </a:r>
          </a:p>
          <a:p>
            <a:r>
              <a:rPr lang="en-US" sz="2400" dirty="0"/>
              <a:t>Were differences across subgroups and across years statistically significant?</a:t>
            </a:r>
          </a:p>
        </p:txBody>
      </p:sp>
    </p:spTree>
    <p:extLst>
      <p:ext uri="{BB962C8B-B14F-4D97-AF65-F5344CB8AC3E}">
        <p14:creationId xmlns:p14="http://schemas.microsoft.com/office/powerpoint/2010/main" val="300166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pPr algn="ctr"/>
            <a:r>
              <a:rPr lang="en-US" dirty="0"/>
              <a:t>Performance Data</a:t>
            </a:r>
          </a:p>
        </p:txBody>
      </p:sp>
      <p:pic>
        <p:nvPicPr>
          <p:cNvPr id="4" name="Picture 3" descr="Photo of parent and toddler">
            <a:extLst>
              <a:ext uri="{FF2B5EF4-FFF2-40B4-BE49-F238E27FC236}">
                <a16:creationId xmlns:a16="http://schemas.microsoft.com/office/drawing/2014/main" id="{103D4FB2-4589-4376-A125-F818F6A28E99}"/>
              </a:ext>
            </a:extLst>
          </p:cNvPr>
          <p:cNvPicPr>
            <a:picLocks noChangeAspect="1"/>
          </p:cNvPicPr>
          <p:nvPr/>
        </p:nvPicPr>
        <p:blipFill>
          <a:blip r:embed="rId3"/>
          <a:stretch>
            <a:fillRect/>
          </a:stretch>
        </p:blipFill>
        <p:spPr>
          <a:xfrm>
            <a:off x="6091203" y="12282"/>
            <a:ext cx="6093500" cy="4754028"/>
          </a:xfrm>
          <a:prstGeom prst="rect">
            <a:avLst/>
          </a:prstGeom>
        </p:spPr>
      </p:pic>
    </p:spTree>
    <p:extLst>
      <p:ext uri="{BB962C8B-B14F-4D97-AF65-F5344CB8AC3E}">
        <p14:creationId xmlns:p14="http://schemas.microsoft.com/office/powerpoint/2010/main" val="325332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FFY 2018 Performance</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2183129"/>
            <a:ext cx="10515600" cy="3993833"/>
          </a:xfrm>
        </p:spPr>
        <p:txBody>
          <a:bodyPr>
            <a:normAutofit/>
          </a:bodyPr>
          <a:lstStyle/>
          <a:p>
            <a:pPr marL="0" indent="0">
              <a:buNone/>
            </a:pPr>
            <a:r>
              <a:rPr lang="en-US" sz="2400" dirty="0"/>
              <a:t>Percent of families who report that early intervention services have helped the family:</a:t>
            </a:r>
          </a:p>
          <a:p>
            <a:pPr marL="0" indent="0">
              <a:buNone/>
            </a:pPr>
            <a:endParaRPr lang="en-US" sz="2400" dirty="0"/>
          </a:p>
          <a:p>
            <a:pPr marL="457200" indent="-457200">
              <a:buFont typeface="+mj-lt"/>
              <a:buAutoNum type="alphaUcPeriod"/>
            </a:pPr>
            <a:r>
              <a:rPr lang="en-US" dirty="0"/>
              <a:t>Know their rights: </a:t>
            </a:r>
            <a:r>
              <a:rPr lang="en-US" b="1" dirty="0"/>
              <a:t>90%</a:t>
            </a:r>
          </a:p>
          <a:p>
            <a:pPr marL="457200" indent="-457200">
              <a:buFont typeface="+mj-lt"/>
              <a:buAutoNum type="alphaUcPeriod"/>
            </a:pPr>
            <a:r>
              <a:rPr lang="en-US" sz="2400" dirty="0"/>
              <a:t>Effective communicate their child’s needs:</a:t>
            </a:r>
            <a:r>
              <a:rPr lang="en-US" sz="2400" b="1" dirty="0"/>
              <a:t> 91%</a:t>
            </a:r>
          </a:p>
          <a:p>
            <a:pPr marL="457200" indent="-457200">
              <a:buFont typeface="+mj-lt"/>
              <a:buAutoNum type="alphaUcPeriod"/>
            </a:pPr>
            <a:r>
              <a:rPr lang="en-US" dirty="0"/>
              <a:t>Help their child develop and learn: </a:t>
            </a:r>
            <a:r>
              <a:rPr lang="en-US" b="1" dirty="0"/>
              <a:t>92%</a:t>
            </a:r>
            <a:endParaRPr lang="en-US" sz="2400" b="1" dirty="0"/>
          </a:p>
        </p:txBody>
      </p:sp>
    </p:spTree>
    <p:extLst>
      <p:ext uri="{BB962C8B-B14F-4D97-AF65-F5344CB8AC3E}">
        <p14:creationId xmlns:p14="http://schemas.microsoft.com/office/powerpoint/2010/main" val="420610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Family Outcomes Data</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p:txBody>
          <a:bodyPr/>
          <a:lstStyle/>
          <a:p>
            <a:pPr marL="571500" indent="-571500">
              <a:buFont typeface="Arial" panose="020B0604020202020204" pitchFamily="34" charset="0"/>
              <a:buChar char="•"/>
            </a:pPr>
            <a:r>
              <a:rPr lang="en-US" sz="2400" dirty="0"/>
              <a:t>Background </a:t>
            </a:r>
          </a:p>
          <a:p>
            <a:pPr marL="571500" indent="-571500">
              <a:buFont typeface="Arial" panose="020B0604020202020204" pitchFamily="34" charset="0"/>
              <a:buChar char="•"/>
            </a:pPr>
            <a:r>
              <a:rPr lang="en-US" sz="2400" dirty="0"/>
              <a:t>State Approaches</a:t>
            </a:r>
          </a:p>
          <a:p>
            <a:pPr marL="571500" indent="-571500">
              <a:buFont typeface="Arial" panose="020B0604020202020204" pitchFamily="34" charset="0"/>
              <a:buChar char="•"/>
            </a:pPr>
            <a:r>
              <a:rPr lang="en-US" sz="2400" dirty="0"/>
              <a:t>Data Quality</a:t>
            </a:r>
          </a:p>
          <a:p>
            <a:pPr marL="571500" indent="-571500">
              <a:buFont typeface="Arial" panose="020B0604020202020204" pitchFamily="34" charset="0"/>
              <a:buChar char="•"/>
            </a:pPr>
            <a:r>
              <a:rPr lang="en-US" sz="2400" dirty="0"/>
              <a:t>Performance Data</a:t>
            </a:r>
          </a:p>
          <a:p>
            <a:pPr marL="571500" indent="-571500">
              <a:buFont typeface="Arial" panose="020B0604020202020204" pitchFamily="34" charset="0"/>
              <a:buChar char="•"/>
            </a:pPr>
            <a:r>
              <a:rPr lang="en-US" sz="2400" dirty="0"/>
              <a:t>Resources</a:t>
            </a:r>
          </a:p>
        </p:txBody>
      </p:sp>
    </p:spTree>
    <p:extLst>
      <p:ext uri="{BB962C8B-B14F-4D97-AF65-F5344CB8AC3E}">
        <p14:creationId xmlns:p14="http://schemas.microsoft.com/office/powerpoint/2010/main" val="375392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Indicator 4 National Family Survey Data Trends (FFY 2012-2018)</a:t>
            </a:r>
          </a:p>
        </p:txBody>
      </p:sp>
      <p:graphicFrame>
        <p:nvGraphicFramePr>
          <p:cNvPr id="6" name="Content Placeholder 4">
            <a:extLst>
              <a:ext uri="{FF2B5EF4-FFF2-40B4-BE49-F238E27FC236}">
                <a16:creationId xmlns:a16="http://schemas.microsoft.com/office/drawing/2014/main" id="{C73A8A36-0A8B-4C57-9506-58FCE2D80157}"/>
              </a:ext>
            </a:extLst>
          </p:cNvPr>
          <p:cNvGraphicFramePr>
            <a:graphicFrameLocks noGrp="1"/>
          </p:cNvGraphicFramePr>
          <p:nvPr>
            <p:ph idx="1"/>
            <p:extLst>
              <p:ext uri="{D42A27DB-BD31-4B8C-83A1-F6EECF244321}">
                <p14:modId xmlns:p14="http://schemas.microsoft.com/office/powerpoint/2010/main" val="3966103267"/>
              </p:ext>
            </p:extLst>
          </p:nvPr>
        </p:nvGraphicFramePr>
        <p:xfrm>
          <a:off x="838200" y="1825625"/>
          <a:ext cx="10515600" cy="4203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829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Indicator 4 Performance by Survey Used</a:t>
            </a:r>
          </a:p>
        </p:txBody>
      </p:sp>
      <p:graphicFrame>
        <p:nvGraphicFramePr>
          <p:cNvPr id="7" name="Content Placeholder 4">
            <a:extLst>
              <a:ext uri="{FF2B5EF4-FFF2-40B4-BE49-F238E27FC236}">
                <a16:creationId xmlns:a16="http://schemas.microsoft.com/office/drawing/2014/main" id="{1817075D-05EB-47F7-8D60-5AA0548DA745}"/>
              </a:ext>
            </a:extLst>
          </p:cNvPr>
          <p:cNvGraphicFramePr>
            <a:graphicFrameLocks noGrp="1"/>
          </p:cNvGraphicFramePr>
          <p:nvPr>
            <p:ph idx="1"/>
            <p:extLst>
              <p:ext uri="{D42A27DB-BD31-4B8C-83A1-F6EECF244321}">
                <p14:modId xmlns:p14="http://schemas.microsoft.com/office/powerpoint/2010/main" val="2447698902"/>
              </p:ext>
            </p:extLst>
          </p:nvPr>
        </p:nvGraphicFramePr>
        <p:xfrm>
          <a:off x="838200" y="1825625"/>
          <a:ext cx="10515600" cy="4217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029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pPr algn="ctr"/>
            <a:r>
              <a:rPr lang="en-US" dirty="0"/>
              <a:t>Resources</a:t>
            </a:r>
          </a:p>
        </p:txBody>
      </p:sp>
      <p:pic>
        <p:nvPicPr>
          <p:cNvPr id="5" name="Picture 4" descr="photo of parent and young son using stacking cups at a table">
            <a:extLst>
              <a:ext uri="{FF2B5EF4-FFF2-40B4-BE49-F238E27FC236}">
                <a16:creationId xmlns:a16="http://schemas.microsoft.com/office/drawing/2014/main" id="{14C6C5CE-3116-479C-BFA6-35568DFC0E30}"/>
              </a:ext>
            </a:extLst>
          </p:cNvPr>
          <p:cNvPicPr>
            <a:picLocks noChangeAspect="1"/>
          </p:cNvPicPr>
          <p:nvPr/>
        </p:nvPicPr>
        <p:blipFill>
          <a:blip r:embed="rId3"/>
          <a:stretch>
            <a:fillRect/>
          </a:stretch>
        </p:blipFill>
        <p:spPr>
          <a:xfrm>
            <a:off x="6096000" y="-1"/>
            <a:ext cx="6096000" cy="3681351"/>
          </a:xfrm>
          <a:prstGeom prst="rect">
            <a:avLst/>
          </a:prstGeom>
        </p:spPr>
      </p:pic>
    </p:spTree>
    <p:extLst>
      <p:ext uri="{BB962C8B-B14F-4D97-AF65-F5344CB8AC3E}">
        <p14:creationId xmlns:p14="http://schemas.microsoft.com/office/powerpoint/2010/main" val="165043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p:txBody>
          <a:bodyPr>
            <a:normAutofit/>
          </a:bodyPr>
          <a:lstStyle/>
          <a:p>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General Information about the Family Outcomes</a:t>
            </a:r>
            <a:r>
              <a:rPr lang="en-US" dirty="0">
                <a:solidFill>
                  <a:schemeClr val="accent1">
                    <a:lumMod val="75000"/>
                  </a:schemeClr>
                </a:solidFill>
              </a:rPr>
              <a:t> </a:t>
            </a:r>
            <a:r>
              <a:rPr lang="en-US" dirty="0"/>
              <a:t>(ECTA)</a:t>
            </a:r>
          </a:p>
          <a:p>
            <a:r>
              <a:rPr lang="en-US" dirty="0"/>
              <a:t>Improving Practices and Family Outcomes:</a:t>
            </a:r>
          </a:p>
          <a:p>
            <a:pPr lvl="1"/>
            <a:r>
              <a:rPr lang="en-US" dirty="0">
                <a:solidFill>
                  <a:schemeClr val="accent1">
                    <a:lumMod val="75000"/>
                  </a:schemeClr>
                </a:solidFill>
                <a:hlinkClick r:id="rId4">
                  <a:extLst>
                    <a:ext uri="{A12FA001-AC4F-418D-AE19-62706E023703}">
                      <ahyp:hlinkClr xmlns:ahyp="http://schemas.microsoft.com/office/drawing/2018/hyperlinkcolor" val="tx"/>
                    </a:ext>
                  </a:extLst>
                </a:hlinkClick>
              </a:rPr>
              <a:t>Family Engagement Resources</a:t>
            </a:r>
            <a:r>
              <a:rPr lang="en-US" dirty="0">
                <a:solidFill>
                  <a:schemeClr val="accent1">
                    <a:lumMod val="75000"/>
                  </a:schemeClr>
                </a:solidFill>
              </a:rPr>
              <a:t> </a:t>
            </a:r>
            <a:r>
              <a:rPr lang="en-US" dirty="0"/>
              <a:t>(ECTA)</a:t>
            </a:r>
          </a:p>
          <a:p>
            <a:pPr lvl="1"/>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DEC Recommended Practices</a:t>
            </a:r>
            <a:r>
              <a:rPr lang="en-US" dirty="0">
                <a:solidFill>
                  <a:schemeClr val="accent1">
                    <a:lumMod val="75000"/>
                  </a:schemeClr>
                </a:solidFill>
              </a:rPr>
              <a:t> </a:t>
            </a:r>
            <a:r>
              <a:rPr lang="en-US" dirty="0"/>
              <a:t>(ECTA)</a:t>
            </a:r>
          </a:p>
          <a:p>
            <a:r>
              <a:rPr lang="en-US" dirty="0">
                <a:solidFill>
                  <a:schemeClr val="accent1">
                    <a:lumMod val="75000"/>
                  </a:schemeClr>
                </a:solidFill>
                <a:hlinkClick r:id="rId6">
                  <a:extLst>
                    <a:ext uri="{A12FA001-AC4F-418D-AE19-62706E023703}">
                      <ahyp:hlinkClr xmlns:ahyp="http://schemas.microsoft.com/office/drawing/2018/hyperlinkcolor" val="tx"/>
                    </a:ext>
                  </a:extLst>
                </a:hlinkClick>
              </a:rPr>
              <a:t>DaSy Center Toolkits</a:t>
            </a:r>
            <a:endParaRPr lang="en-US" dirty="0">
              <a:solidFill>
                <a:schemeClr val="accent1">
                  <a:lumMod val="75000"/>
                </a:schemeClr>
              </a:solidFill>
            </a:endParaRPr>
          </a:p>
          <a:p>
            <a:r>
              <a:rPr lang="en-US" dirty="0">
                <a:solidFill>
                  <a:schemeClr val="accent1">
                    <a:lumMod val="75000"/>
                  </a:schemeClr>
                </a:solidFill>
                <a:hlinkClick r:id="rId7">
                  <a:extLst>
                    <a:ext uri="{A12FA001-AC4F-418D-AE19-62706E023703}">
                      <ahyp:hlinkClr xmlns:ahyp="http://schemas.microsoft.com/office/drawing/2018/hyperlinkcolor" val="tx"/>
                    </a:ext>
                  </a:extLst>
                </a:hlinkClick>
              </a:rPr>
              <a:t>Calculators and Graphing Templates</a:t>
            </a:r>
            <a:r>
              <a:rPr lang="en-US" dirty="0">
                <a:solidFill>
                  <a:schemeClr val="accent1">
                    <a:lumMod val="75000"/>
                  </a:schemeClr>
                </a:solidFill>
              </a:rPr>
              <a:t> </a:t>
            </a:r>
            <a:r>
              <a:rPr lang="en-US" dirty="0"/>
              <a:t>(ECTA)</a:t>
            </a:r>
          </a:p>
        </p:txBody>
      </p:sp>
    </p:spTree>
    <p:extLst>
      <p:ext uri="{BB962C8B-B14F-4D97-AF65-F5344CB8AC3E}">
        <p14:creationId xmlns:p14="http://schemas.microsoft.com/office/powerpoint/2010/main" val="1372815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032D-E98F-A44A-9184-DE24550177F2}"/>
              </a:ext>
            </a:extLst>
          </p:cNvPr>
          <p:cNvSpPr>
            <a:spLocks noGrp="1"/>
          </p:cNvSpPr>
          <p:nvPr>
            <p:ph type="title"/>
          </p:nvPr>
        </p:nvSpPr>
        <p:spPr/>
        <p:txBody>
          <a:bodyPr/>
          <a:lstStyle/>
          <a:p>
            <a:r>
              <a:rPr lang="en-US" dirty="0"/>
              <a:t>Contact Us</a:t>
            </a:r>
          </a:p>
        </p:txBody>
      </p:sp>
      <p:pic>
        <p:nvPicPr>
          <p:cNvPr id="4" name="Picture 2" descr="Photograph: A female toddler holds a bit of bird seed on a playground. (Photograph by Alex Lazara)">
            <a:extLst>
              <a:ext uri="{FF2B5EF4-FFF2-40B4-BE49-F238E27FC236}">
                <a16:creationId xmlns:a16="http://schemas.microsoft.com/office/drawing/2014/main" id="{74EAF979-E2C7-4BF9-A5B9-0E8E134A1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220" y="775921"/>
            <a:ext cx="2781545" cy="407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E2D290FB-4D2B-405E-B1AB-5767D1C19944}"/>
              </a:ext>
            </a:extLst>
          </p:cNvPr>
          <p:cNvSpPr txBox="1">
            <a:spLocks/>
          </p:cNvSpPr>
          <p:nvPr/>
        </p:nvSpPr>
        <p:spPr>
          <a:xfrm>
            <a:off x="664185" y="2056948"/>
            <a:ext cx="7776719" cy="194926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latin typeface="+mn-lt"/>
            </a:endParaRPr>
          </a:p>
          <a:p>
            <a:r>
              <a:rPr lang="en-US" sz="2800" dirty="0">
                <a:latin typeface="+mn-lt"/>
              </a:rPr>
              <a:t>Cornelia Taylor </a:t>
            </a:r>
            <a:r>
              <a:rPr lang="en-US" sz="2800" dirty="0">
                <a:solidFill>
                  <a:srgbClr val="185380"/>
                </a:solidFill>
                <a:latin typeface="+mn-lt"/>
                <a:hlinkClick r:id="rId4">
                  <a:extLst>
                    <a:ext uri="{A12FA001-AC4F-418D-AE19-62706E023703}">
                      <ahyp:hlinkClr xmlns:ahyp="http://schemas.microsoft.com/office/drawing/2018/hyperlinkcolor" val="tx"/>
                    </a:ext>
                  </a:extLst>
                </a:hlinkClick>
              </a:rPr>
              <a:t>Cornelia.Taylor@SRI.com</a:t>
            </a:r>
            <a:endParaRPr lang="en-US" sz="2800" dirty="0">
              <a:solidFill>
                <a:srgbClr val="185380"/>
              </a:solidFill>
              <a:latin typeface="+mn-lt"/>
            </a:endParaRPr>
          </a:p>
          <a:p>
            <a:r>
              <a:rPr lang="en-US" sz="2800" dirty="0">
                <a:latin typeface="+mn-lt"/>
              </a:rPr>
              <a:t>Kathy Hebbeler </a:t>
            </a:r>
            <a:r>
              <a:rPr lang="en-US" sz="2800" dirty="0">
                <a:solidFill>
                  <a:srgbClr val="185380"/>
                </a:solidFill>
                <a:latin typeface="+mn-lt"/>
                <a:hlinkClick r:id="rId5">
                  <a:extLst>
                    <a:ext uri="{A12FA001-AC4F-418D-AE19-62706E023703}">
                      <ahyp:hlinkClr xmlns:ahyp="http://schemas.microsoft.com/office/drawing/2018/hyperlinkcolor" val="tx"/>
                    </a:ext>
                  </a:extLst>
                </a:hlinkClick>
              </a:rPr>
              <a:t>Kathleen.Hebbeler@SRI.com</a:t>
            </a:r>
            <a:r>
              <a:rPr lang="en-US" sz="2800" dirty="0">
                <a:solidFill>
                  <a:srgbClr val="185380"/>
                </a:solidFill>
                <a:latin typeface="+mn-lt"/>
              </a:rPr>
              <a:t> </a:t>
            </a:r>
          </a:p>
          <a:p>
            <a:r>
              <a:rPr lang="en-US" sz="2800" dirty="0">
                <a:latin typeface="+mn-lt"/>
              </a:rPr>
              <a:t>Haidee Bernstein </a:t>
            </a:r>
            <a:r>
              <a:rPr lang="en-US" sz="2800" dirty="0">
                <a:solidFill>
                  <a:srgbClr val="185380"/>
                </a:solidFill>
                <a:latin typeface="+mn-lt"/>
                <a:hlinkClick r:id="rId6">
                  <a:extLst>
                    <a:ext uri="{A12FA001-AC4F-418D-AE19-62706E023703}">
                      <ahyp:hlinkClr xmlns:ahyp="http://schemas.microsoft.com/office/drawing/2018/hyperlinkcolor" val="tx"/>
                    </a:ext>
                  </a:extLst>
                </a:hlinkClick>
              </a:rPr>
              <a:t>Haidee.Bernstein@SRI.com</a:t>
            </a:r>
            <a:endParaRPr lang="en-US" sz="2800" dirty="0">
              <a:solidFill>
                <a:srgbClr val="185380"/>
              </a:solidFill>
              <a:latin typeface="+mn-lt"/>
            </a:endParaRPr>
          </a:p>
          <a:p>
            <a:endParaRPr lang="en-US" sz="2800" dirty="0">
              <a:latin typeface="+mn-lt"/>
            </a:endParaRPr>
          </a:p>
          <a:p>
            <a:endParaRPr lang="en-US" sz="2800" dirty="0">
              <a:latin typeface="+mn-lt"/>
            </a:endParaRPr>
          </a:p>
        </p:txBody>
      </p:sp>
    </p:spTree>
    <p:extLst>
      <p:ext uri="{BB962C8B-B14F-4D97-AF65-F5344CB8AC3E}">
        <p14:creationId xmlns:p14="http://schemas.microsoft.com/office/powerpoint/2010/main" val="67146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5DC96A-8B8F-7046-A2E9-DD201715C8CF}"/>
              </a:ext>
            </a:extLst>
          </p:cNvPr>
          <p:cNvSpPr txBox="1">
            <a:spLocks/>
          </p:cNvSpPr>
          <p:nvPr/>
        </p:nvSpPr>
        <p:spPr>
          <a:xfrm>
            <a:off x="664368" y="473319"/>
            <a:ext cx="10863263" cy="653377"/>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b="1" dirty="0"/>
              <a:t>Thank you</a:t>
            </a:r>
          </a:p>
        </p:txBody>
      </p:sp>
      <p:sp>
        <p:nvSpPr>
          <p:cNvPr id="4" name="Title 1">
            <a:extLst>
              <a:ext uri="{FF2B5EF4-FFF2-40B4-BE49-F238E27FC236}">
                <a16:creationId xmlns:a16="http://schemas.microsoft.com/office/drawing/2014/main" id="{36B9CF03-FF25-E047-A157-B3A5F78BDE3E}"/>
              </a:ext>
            </a:extLst>
          </p:cNvPr>
          <p:cNvSpPr txBox="1">
            <a:spLocks/>
          </p:cNvSpPr>
          <p:nvPr/>
        </p:nvSpPr>
        <p:spPr>
          <a:xfrm>
            <a:off x="680453" y="2926514"/>
            <a:ext cx="4859758" cy="653377"/>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2400" dirty="0">
                <a:hlinkClick r:id="rId3" tooltip="DaSy Center website"/>
              </a:rPr>
              <a:t>https://dasycenter.org/</a:t>
            </a:r>
            <a:endParaRPr lang="en-US" sz="2400" dirty="0"/>
          </a:p>
        </p:txBody>
      </p:sp>
      <p:sp>
        <p:nvSpPr>
          <p:cNvPr id="5" name="Title 1">
            <a:extLst>
              <a:ext uri="{FF2B5EF4-FFF2-40B4-BE49-F238E27FC236}">
                <a16:creationId xmlns:a16="http://schemas.microsoft.com/office/drawing/2014/main" id="{82868270-1D6E-A64D-BEBF-EAE6FFC751AF}"/>
              </a:ext>
            </a:extLst>
          </p:cNvPr>
          <p:cNvSpPr txBox="1">
            <a:spLocks/>
          </p:cNvSpPr>
          <p:nvPr/>
        </p:nvSpPr>
        <p:spPr>
          <a:xfrm>
            <a:off x="1981199" y="5682343"/>
            <a:ext cx="9899401" cy="88800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sz="1400" dirty="0"/>
              <a:t>The contents of this presentation were developed under grants from the U.S. Department of Education, #H373Z190002 and #H326P170001. However, those contents do not necessarily represent the policy of the U.S. Department of Education, and you should not assume endorsement by the Federal Government. Project Officers: Meredith Miceli, Amy Bae, and Julia Martin </a:t>
            </a:r>
            <a:r>
              <a:rPr lang="en-US" sz="1400" dirty="0" err="1"/>
              <a:t>Eile</a:t>
            </a:r>
            <a:r>
              <a:rPr lang="en-US" sz="1400" dirty="0"/>
              <a:t>. </a:t>
            </a:r>
          </a:p>
        </p:txBody>
      </p:sp>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pic>
        <p:nvPicPr>
          <p:cNvPr id="7" name="Picture 6" descr="The DaSy Center">
            <a:extLst>
              <a:ext uri="{FF2B5EF4-FFF2-40B4-BE49-F238E27FC236}">
                <a16:creationId xmlns:a16="http://schemas.microsoft.com/office/drawing/2014/main" id="{4CC8E228-E7E2-C941-9F1E-37BCCD4AAB8A}"/>
              </a:ext>
            </a:extLst>
          </p:cNvPr>
          <p:cNvPicPr>
            <a:picLocks noChangeAspect="1"/>
          </p:cNvPicPr>
          <p:nvPr/>
        </p:nvPicPr>
        <p:blipFill>
          <a:blip r:embed="rId5"/>
          <a:stretch>
            <a:fillRect/>
          </a:stretch>
        </p:blipFill>
        <p:spPr>
          <a:xfrm>
            <a:off x="623832" y="1100389"/>
            <a:ext cx="4973000" cy="1268508"/>
          </a:xfrm>
          <a:prstGeom prst="rect">
            <a:avLst/>
          </a:prstGeom>
        </p:spPr>
      </p:pic>
      <p:pic>
        <p:nvPicPr>
          <p:cNvPr id="8" name="Picture 7" descr="Early Childhood Technical Assistance Center logo">
            <a:extLst>
              <a:ext uri="{FF2B5EF4-FFF2-40B4-BE49-F238E27FC236}">
                <a16:creationId xmlns:a16="http://schemas.microsoft.com/office/drawing/2014/main" id="{267E9251-7E86-5C42-8E24-6C1DDEA2F7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4208" y="1500881"/>
            <a:ext cx="4926795" cy="726903"/>
          </a:xfrm>
          <a:prstGeom prst="rect">
            <a:avLst/>
          </a:prstGeom>
        </p:spPr>
      </p:pic>
      <p:sp>
        <p:nvSpPr>
          <p:cNvPr id="9" name="Title 1">
            <a:extLst>
              <a:ext uri="{FF2B5EF4-FFF2-40B4-BE49-F238E27FC236}">
                <a16:creationId xmlns:a16="http://schemas.microsoft.com/office/drawing/2014/main" id="{E114E715-2DA4-3748-97B8-FC506222FCCA}"/>
              </a:ext>
            </a:extLst>
          </p:cNvPr>
          <p:cNvSpPr txBox="1">
            <a:spLocks/>
          </p:cNvSpPr>
          <p:nvPr/>
        </p:nvSpPr>
        <p:spPr>
          <a:xfrm>
            <a:off x="6904208" y="2926514"/>
            <a:ext cx="4926795" cy="653377"/>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2400" dirty="0" err="1">
                <a:hlinkClick r:id="rId7"/>
              </a:rPr>
              <a:t>ectacenter.org</a:t>
            </a:r>
            <a:endParaRPr lang="en-US" sz="2400" dirty="0"/>
          </a:p>
        </p:txBody>
      </p:sp>
      <p:sp>
        <p:nvSpPr>
          <p:cNvPr id="2" name="TextBox 1">
            <a:extLst>
              <a:ext uri="{FF2B5EF4-FFF2-40B4-BE49-F238E27FC236}">
                <a16:creationId xmlns:a16="http://schemas.microsoft.com/office/drawing/2014/main" id="{212ADC62-02D0-824D-88B4-98F632764828}"/>
              </a:ext>
            </a:extLst>
          </p:cNvPr>
          <p:cNvSpPr txBox="1"/>
          <p:nvPr/>
        </p:nvSpPr>
        <p:spPr>
          <a:xfrm>
            <a:off x="618731" y="4024873"/>
            <a:ext cx="4983203" cy="461665"/>
          </a:xfrm>
          <a:prstGeom prst="rect">
            <a:avLst/>
          </a:prstGeom>
          <a:noFill/>
        </p:spPr>
        <p:txBody>
          <a:bodyPr wrap="square" rtlCol="0">
            <a:spAutoFit/>
          </a:bodyPr>
          <a:lstStyle/>
          <a:p>
            <a:r>
              <a:rPr lang="en-US" sz="2400" dirty="0"/>
              <a:t>Follow </a:t>
            </a:r>
            <a:r>
              <a:rPr lang="en-US" sz="2400" dirty="0" err="1"/>
              <a:t>DaSy</a:t>
            </a:r>
            <a:r>
              <a:rPr lang="en-US" sz="2400" dirty="0"/>
              <a:t> on Twitter: </a:t>
            </a:r>
            <a:r>
              <a:rPr lang="en-US" sz="2400" u="sng" dirty="0">
                <a:hlinkClick r:id="rId8" tooltip="DaSy Center Twitter feed"/>
              </a:rPr>
              <a:t>@DaSyCenter</a:t>
            </a:r>
            <a:endParaRPr lang="en-US" sz="2400" u="sng" dirty="0"/>
          </a:p>
        </p:txBody>
      </p:sp>
      <p:sp>
        <p:nvSpPr>
          <p:cNvPr id="10" name="TextBox 9">
            <a:extLst>
              <a:ext uri="{FF2B5EF4-FFF2-40B4-BE49-F238E27FC236}">
                <a16:creationId xmlns:a16="http://schemas.microsoft.com/office/drawing/2014/main" id="{7BD3BBFF-8D2C-964D-830A-338F696D45A0}"/>
              </a:ext>
            </a:extLst>
          </p:cNvPr>
          <p:cNvSpPr txBox="1"/>
          <p:nvPr/>
        </p:nvSpPr>
        <p:spPr>
          <a:xfrm>
            <a:off x="6927212" y="4047994"/>
            <a:ext cx="4880787" cy="738664"/>
          </a:xfrm>
          <a:prstGeom prst="rect">
            <a:avLst/>
          </a:prstGeom>
          <a:noFill/>
        </p:spPr>
        <p:txBody>
          <a:bodyPr wrap="square" rtlCol="0">
            <a:spAutoFit/>
          </a:bodyPr>
          <a:lstStyle/>
          <a:p>
            <a:r>
              <a:rPr lang="en-US" sz="2400" dirty="0"/>
              <a:t>Follow ECTA on Twitter: </a:t>
            </a:r>
            <a:r>
              <a:rPr lang="en-US" sz="2400" u="sng" dirty="0">
                <a:hlinkClick r:id="rId9" tooltip="ECTA Center Twitter feed"/>
              </a:rPr>
              <a:t>@ECTACenter</a:t>
            </a:r>
            <a:endParaRPr lang="en-US" sz="2400" dirty="0"/>
          </a:p>
          <a:p>
            <a:endParaRPr lang="en-US" dirty="0"/>
          </a:p>
        </p:txBody>
      </p:sp>
    </p:spTree>
    <p:extLst>
      <p:ext uri="{BB962C8B-B14F-4D97-AF65-F5344CB8AC3E}">
        <p14:creationId xmlns:p14="http://schemas.microsoft.com/office/powerpoint/2010/main" val="2779099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140-3E81-4FB0-BB56-C583461D0262}"/>
              </a:ext>
            </a:extLst>
          </p:cNvPr>
          <p:cNvSpPr>
            <a:spLocks noGrp="1"/>
          </p:cNvSpPr>
          <p:nvPr>
            <p:ph type="title"/>
          </p:nvPr>
        </p:nvSpPr>
        <p:spPr/>
        <p:txBody>
          <a:bodyPr/>
          <a:lstStyle/>
          <a:p>
            <a:r>
              <a:rPr lang="en-US" dirty="0"/>
              <a:t>What Data Are Included?</a:t>
            </a:r>
          </a:p>
        </p:txBody>
      </p:sp>
      <p:sp>
        <p:nvSpPr>
          <p:cNvPr id="3" name="Content Placeholder 2">
            <a:extLst>
              <a:ext uri="{FF2B5EF4-FFF2-40B4-BE49-F238E27FC236}">
                <a16:creationId xmlns:a16="http://schemas.microsoft.com/office/drawing/2014/main" id="{48A15F01-3FBB-4D9F-B3B7-275AC45B82C0}"/>
              </a:ext>
            </a:extLst>
          </p:cNvPr>
          <p:cNvSpPr>
            <a:spLocks noGrp="1"/>
          </p:cNvSpPr>
          <p:nvPr>
            <p:ph idx="1"/>
          </p:nvPr>
        </p:nvSpPr>
        <p:spPr/>
        <p:txBody>
          <a:bodyPr>
            <a:normAutofit/>
          </a:bodyPr>
          <a:lstStyle/>
          <a:p>
            <a:r>
              <a:rPr lang="en-US" dirty="0"/>
              <a:t>Federal Fiscal Year (FFY) 2018</a:t>
            </a:r>
          </a:p>
          <a:p>
            <a:pPr lvl="1">
              <a:spcBef>
                <a:spcPts val="1000"/>
              </a:spcBef>
            </a:pPr>
            <a:r>
              <a:rPr lang="en-US" dirty="0"/>
              <a:t>Data from February 2020 APR submission </a:t>
            </a:r>
          </a:p>
          <a:p>
            <a:pPr lvl="1">
              <a:spcBef>
                <a:spcPts val="1000"/>
              </a:spcBef>
            </a:pPr>
            <a:r>
              <a:rPr lang="en-US" dirty="0"/>
              <a:t>School year / State fiscal year 2018-2019</a:t>
            </a:r>
          </a:p>
          <a:p>
            <a:r>
              <a:rPr lang="en-US" dirty="0"/>
              <a:t>56 states and jurisdictions reported</a:t>
            </a:r>
          </a:p>
          <a:p>
            <a:r>
              <a:rPr lang="en-US" dirty="0"/>
              <a:t>Quantitative data as reported to OSEP</a:t>
            </a:r>
          </a:p>
          <a:p>
            <a:r>
              <a:rPr lang="en-US" dirty="0"/>
              <a:t>Qualitative data coded by DaSy/ECTA</a:t>
            </a:r>
          </a:p>
          <a:p>
            <a:pPr marL="0" indent="0">
              <a:buNone/>
            </a:pPr>
            <a:endParaRPr lang="en-US" i="1" dirty="0"/>
          </a:p>
          <a:p>
            <a:pPr marL="0" indent="0">
              <a:buNone/>
            </a:pPr>
            <a:r>
              <a:rPr lang="en-US" dirty="0"/>
              <a:t>Note: not all states reported on all qualitative variables</a:t>
            </a:r>
          </a:p>
          <a:p>
            <a:endParaRPr lang="en-US" dirty="0"/>
          </a:p>
        </p:txBody>
      </p:sp>
    </p:spTree>
    <p:extLst>
      <p:ext uri="{BB962C8B-B14F-4D97-AF65-F5344CB8AC3E}">
        <p14:creationId xmlns:p14="http://schemas.microsoft.com/office/powerpoint/2010/main" val="109484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F6F5-FD27-5243-9600-E2D383739C77}"/>
              </a:ext>
            </a:extLst>
          </p:cNvPr>
          <p:cNvSpPr>
            <a:spLocks noGrp="1"/>
          </p:cNvSpPr>
          <p:nvPr>
            <p:ph type="title"/>
          </p:nvPr>
        </p:nvSpPr>
        <p:spPr>
          <a:xfrm>
            <a:off x="5899151" y="458787"/>
            <a:ext cx="5456237" cy="1232217"/>
          </a:xfrm>
        </p:spPr>
        <p:txBody>
          <a:bodyPr/>
          <a:lstStyle/>
          <a:p>
            <a:r>
              <a:rPr lang="en-US" dirty="0"/>
              <a:t>Part C APR Indicator 4</a:t>
            </a:r>
          </a:p>
        </p:txBody>
      </p:sp>
      <p:sp>
        <p:nvSpPr>
          <p:cNvPr id="3" name="Text Placeholder 2">
            <a:extLst>
              <a:ext uri="{FF2B5EF4-FFF2-40B4-BE49-F238E27FC236}">
                <a16:creationId xmlns:a16="http://schemas.microsoft.com/office/drawing/2014/main" id="{2C401D3E-7BB0-6E45-9631-55A73E296CE0}"/>
              </a:ext>
            </a:extLst>
          </p:cNvPr>
          <p:cNvSpPr>
            <a:spLocks noGrp="1"/>
          </p:cNvSpPr>
          <p:nvPr>
            <p:ph type="body" sz="half" idx="2"/>
          </p:nvPr>
        </p:nvSpPr>
        <p:spPr>
          <a:xfrm>
            <a:off x="5922478" y="2058987"/>
            <a:ext cx="5432910" cy="3811588"/>
          </a:xfrm>
        </p:spPr>
        <p:txBody>
          <a:bodyPr vert="horz" lIns="91440" tIns="45720" rIns="91440" bIns="45720" rtlCol="0" anchor="t">
            <a:normAutofit/>
          </a:bodyPr>
          <a:lstStyle/>
          <a:p>
            <a:r>
              <a:rPr lang="en-US" sz="2400" dirty="0"/>
              <a:t>Percent of families who report that early intervention services have helped the family:</a:t>
            </a:r>
          </a:p>
          <a:p>
            <a:pPr marL="342900" indent="-342900">
              <a:buAutoNum type="alphaUcParenR"/>
            </a:pPr>
            <a:r>
              <a:rPr lang="en-US" sz="2400" dirty="0"/>
              <a:t>Know their rights</a:t>
            </a:r>
          </a:p>
          <a:p>
            <a:pPr marL="342900" indent="-342900">
              <a:buAutoNum type="alphaUcParenR"/>
            </a:pPr>
            <a:r>
              <a:rPr lang="en-US" sz="2400" dirty="0"/>
              <a:t>Effectively communicate their children’s needs</a:t>
            </a:r>
          </a:p>
          <a:p>
            <a:pPr marL="342900" indent="-342900">
              <a:buAutoNum type="alphaUcParenR"/>
            </a:pPr>
            <a:r>
              <a:rPr lang="en-US" sz="2400" dirty="0"/>
              <a:t>Help their children develop and learn</a:t>
            </a:r>
          </a:p>
        </p:txBody>
      </p:sp>
      <p:pic>
        <p:nvPicPr>
          <p:cNvPr id="10" name="Picture 9" descr="Photo of young boy reading">
            <a:extLst>
              <a:ext uri="{FF2B5EF4-FFF2-40B4-BE49-F238E27FC236}">
                <a16:creationId xmlns:a16="http://schemas.microsoft.com/office/drawing/2014/main" id="{0578BE89-97FB-B44C-8EB6-D368921D3528}"/>
              </a:ext>
            </a:extLst>
          </p:cNvPr>
          <p:cNvPicPr>
            <a:picLocks noChangeAspect="1"/>
          </p:cNvPicPr>
          <p:nvPr/>
        </p:nvPicPr>
        <p:blipFill>
          <a:blip r:embed="rId3"/>
          <a:stretch>
            <a:fillRect/>
          </a:stretch>
        </p:blipFill>
        <p:spPr>
          <a:xfrm>
            <a:off x="186546" y="0"/>
            <a:ext cx="5575041" cy="4399383"/>
          </a:xfrm>
          <a:prstGeom prst="rect">
            <a:avLst/>
          </a:prstGeom>
        </p:spPr>
      </p:pic>
    </p:spTree>
    <p:extLst>
      <p:ext uri="{BB962C8B-B14F-4D97-AF65-F5344CB8AC3E}">
        <p14:creationId xmlns:p14="http://schemas.microsoft.com/office/powerpoint/2010/main" val="177723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a:t>State Approaches to Measurement</a:t>
            </a:r>
          </a:p>
        </p:txBody>
      </p:sp>
      <p:pic>
        <p:nvPicPr>
          <p:cNvPr id="5" name="Picture 4" descr="Photo of young boy outside.">
            <a:extLst>
              <a:ext uri="{FF2B5EF4-FFF2-40B4-BE49-F238E27FC236}">
                <a16:creationId xmlns:a16="http://schemas.microsoft.com/office/drawing/2014/main" id="{41FA7EE6-D1BE-4CCD-A801-DA8DD2BF2A7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7021" t="9279" r="41490" b="11998"/>
          <a:stretch/>
        </p:blipFill>
        <p:spPr>
          <a:xfrm rot="10800000">
            <a:off x="7837529" y="863890"/>
            <a:ext cx="2735501" cy="3892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387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140-3E81-4FB0-BB56-C583461D0262}"/>
              </a:ext>
            </a:extLst>
          </p:cNvPr>
          <p:cNvSpPr>
            <a:spLocks noGrp="1"/>
          </p:cNvSpPr>
          <p:nvPr>
            <p:ph type="title"/>
          </p:nvPr>
        </p:nvSpPr>
        <p:spPr/>
        <p:txBody>
          <a:bodyPr/>
          <a:lstStyle/>
          <a:p>
            <a:r>
              <a:rPr lang="en-US" dirty="0"/>
              <a:t>State Approaches: Surveys Used</a:t>
            </a:r>
          </a:p>
        </p:txBody>
      </p:sp>
      <p:sp>
        <p:nvSpPr>
          <p:cNvPr id="3" name="Content Placeholder 2">
            <a:extLst>
              <a:ext uri="{FF2B5EF4-FFF2-40B4-BE49-F238E27FC236}">
                <a16:creationId xmlns:a16="http://schemas.microsoft.com/office/drawing/2014/main" id="{48A15F01-3FBB-4D9F-B3B7-275AC45B82C0}"/>
              </a:ext>
            </a:extLst>
          </p:cNvPr>
          <p:cNvSpPr>
            <a:spLocks noGrp="1"/>
          </p:cNvSpPr>
          <p:nvPr>
            <p:ph idx="1"/>
          </p:nvPr>
        </p:nvSpPr>
        <p:spPr/>
        <p:txBody>
          <a:bodyPr>
            <a:normAutofit/>
          </a:bodyPr>
          <a:lstStyle/>
          <a:p>
            <a:r>
              <a:rPr lang="en-US" sz="2400" dirty="0"/>
              <a:t>ECO FOS-Revised: 20 states (36%)</a:t>
            </a:r>
            <a:endParaRPr lang="en-US" sz="2400" i="1" dirty="0"/>
          </a:p>
          <a:p>
            <a:r>
              <a:rPr lang="en-US" sz="2400" dirty="0"/>
              <a:t>NCSEAM: 17 states (30%)</a:t>
            </a:r>
            <a:endParaRPr lang="en-US" sz="2400" i="1" dirty="0"/>
          </a:p>
          <a:p>
            <a:r>
              <a:rPr lang="en-US" sz="2400" dirty="0"/>
              <a:t>State-developed: 12 states (21%)</a:t>
            </a:r>
          </a:p>
          <a:p>
            <a:r>
              <a:rPr lang="en-US" sz="2400" dirty="0"/>
              <a:t>ECO FOS-Original: 7 states (13%)</a:t>
            </a:r>
            <a:endParaRPr lang="en-US" sz="2400" i="1" dirty="0"/>
          </a:p>
          <a:p>
            <a:pPr marL="0" indent="0">
              <a:buNone/>
            </a:pPr>
            <a:endParaRPr lang="en-US" sz="2400" dirty="0"/>
          </a:p>
          <a:p>
            <a:endParaRPr lang="en-US" sz="1600" dirty="0"/>
          </a:p>
        </p:txBody>
      </p:sp>
    </p:spTree>
    <p:extLst>
      <p:ext uri="{BB962C8B-B14F-4D97-AF65-F5344CB8AC3E}">
        <p14:creationId xmlns:p14="http://schemas.microsoft.com/office/powerpoint/2010/main" val="326645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140-3E81-4FB0-BB56-C583461D0262}"/>
              </a:ext>
            </a:extLst>
          </p:cNvPr>
          <p:cNvSpPr>
            <a:spLocks noGrp="1"/>
          </p:cNvSpPr>
          <p:nvPr>
            <p:ph type="title"/>
          </p:nvPr>
        </p:nvSpPr>
        <p:spPr/>
        <p:txBody>
          <a:bodyPr/>
          <a:lstStyle/>
          <a:p>
            <a:r>
              <a:rPr lang="en-US" dirty="0"/>
              <a:t>FFY 2018 Family Surveys Used</a:t>
            </a:r>
          </a:p>
        </p:txBody>
      </p:sp>
      <mc:AlternateContent xmlns:mc="http://schemas.openxmlformats.org/markup-compatibility/2006" xmlns:cx4="http://schemas.microsoft.com/office/drawing/2016/5/10/chartex">
        <mc:Choice Requires="cx4">
          <p:graphicFrame>
            <p:nvGraphicFramePr>
              <p:cNvPr id="6" name="Content Placeholder 3">
                <a:extLst>
                  <a:ext uri="{FF2B5EF4-FFF2-40B4-BE49-F238E27FC236}">
                    <a16:creationId xmlns:a16="http://schemas.microsoft.com/office/drawing/2014/main" id="{B3C6712A-F689-4CE6-B845-666FFD948CEC}"/>
                  </a:ext>
                </a:extLst>
              </p:cNvPr>
              <p:cNvGraphicFramePr>
                <a:graphicFrameLocks noGrp="1"/>
              </p:cNvGraphicFramePr>
              <p:nvPr>
                <p:ph idx="1"/>
                <p:extLst>
                  <p:ext uri="{D42A27DB-BD31-4B8C-83A1-F6EECF244321}">
                    <p14:modId xmlns:p14="http://schemas.microsoft.com/office/powerpoint/2010/main" val="3084564493"/>
                  </p:ext>
                </p:extLst>
              </p:nvPr>
            </p:nvGraphicFramePr>
            <p:xfrm>
              <a:off x="1604797" y="1690689"/>
              <a:ext cx="9749003" cy="435718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ontent Placeholder 3">
                <a:extLst>
                  <a:ext uri="{FF2B5EF4-FFF2-40B4-BE49-F238E27FC236}">
                    <a16:creationId xmlns:a16="http://schemas.microsoft.com/office/drawing/2014/main" id="{B3C6712A-F689-4CE6-B845-666FFD948CEC}"/>
                  </a:ext>
                </a:extLst>
              </p:cNvPr>
              <p:cNvPicPr>
                <a:picLocks noGrp="1" noRot="1" noChangeAspect="1" noMove="1" noResize="1" noEditPoints="1" noAdjustHandles="1" noChangeArrowheads="1" noChangeShapeType="1"/>
              </p:cNvPicPr>
              <p:nvPr/>
            </p:nvPicPr>
            <p:blipFill>
              <a:blip r:embed="rId4"/>
              <a:stretch>
                <a:fillRect/>
              </a:stretch>
            </p:blipFill>
            <p:spPr>
              <a:xfrm>
                <a:off x="1604797" y="1690689"/>
                <a:ext cx="9749003" cy="4357186"/>
              </a:xfrm>
              <a:prstGeom prst="rect">
                <a:avLst/>
              </a:prstGeom>
            </p:spPr>
          </p:pic>
        </mc:Fallback>
      </mc:AlternateContent>
      <p:sp>
        <p:nvSpPr>
          <p:cNvPr id="7" name="TextBox 6">
            <a:extLst>
              <a:ext uri="{FF2B5EF4-FFF2-40B4-BE49-F238E27FC236}">
                <a16:creationId xmlns:a16="http://schemas.microsoft.com/office/drawing/2014/main" id="{D511178A-DE7B-4E23-9F7B-3F4FF6E44E04}"/>
              </a:ext>
            </a:extLst>
          </p:cNvPr>
          <p:cNvSpPr txBox="1"/>
          <p:nvPr/>
        </p:nvSpPr>
        <p:spPr>
          <a:xfrm>
            <a:off x="8462871" y="4083873"/>
            <a:ext cx="2453268" cy="1384995"/>
          </a:xfrm>
          <a:prstGeom prst="rect">
            <a:avLst/>
          </a:prstGeom>
          <a:noFill/>
        </p:spPr>
        <p:txBody>
          <a:bodyPr wrap="square" rtlCol="0">
            <a:spAutoFit/>
          </a:bodyPr>
          <a:lstStyle/>
          <a:p>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American Samoa</a:t>
            </a:r>
          </a:p>
          <a:p>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District of Columbia</a:t>
            </a:r>
          </a:p>
          <a:p>
            <a:r>
              <a:rPr lang="en-US" sz="1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Guam</a:t>
            </a:r>
          </a:p>
          <a:p>
            <a:r>
              <a:rPr lang="en-US" sz="1400" dirty="0">
                <a:solidFill>
                  <a:srgbClr val="154578"/>
                </a:solidFill>
                <a:latin typeface="Tahoma" panose="020B0604030504040204" pitchFamily="34" charset="0"/>
                <a:ea typeface="Tahoma" panose="020B0604030504040204" pitchFamily="34" charset="0"/>
                <a:cs typeface="Tahoma" panose="020B0604030504040204" pitchFamily="34" charset="0"/>
              </a:rPr>
              <a:t>Northern Marianas</a:t>
            </a:r>
          </a:p>
          <a:p>
            <a:r>
              <a:rPr lang="en-US" sz="1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Puerto Rico</a:t>
            </a:r>
          </a:p>
          <a:p>
            <a:r>
              <a:rPr lang="en-US"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Virgin Islands</a:t>
            </a:r>
          </a:p>
        </p:txBody>
      </p:sp>
    </p:spTree>
    <p:extLst>
      <p:ext uri="{BB962C8B-B14F-4D97-AF65-F5344CB8AC3E}">
        <p14:creationId xmlns:p14="http://schemas.microsoft.com/office/powerpoint/2010/main" val="264630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140-3E81-4FB0-BB56-C583461D0262}"/>
              </a:ext>
            </a:extLst>
          </p:cNvPr>
          <p:cNvSpPr>
            <a:spLocks noGrp="1"/>
          </p:cNvSpPr>
          <p:nvPr>
            <p:ph type="title"/>
          </p:nvPr>
        </p:nvSpPr>
        <p:spPr/>
        <p:txBody>
          <a:bodyPr/>
          <a:lstStyle/>
          <a:p>
            <a:r>
              <a:rPr lang="en-US" dirty="0"/>
              <a:t>State Approaches: Family Populations Surveyed</a:t>
            </a:r>
          </a:p>
        </p:txBody>
      </p:sp>
      <p:sp>
        <p:nvSpPr>
          <p:cNvPr id="3" name="Content Placeholder 2">
            <a:extLst>
              <a:ext uri="{FF2B5EF4-FFF2-40B4-BE49-F238E27FC236}">
                <a16:creationId xmlns:a16="http://schemas.microsoft.com/office/drawing/2014/main" id="{48A15F01-3FBB-4D9F-B3B7-275AC45B82C0}"/>
              </a:ext>
            </a:extLst>
          </p:cNvPr>
          <p:cNvSpPr>
            <a:spLocks noGrp="1"/>
          </p:cNvSpPr>
          <p:nvPr>
            <p:ph idx="1"/>
          </p:nvPr>
        </p:nvSpPr>
        <p:spPr/>
        <p:txBody>
          <a:bodyPr>
            <a:normAutofit/>
          </a:bodyPr>
          <a:lstStyle/>
          <a:p>
            <a:r>
              <a:rPr lang="en-US" dirty="0"/>
              <a:t>Family subgroups:</a:t>
            </a:r>
          </a:p>
          <a:p>
            <a:pPr lvl="1">
              <a:spcBef>
                <a:spcPts val="1000"/>
              </a:spcBef>
            </a:pPr>
            <a:r>
              <a:rPr lang="en-US" dirty="0"/>
              <a:t>Six or more months of services: 18 states (32%)</a:t>
            </a:r>
          </a:p>
          <a:p>
            <a:pPr lvl="1">
              <a:spcBef>
                <a:spcPts val="1000"/>
              </a:spcBef>
            </a:pPr>
            <a:r>
              <a:rPr lang="en-US" dirty="0"/>
              <a:t>All families in program: 22 states (39%)</a:t>
            </a:r>
          </a:p>
          <a:p>
            <a:pPr lvl="1">
              <a:spcBef>
                <a:spcPts val="1000"/>
              </a:spcBef>
            </a:pPr>
            <a:r>
              <a:rPr lang="en-US" dirty="0"/>
              <a:t>Other: 4 states (3%) </a:t>
            </a:r>
          </a:p>
          <a:p>
            <a:pPr lvl="1">
              <a:spcBef>
                <a:spcPts val="1000"/>
              </a:spcBef>
            </a:pPr>
            <a:r>
              <a:rPr lang="en-US" dirty="0"/>
              <a:t>Not reported or unclear: 13 states (23%)</a:t>
            </a:r>
          </a:p>
          <a:p>
            <a:endParaRPr lang="en-US" dirty="0"/>
          </a:p>
          <a:p>
            <a:r>
              <a:rPr lang="en-US" dirty="0"/>
              <a:t>Sampling plans: 10 states</a:t>
            </a:r>
          </a:p>
        </p:txBody>
      </p:sp>
    </p:spTree>
    <p:extLst>
      <p:ext uri="{BB962C8B-B14F-4D97-AF65-F5344CB8AC3E}">
        <p14:creationId xmlns:p14="http://schemas.microsoft.com/office/powerpoint/2010/main" val="138505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140-3E81-4FB0-BB56-C583461D0262}"/>
              </a:ext>
            </a:extLst>
          </p:cNvPr>
          <p:cNvSpPr>
            <a:spLocks noGrp="1"/>
          </p:cNvSpPr>
          <p:nvPr>
            <p:ph type="title"/>
          </p:nvPr>
        </p:nvSpPr>
        <p:spPr/>
        <p:txBody>
          <a:bodyPr/>
          <a:lstStyle/>
          <a:p>
            <a:r>
              <a:rPr lang="en-US" dirty="0"/>
              <a:t>State Approaches: Dissemination and Return</a:t>
            </a:r>
          </a:p>
        </p:txBody>
      </p:sp>
      <p:sp>
        <p:nvSpPr>
          <p:cNvPr id="6" name="Content Placeholder 2">
            <a:extLst>
              <a:ext uri="{FF2B5EF4-FFF2-40B4-BE49-F238E27FC236}">
                <a16:creationId xmlns:a16="http://schemas.microsoft.com/office/drawing/2014/main" id="{D7D2834B-F66A-486C-98DD-4E44B65BD17B}"/>
              </a:ext>
            </a:extLst>
          </p:cNvPr>
          <p:cNvSpPr>
            <a:spLocks noGrp="1"/>
          </p:cNvSpPr>
          <p:nvPr>
            <p:ph idx="1"/>
          </p:nvPr>
        </p:nvSpPr>
        <p:spPr>
          <a:xfrm>
            <a:off x="838200" y="1825625"/>
            <a:ext cx="10515600" cy="4351338"/>
          </a:xfrm>
        </p:spPr>
        <p:txBody>
          <a:bodyPr numCol="2">
            <a:noAutofit/>
          </a:bodyPr>
          <a:lstStyle/>
          <a:p>
            <a:pPr>
              <a:lnSpc>
                <a:spcPct val="100000"/>
              </a:lnSpc>
            </a:pPr>
            <a:r>
              <a:rPr lang="en-US" dirty="0"/>
              <a:t>Dissemination Methods (n=56)</a:t>
            </a:r>
          </a:p>
          <a:p>
            <a:pPr lvl="1">
              <a:lnSpc>
                <a:spcPct val="100000"/>
              </a:lnSpc>
              <a:spcBef>
                <a:spcPts val="1000"/>
              </a:spcBef>
            </a:pPr>
            <a:r>
              <a:rPr lang="en-US" dirty="0"/>
              <a:t>Multiple methods: 31 states</a:t>
            </a:r>
          </a:p>
          <a:p>
            <a:pPr lvl="1">
              <a:lnSpc>
                <a:spcPct val="100000"/>
              </a:lnSpc>
              <a:spcBef>
                <a:spcPts val="1000"/>
              </a:spcBef>
            </a:pPr>
            <a:r>
              <a:rPr lang="en-US" dirty="0"/>
              <a:t>In-person: 8 states</a:t>
            </a:r>
          </a:p>
          <a:p>
            <a:pPr lvl="1">
              <a:lnSpc>
                <a:spcPct val="100000"/>
              </a:lnSpc>
              <a:spcBef>
                <a:spcPts val="1000"/>
              </a:spcBef>
            </a:pPr>
            <a:r>
              <a:rPr lang="en-US" dirty="0"/>
              <a:t>Mail only: 6 states</a:t>
            </a:r>
          </a:p>
          <a:p>
            <a:pPr lvl="1">
              <a:lnSpc>
                <a:spcPct val="100000"/>
              </a:lnSpc>
              <a:spcBef>
                <a:spcPts val="1000"/>
              </a:spcBef>
            </a:pPr>
            <a:r>
              <a:rPr lang="en-US" dirty="0"/>
              <a:t>Not reported: 11 states</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r>
              <a:rPr lang="en-US" dirty="0"/>
              <a:t>Return Methods (n=56)</a:t>
            </a:r>
          </a:p>
          <a:p>
            <a:pPr lvl="1">
              <a:lnSpc>
                <a:spcPct val="100000"/>
              </a:lnSpc>
              <a:spcBef>
                <a:spcPts val="1000"/>
              </a:spcBef>
            </a:pPr>
            <a:r>
              <a:rPr lang="en-US" dirty="0"/>
              <a:t>Multiple methods: 31 states</a:t>
            </a:r>
          </a:p>
          <a:p>
            <a:pPr lvl="1">
              <a:lnSpc>
                <a:spcPct val="100000"/>
              </a:lnSpc>
              <a:spcBef>
                <a:spcPts val="1000"/>
              </a:spcBef>
            </a:pPr>
            <a:r>
              <a:rPr lang="en-US" dirty="0"/>
              <a:t>Mail only: 4 states</a:t>
            </a:r>
          </a:p>
          <a:p>
            <a:pPr lvl="1">
              <a:lnSpc>
                <a:spcPct val="100000"/>
              </a:lnSpc>
              <a:spcBef>
                <a:spcPts val="1000"/>
              </a:spcBef>
            </a:pPr>
            <a:r>
              <a:rPr lang="en-US" dirty="0"/>
              <a:t>In-person: 2 state </a:t>
            </a:r>
          </a:p>
          <a:p>
            <a:pPr lvl="1">
              <a:lnSpc>
                <a:spcPct val="100000"/>
              </a:lnSpc>
              <a:spcBef>
                <a:spcPts val="1000"/>
              </a:spcBef>
            </a:pPr>
            <a:r>
              <a:rPr lang="en-US" dirty="0"/>
              <a:t>Not reported/other: 18 states</a:t>
            </a:r>
          </a:p>
          <a:p>
            <a:pPr lvl="1">
              <a:lnSpc>
                <a:spcPct val="100000"/>
              </a:lnSpc>
              <a:spcBef>
                <a:spcPts val="1000"/>
              </a:spcBef>
            </a:pPr>
            <a:r>
              <a:rPr lang="en-US" dirty="0"/>
              <a:t>Other: 1</a:t>
            </a:r>
          </a:p>
          <a:p>
            <a:pPr>
              <a:lnSpc>
                <a:spcPct val="100000"/>
              </a:lnSpc>
            </a:pPr>
            <a:r>
              <a:rPr lang="en-US" dirty="0">
                <a:latin typeface="Arial" panose="020B0604020202020204" pitchFamily="34" charset="0"/>
                <a:ea typeface="Calibri"/>
                <a:cs typeface="Arial" panose="020B0604020202020204" pitchFamily="34" charset="0"/>
              </a:rPr>
              <a:t>Online option: 31 states (55%)</a:t>
            </a:r>
          </a:p>
          <a:p>
            <a:pPr lvl="1">
              <a:lnSpc>
                <a:spcPct val="100000"/>
              </a:lnSpc>
              <a:spcBef>
                <a:spcPts val="1000"/>
              </a:spcBef>
            </a:pPr>
            <a:endParaRPr lang="en-US" dirty="0"/>
          </a:p>
          <a:p>
            <a:pPr>
              <a:lnSpc>
                <a:spcPct val="100000"/>
              </a:lnSpc>
            </a:pPr>
            <a:endParaRPr lang="en-US" dirty="0"/>
          </a:p>
        </p:txBody>
      </p:sp>
    </p:spTree>
    <p:extLst>
      <p:ext uri="{BB962C8B-B14F-4D97-AF65-F5344CB8AC3E}">
        <p14:creationId xmlns:p14="http://schemas.microsoft.com/office/powerpoint/2010/main" val="359652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1" ma:contentTypeDescription="Create a new document." ma:contentTypeScope="" ma:versionID="e1b20d3fa2f84900e76f6057e6c59973">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d6a805ab112e715c366eaa5f8e71252f"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33C9C-B128-47EB-AE51-E3866549B00F}"/>
</file>

<file path=customXml/itemProps2.xml><?xml version="1.0" encoding="utf-8"?>
<ds:datastoreItem xmlns:ds="http://schemas.openxmlformats.org/officeDocument/2006/customXml" ds:itemID="{E7A55D86-83A8-4A00-A882-E44A6296FAA3}">
  <ds:schemaRefs>
    <ds:schemaRef ds:uri="http://purl.org/dc/elements/1.1/"/>
    <ds:schemaRef ds:uri="http://schemas.microsoft.com/office/2006/metadata/properties"/>
    <ds:schemaRef ds:uri="e7527fc1-11f6-4748-83bd-ec2d7b5f208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2278</TotalTime>
  <Words>3361</Words>
  <Application>Microsoft Office PowerPoint</Application>
  <PresentationFormat>Widescreen</PresentationFormat>
  <Paragraphs>289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Part C Indicator 4: Family Outcomes Data (FFY 2018)</vt:lpstr>
      <vt:lpstr>Family Outcomes Data</vt:lpstr>
      <vt:lpstr>What Data Are Included?</vt:lpstr>
      <vt:lpstr>Part C APR Indicator 4</vt:lpstr>
      <vt:lpstr>State Approaches to Measurement</vt:lpstr>
      <vt:lpstr>State Approaches: Surveys Used</vt:lpstr>
      <vt:lpstr>FFY 2018 Family Surveys Used</vt:lpstr>
      <vt:lpstr>State Approaches: Family Populations Surveyed</vt:lpstr>
      <vt:lpstr>State Approaches: Dissemination and Return</vt:lpstr>
      <vt:lpstr>Survey Approach: Survey Timing</vt:lpstr>
      <vt:lpstr>Data Quality</vt:lpstr>
      <vt:lpstr>Survey Response Rates</vt:lpstr>
      <vt:lpstr>Indicator C4 Survey Response Rates by State (FFY 2018)</vt:lpstr>
      <vt:lpstr>Response Rates and Survey Method</vt:lpstr>
      <vt:lpstr>Data Quality: Overall Representativeness of Family Data</vt:lpstr>
      <vt:lpstr>Data Quality: Assessing Representativeness</vt:lpstr>
      <vt:lpstr>Considerations for Assessing Representativeness</vt:lpstr>
      <vt:lpstr>Performance Data</vt:lpstr>
      <vt:lpstr>FFY 2018 Performance</vt:lpstr>
      <vt:lpstr>Indicator 4 National Family Survey Data Trends (FFY 2012-2018)</vt:lpstr>
      <vt:lpstr>Indicator 4 Performance by Survey Used</vt:lpstr>
      <vt:lpstr>Resources</vt:lpstr>
      <vt:lpstr>Online Resources</vt:lpstr>
      <vt:lpstr>Contact Us</vt:lpstr>
      <vt:lpstr>PowerPoint Presentation</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C Indicator 4: Family Outcomes Data FFY2018</dc:title>
  <dc:subject>Early Intervention/Part C Family Outcomes</dc:subject>
  <dc:creator>The DaSy Center</dc:creator>
  <cp:keywords>Early Intervention</cp:keywords>
  <dc:description/>
  <cp:lastModifiedBy>Nicholas Ortiz</cp:lastModifiedBy>
  <cp:revision>165</cp:revision>
  <dcterms:created xsi:type="dcterms:W3CDTF">2020-09-01T15:49:59Z</dcterms:created>
  <dcterms:modified xsi:type="dcterms:W3CDTF">2021-01-30T02:22:02Z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