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02" r:id="rId4"/>
    <p:sldMasterId id="2147485017" r:id="rId5"/>
    <p:sldMasterId id="2147485023" r:id="rId6"/>
  </p:sldMasterIdLst>
  <p:notesMasterIdLst>
    <p:notesMasterId r:id="rId30"/>
  </p:notesMasterIdLst>
  <p:handoutMasterIdLst>
    <p:handoutMasterId r:id="rId31"/>
  </p:handoutMasterIdLst>
  <p:sldIdLst>
    <p:sldId id="256" r:id="rId7"/>
    <p:sldId id="431" r:id="rId8"/>
    <p:sldId id="428" r:id="rId9"/>
    <p:sldId id="429" r:id="rId10"/>
    <p:sldId id="430" r:id="rId11"/>
    <p:sldId id="423" r:id="rId12"/>
    <p:sldId id="424" r:id="rId13"/>
    <p:sldId id="412" r:id="rId14"/>
    <p:sldId id="441" r:id="rId15"/>
    <p:sldId id="438" r:id="rId16"/>
    <p:sldId id="432" r:id="rId17"/>
    <p:sldId id="434" r:id="rId18"/>
    <p:sldId id="433" r:id="rId19"/>
    <p:sldId id="439" r:id="rId20"/>
    <p:sldId id="435" r:id="rId21"/>
    <p:sldId id="436" r:id="rId22"/>
    <p:sldId id="440" r:id="rId23"/>
    <p:sldId id="257" r:id="rId24"/>
    <p:sldId id="426" r:id="rId25"/>
    <p:sldId id="411" r:id="rId26"/>
    <p:sldId id="437" r:id="rId27"/>
    <p:sldId id="419" r:id="rId28"/>
    <p:sldId id="410" r:id="rId29"/>
  </p:sldIdLst>
  <p:sldSz cx="9144000" cy="6858000" type="screen4x3"/>
  <p:notesSz cx="6858000" cy="1847850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erri Tapia" initials="TT" lastIdx="2" clrIdx="0"/>
  <p:cmAuthor id="1" name="Stephanie" initials="S" lastIdx="10" clrIdx="1"/>
  <p:cmAuthor id="2" name="Shaw, Evelyn Foard" initials="SEF" lastIdx="3" clrIdx="2">
    <p:extLst>
      <p:ext uri="{19B8F6BF-5375-455C-9EA6-DF929625EA0E}">
        <p15:presenceInfo xmlns:p15="http://schemas.microsoft.com/office/powerpoint/2012/main" userId="S::efshaw@ad.unc.edu::2a7cb194-3619-47e0-8ae4-2e7fb285e96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5000"/>
    <a:srgbClr val="CC7900"/>
    <a:srgbClr val="FFCC00"/>
    <a:srgbClr val="FFFF99"/>
    <a:srgbClr val="B86E00"/>
    <a:srgbClr val="FFC000"/>
    <a:srgbClr val="FFEBAB"/>
    <a:srgbClr val="96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47" autoAdjust="0"/>
    <p:restoredTop sz="86427" autoAdjust="0"/>
  </p:normalViewPr>
  <p:slideViewPr>
    <p:cSldViewPr snapToGrid="0">
      <p:cViewPr varScale="1">
        <p:scale>
          <a:sx n="91" d="100"/>
          <a:sy n="91" d="100"/>
        </p:scale>
        <p:origin x="90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641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gs" Target="tags/tag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1B58C3-851F-5B45-8883-EA141B9BE990}" type="datetimeFigureOut">
              <a:rPr lang="en-US"/>
              <a:pPr>
                <a:defRPr/>
              </a:pPr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NECTAC/ECO/WRRC 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5C8AB40-CF82-EC44-8D16-67C18E222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2556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pPr>
              <a:defRPr/>
            </a:pPr>
            <a:fld id="{3C87139F-DDB3-5943-B055-E279F8F9EF39}" type="datetimeFigureOut">
              <a:rPr lang="en-US" smtClean="0"/>
              <a:pPr>
                <a:defRPr/>
              </a:pPr>
              <a:t>9/12/2019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i="1"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ECTACenter.org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pPr>
              <a:defRPr/>
            </a:pPr>
            <a:fld id="{A4D4A29D-0E5E-E34D-8579-0D1C1BBCA5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7366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Arial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ECTACenter.org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D4A29D-0E5E-E34D-8579-0D1C1BBCA53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29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ECTACenter.org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D4A29D-0E5E-E34D-8579-0D1C1BBCA53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09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ECTACenter.org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D4A29D-0E5E-E34D-8579-0D1C1BBCA53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18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ECTACenter.org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D4A29D-0E5E-E34D-8579-0D1C1BBCA53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746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ECTACenter.org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D4A29D-0E5E-E34D-8579-0D1C1BBCA53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666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ECTACenter.org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D4A29D-0E5E-E34D-8579-0D1C1BBCA53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10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Arial"/>
                <a:ea typeface="ＭＳ Ｐゴシック" charset="0"/>
                <a:cs typeface="Arial"/>
              </a:rPr>
              <a:t> </a:t>
            </a:r>
          </a:p>
          <a:p>
            <a:pPr rtl="0"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Arial"/>
                <a:ea typeface="ＭＳ Ｐゴシック" charset="0"/>
                <a:cs typeface="Arial"/>
              </a:rPr>
              <a:t> </a:t>
            </a:r>
          </a:p>
          <a:p>
            <a:pPr rtl="0" fontAlgn="base"/>
            <a:endParaRPr lang="en-US" sz="1200" b="0" i="0" kern="1200">
              <a:solidFill>
                <a:schemeClr val="tx1"/>
              </a:solidFill>
              <a:effectLst/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ECTACenter.org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D4A29D-0E5E-E34D-8579-0D1C1BBCA53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79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ECTACenter.org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D4A29D-0E5E-E34D-8579-0D1C1BBCA53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465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ECTACenter.org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D4A29D-0E5E-E34D-8579-0D1C1BBCA53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28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ECTACenter.org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D4A29D-0E5E-E34D-8579-0D1C1BBCA53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62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ECTACenter.org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D4A29D-0E5E-E34D-8579-0D1C1BBCA53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39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ECTACenter.org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D4A29D-0E5E-E34D-8579-0D1C1BBCA53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42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ECTACenter.org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D4A29D-0E5E-E34D-8579-0D1C1BBCA53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9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ECTACenter.org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D4A29D-0E5E-E34D-8579-0D1C1BBCA53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33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ECTACenter.org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D4A29D-0E5E-E34D-8579-0D1C1BBCA53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37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038600"/>
            <a:ext cx="8839200" cy="762000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8839200" cy="3733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4953000"/>
            <a:ext cx="8839200" cy="1752600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1334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- ECTA-DaS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6292" y="802299"/>
            <a:ext cx="5832540" cy="2541431"/>
          </a:xfrm>
        </p:spPr>
        <p:txBody>
          <a:bodyPr bIns="0" anchor="b">
            <a:normAutofit/>
          </a:bodyPr>
          <a:lstStyle>
            <a:lvl1pPr algn="l">
              <a:defRPr sz="495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66293" y="3761142"/>
            <a:ext cx="5832539" cy="1702399"/>
          </a:xfrm>
        </p:spPr>
        <p:txBody>
          <a:bodyPr tIns="91440" bIns="91440" anchor="ctr" anchorCtr="0">
            <a:normAutofit/>
          </a:bodyPr>
          <a:lstStyle>
            <a:lvl1pPr marL="0" indent="0" algn="l">
              <a:buNone/>
              <a:defRPr sz="1350" b="0" cap="none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2623185" y="802300"/>
            <a:ext cx="0" cy="4661241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title="Logo: DaSy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27" y="2273883"/>
            <a:ext cx="1794611" cy="1718072"/>
          </a:xfrm>
          <a:prstGeom prst="rect">
            <a:avLst/>
          </a:prstGeom>
        </p:spPr>
      </p:pic>
      <p:pic>
        <p:nvPicPr>
          <p:cNvPr id="9" name="Picture 8" title="Logo: ECTA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31" y="720763"/>
            <a:ext cx="2203062" cy="112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324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- Multi-O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6292" y="802299"/>
            <a:ext cx="5832540" cy="2541431"/>
          </a:xfrm>
        </p:spPr>
        <p:txBody>
          <a:bodyPr bIns="0" anchor="b">
            <a:normAutofit/>
          </a:bodyPr>
          <a:lstStyle>
            <a:lvl1pPr algn="l">
              <a:defRPr sz="495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66293" y="3761142"/>
            <a:ext cx="5832539" cy="1702399"/>
          </a:xfrm>
        </p:spPr>
        <p:txBody>
          <a:bodyPr tIns="91440" bIns="91440" anchor="ctr" anchorCtr="0">
            <a:normAutofit/>
          </a:bodyPr>
          <a:lstStyle>
            <a:lvl1pPr marL="0" indent="0" algn="l">
              <a:buNone/>
              <a:defRPr sz="1350" b="0" cap="none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2623185" y="802300"/>
            <a:ext cx="0" cy="4661241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title="Logo: ECTA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31" y="720763"/>
            <a:ext cx="2203062" cy="112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961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2225" y="6349534"/>
            <a:ext cx="6098158" cy="496463"/>
          </a:xfrm>
          <a:prstGeom prst="rect">
            <a:avLst/>
          </a:prstGeom>
        </p:spPr>
        <p:txBody>
          <a:bodyPr anchor="ctr" anchorCtr="0"/>
          <a:lstStyle>
            <a:lvl1pPr>
              <a:defRPr sz="825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0383" y="6349534"/>
            <a:ext cx="924582" cy="503578"/>
          </a:xfrm>
          <a:prstGeom prst="rect">
            <a:avLst/>
          </a:prstGeom>
        </p:spPr>
        <p:txBody>
          <a:bodyPr anchor="ctr" anchorCtr="0"/>
          <a:lstStyle>
            <a:lvl1pPr algn="r">
              <a:defRPr sz="1500" b="1">
                <a:solidFill>
                  <a:schemeClr val="bg1"/>
                </a:solidFill>
              </a:defRPr>
            </a:lvl1pPr>
          </a:lstStyle>
          <a:p>
            <a:fld id="{8FF8BE51-C3B0-9B4F-9A06-4F809A9A794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title="Logo: ECTA Center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71" y="6275122"/>
            <a:ext cx="1015279" cy="51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580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no footer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2225" y="6349534"/>
            <a:ext cx="6098158" cy="496463"/>
          </a:xfrm>
          <a:prstGeom prst="rect">
            <a:avLst/>
          </a:prstGeom>
        </p:spPr>
        <p:txBody>
          <a:bodyPr anchor="ctr" anchorCtr="0"/>
          <a:lstStyle>
            <a:lvl1pPr>
              <a:defRPr sz="825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0383" y="6349534"/>
            <a:ext cx="924582" cy="503578"/>
          </a:xfrm>
          <a:prstGeom prst="rect">
            <a:avLst/>
          </a:prstGeom>
        </p:spPr>
        <p:txBody>
          <a:bodyPr anchor="ctr" anchorCtr="0"/>
          <a:lstStyle>
            <a:lvl1pPr algn="r">
              <a:defRPr sz="1500" b="1">
                <a:solidFill>
                  <a:schemeClr val="bg1"/>
                </a:solidFill>
              </a:defRPr>
            </a:lvl1pPr>
          </a:lstStyle>
          <a:p>
            <a:fld id="{8FF8BE51-C3B0-9B4F-9A06-4F809A9A7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319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56150" y="1609738"/>
            <a:ext cx="6224810" cy="1887950"/>
          </a:xfrm>
        </p:spPr>
        <p:txBody>
          <a:bodyPr anchor="b">
            <a:normAutofit/>
          </a:bodyPr>
          <a:lstStyle>
            <a:lvl1pPr algn="ctr">
              <a:defRPr sz="270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59" y="3851916"/>
            <a:ext cx="6215658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2225" y="6349534"/>
            <a:ext cx="6098158" cy="496463"/>
          </a:xfrm>
          <a:prstGeom prst="rect">
            <a:avLst/>
          </a:prstGeom>
        </p:spPr>
        <p:txBody>
          <a:bodyPr anchor="ctr" anchorCtr="0"/>
          <a:lstStyle>
            <a:lvl1pPr>
              <a:defRPr sz="825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0383" y="6349534"/>
            <a:ext cx="924582" cy="503578"/>
          </a:xfrm>
          <a:prstGeom prst="rect">
            <a:avLst/>
          </a:prstGeom>
        </p:spPr>
        <p:txBody>
          <a:bodyPr anchor="ctr" anchorCtr="0"/>
          <a:lstStyle>
            <a:lvl1pPr algn="r">
              <a:defRPr sz="1500" b="1">
                <a:solidFill>
                  <a:schemeClr val="bg1"/>
                </a:solidFill>
              </a:defRPr>
            </a:lvl1pPr>
          </a:lstStyle>
          <a:p>
            <a:fld id="{8FF8BE51-C3B0-9B4F-9A06-4F809A9A794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title="Logo: ECTA Center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71" y="6275122"/>
            <a:ext cx="1015279" cy="513985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456150" y="3713663"/>
            <a:ext cx="622481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907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0872" y="226980"/>
            <a:ext cx="8254092" cy="899693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0872" y="1368358"/>
            <a:ext cx="4041321" cy="40911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3642" y="1376141"/>
            <a:ext cx="4041322" cy="4082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2225" y="6349534"/>
            <a:ext cx="6098158" cy="496463"/>
          </a:xfrm>
          <a:prstGeom prst="rect">
            <a:avLst/>
          </a:prstGeom>
        </p:spPr>
        <p:txBody>
          <a:bodyPr anchor="ctr" anchorCtr="0"/>
          <a:lstStyle>
            <a:lvl1pPr>
              <a:defRPr sz="825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0383" y="6349534"/>
            <a:ext cx="924582" cy="503578"/>
          </a:xfrm>
          <a:prstGeom prst="rect">
            <a:avLst/>
          </a:prstGeom>
        </p:spPr>
        <p:txBody>
          <a:bodyPr anchor="ctr" anchorCtr="0"/>
          <a:lstStyle>
            <a:lvl1pPr algn="r">
              <a:defRPr sz="1500" b="1">
                <a:solidFill>
                  <a:schemeClr val="bg1"/>
                </a:solidFill>
              </a:defRPr>
            </a:lvl1pPr>
          </a:lstStyle>
          <a:p>
            <a:fld id="{8FF8BE51-C3B0-9B4F-9A06-4F809A9A794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title="Logo: ECTA Center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71" y="6275122"/>
            <a:ext cx="1015279" cy="51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870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0872" y="226990"/>
            <a:ext cx="8254093" cy="911753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872" y="1258112"/>
            <a:ext cx="4041321" cy="771302"/>
          </a:xfrm>
          <a:solidFill>
            <a:schemeClr val="accent5">
              <a:lumMod val="75000"/>
            </a:schemeClr>
          </a:solidFill>
          <a:ln w="50800">
            <a:solidFill>
              <a:schemeClr val="accent5"/>
            </a:solidFill>
          </a:ln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1" cap="all" baseline="0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872" y="2148785"/>
            <a:ext cx="4041321" cy="3319942"/>
          </a:xfrm>
          <a:solidFill>
            <a:schemeClr val="accent5">
              <a:lumMod val="20000"/>
              <a:lumOff val="80000"/>
            </a:schemeClr>
          </a:solidFill>
          <a:effectLst>
            <a:softEdge rad="12700"/>
          </a:effectLst>
        </p:spPr>
        <p:txBody>
          <a:bodyPr/>
          <a:lstStyle>
            <a:lvl1pPr>
              <a:buClr>
                <a:schemeClr val="accent5"/>
              </a:buClr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3643" y="1261288"/>
            <a:ext cx="4041322" cy="771585"/>
          </a:xfrm>
          <a:solidFill>
            <a:schemeClr val="accent2">
              <a:lumMod val="75000"/>
            </a:schemeClr>
          </a:solidFill>
          <a:ln w="50800">
            <a:solidFill>
              <a:schemeClr val="accent2"/>
            </a:solidFill>
          </a:ln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1" cap="all" baseline="0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3643" y="2147817"/>
            <a:ext cx="4041322" cy="3311046"/>
          </a:xfrm>
          <a:solidFill>
            <a:schemeClr val="accent2">
              <a:lumMod val="20000"/>
              <a:lumOff val="80000"/>
            </a:schemeClr>
          </a:solidFill>
          <a:effectLst>
            <a:softEdge rad="12700"/>
          </a:effectLst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2225" y="6349534"/>
            <a:ext cx="6098158" cy="496463"/>
          </a:xfrm>
          <a:prstGeom prst="rect">
            <a:avLst/>
          </a:prstGeom>
        </p:spPr>
        <p:txBody>
          <a:bodyPr anchor="ctr" anchorCtr="0"/>
          <a:lstStyle>
            <a:lvl1pPr>
              <a:defRPr sz="825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0383" y="6349534"/>
            <a:ext cx="924582" cy="503578"/>
          </a:xfrm>
          <a:prstGeom prst="rect">
            <a:avLst/>
          </a:prstGeom>
        </p:spPr>
        <p:txBody>
          <a:bodyPr anchor="ctr" anchorCtr="0"/>
          <a:lstStyle>
            <a:lvl1pPr algn="r">
              <a:defRPr sz="1500" b="1">
                <a:solidFill>
                  <a:schemeClr val="bg1"/>
                </a:solidFill>
              </a:defRPr>
            </a:lvl1pPr>
          </a:lstStyle>
          <a:p>
            <a:fld id="{8FF8BE51-C3B0-9B4F-9A06-4F809A9A794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title="Logo: ECTA Center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71" y="6275122"/>
            <a:ext cx="1015279" cy="51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31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0872" y="226990"/>
            <a:ext cx="8254093" cy="911753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872" y="1258112"/>
            <a:ext cx="4041321" cy="771302"/>
          </a:xfrm>
          <a:solidFill>
            <a:schemeClr val="accent3">
              <a:lumMod val="75000"/>
            </a:schemeClr>
          </a:solidFill>
          <a:ln w="50800">
            <a:solidFill>
              <a:schemeClr val="accent3"/>
            </a:solidFill>
          </a:ln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1" cap="all" baseline="0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872" y="2148785"/>
            <a:ext cx="4041321" cy="3319942"/>
          </a:xfrm>
          <a:solidFill>
            <a:schemeClr val="accent3">
              <a:lumMod val="20000"/>
              <a:lumOff val="80000"/>
            </a:schemeClr>
          </a:solidFill>
          <a:effectLst>
            <a:softEdge rad="12700"/>
          </a:effectLst>
        </p:spPr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3643" y="1261288"/>
            <a:ext cx="4041322" cy="771585"/>
          </a:xfrm>
          <a:solidFill>
            <a:schemeClr val="accent6">
              <a:lumMod val="75000"/>
            </a:schemeClr>
          </a:solidFill>
          <a:ln w="50800">
            <a:solidFill>
              <a:schemeClr val="accent6"/>
            </a:solidFill>
          </a:ln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1" cap="all" baseline="0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3643" y="2147817"/>
            <a:ext cx="4041322" cy="3311046"/>
          </a:xfrm>
          <a:solidFill>
            <a:schemeClr val="accent6">
              <a:lumMod val="20000"/>
              <a:lumOff val="80000"/>
            </a:schemeClr>
          </a:solidFill>
          <a:effectLst>
            <a:softEdge rad="12700"/>
          </a:effectLst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2225" y="6349534"/>
            <a:ext cx="6098158" cy="496463"/>
          </a:xfrm>
          <a:prstGeom prst="rect">
            <a:avLst/>
          </a:prstGeom>
        </p:spPr>
        <p:txBody>
          <a:bodyPr anchor="ctr" anchorCtr="0"/>
          <a:lstStyle>
            <a:lvl1pPr>
              <a:defRPr sz="825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0383" y="6349534"/>
            <a:ext cx="924582" cy="503578"/>
          </a:xfrm>
          <a:prstGeom prst="rect">
            <a:avLst/>
          </a:prstGeom>
        </p:spPr>
        <p:txBody>
          <a:bodyPr anchor="ctr" anchorCtr="0"/>
          <a:lstStyle>
            <a:lvl1pPr algn="r">
              <a:defRPr sz="1500" b="1">
                <a:solidFill>
                  <a:schemeClr val="bg1"/>
                </a:solidFill>
              </a:defRPr>
            </a:lvl1pPr>
          </a:lstStyle>
          <a:p>
            <a:fld id="{8FF8BE51-C3B0-9B4F-9A06-4F809A9A794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title="Logo: ECTA Center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71" y="6275122"/>
            <a:ext cx="1015279" cy="51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521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2225" y="6349534"/>
            <a:ext cx="6098158" cy="496463"/>
          </a:xfrm>
          <a:prstGeom prst="rect">
            <a:avLst/>
          </a:prstGeom>
        </p:spPr>
        <p:txBody>
          <a:bodyPr anchor="ctr" anchorCtr="0"/>
          <a:lstStyle>
            <a:lvl1pPr>
              <a:defRPr sz="825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0383" y="6349534"/>
            <a:ext cx="924582" cy="503578"/>
          </a:xfrm>
          <a:prstGeom prst="rect">
            <a:avLst/>
          </a:prstGeom>
        </p:spPr>
        <p:txBody>
          <a:bodyPr anchor="ctr" anchorCtr="0"/>
          <a:lstStyle>
            <a:lvl1pPr algn="r">
              <a:defRPr sz="1500" b="1">
                <a:solidFill>
                  <a:schemeClr val="bg1"/>
                </a:solidFill>
              </a:defRPr>
            </a:lvl1pPr>
          </a:lstStyle>
          <a:p>
            <a:fld id="{8FF8BE51-C3B0-9B4F-9A06-4F809A9A794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title="Logo: ECTA Center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71" y="6275122"/>
            <a:ext cx="1015279" cy="51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00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2225" y="6349534"/>
            <a:ext cx="6098158" cy="496463"/>
          </a:xfrm>
          <a:prstGeom prst="rect">
            <a:avLst/>
          </a:prstGeom>
        </p:spPr>
        <p:txBody>
          <a:bodyPr anchor="ctr" anchorCtr="0"/>
          <a:lstStyle>
            <a:lvl1pPr>
              <a:defRPr sz="825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0383" y="6349534"/>
            <a:ext cx="924582" cy="503578"/>
          </a:xfrm>
          <a:prstGeom prst="rect">
            <a:avLst/>
          </a:prstGeom>
        </p:spPr>
        <p:txBody>
          <a:bodyPr anchor="ctr" anchorCtr="0"/>
          <a:lstStyle>
            <a:lvl1pPr algn="r">
              <a:defRPr sz="1500" b="1">
                <a:solidFill>
                  <a:schemeClr val="bg1"/>
                </a:solidFill>
              </a:defRPr>
            </a:lvl1pPr>
          </a:lstStyle>
          <a:p>
            <a:fld id="{8FF8BE51-C3B0-9B4F-9A06-4F809A9A794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title="Logo: ECTA Center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71" y="6275122"/>
            <a:ext cx="1015279" cy="51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30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0872" y="798973"/>
            <a:ext cx="3097456" cy="2247117"/>
          </a:xfrm>
        </p:spPr>
        <p:txBody>
          <a:bodyPr anchor="b">
            <a:normAutofit/>
          </a:bodyPr>
          <a:lstStyle>
            <a:lvl1pPr algn="ctr">
              <a:defRPr sz="1800" cap="none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2786" y="798974"/>
            <a:ext cx="4912179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497" y="3205492"/>
            <a:ext cx="3099267" cy="2248181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2225" y="6349534"/>
            <a:ext cx="6098158" cy="496463"/>
          </a:xfrm>
          <a:prstGeom prst="rect">
            <a:avLst/>
          </a:prstGeom>
        </p:spPr>
        <p:txBody>
          <a:bodyPr anchor="ctr" anchorCtr="0"/>
          <a:lstStyle>
            <a:lvl1pPr>
              <a:defRPr sz="825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0383" y="6349534"/>
            <a:ext cx="924582" cy="503578"/>
          </a:xfrm>
          <a:prstGeom prst="rect">
            <a:avLst/>
          </a:prstGeom>
        </p:spPr>
        <p:txBody>
          <a:bodyPr anchor="ctr" anchorCtr="0"/>
          <a:lstStyle>
            <a:lvl1pPr algn="r">
              <a:defRPr sz="1500" b="1">
                <a:solidFill>
                  <a:schemeClr val="bg1"/>
                </a:solidFill>
              </a:defRPr>
            </a:lvl1pPr>
          </a:lstStyle>
          <a:p>
            <a:fld id="{8FF8BE51-C3B0-9B4F-9A06-4F809A9A794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title="Logo: ECTA Center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71" y="6275122"/>
            <a:ext cx="1015279" cy="51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6160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TA 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0383" y="6349534"/>
            <a:ext cx="924582" cy="503578"/>
          </a:xfrm>
          <a:prstGeom prst="rect">
            <a:avLst/>
          </a:prstGeom>
        </p:spPr>
        <p:txBody>
          <a:bodyPr anchor="ctr" anchorCtr="0"/>
          <a:lstStyle>
            <a:lvl1pPr algn="r">
              <a:defRPr sz="1500" b="1">
                <a:solidFill>
                  <a:schemeClr val="bg1"/>
                </a:solidFill>
              </a:defRPr>
            </a:lvl1pPr>
          </a:lstStyle>
          <a:p>
            <a:fld id="{8FF8BE51-C3B0-9B4F-9A06-4F809A9A794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56150" y="3713663"/>
            <a:ext cx="622481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480186" y="2523098"/>
            <a:ext cx="6194510" cy="913250"/>
          </a:xfrm>
        </p:spPr>
        <p:txBody>
          <a:bodyPr anchor="ctr" anchorCtr="0"/>
          <a:lstStyle/>
          <a:p>
            <a:r>
              <a:rPr lang="en-US" b="0"/>
              <a:t>Find out more at</a:t>
            </a:r>
            <a:r>
              <a:rPr lang="en-US"/>
              <a:t> </a:t>
            </a:r>
            <a:r>
              <a:rPr lang="en-US" err="1"/>
              <a:t>ectacenter.org</a:t>
            </a:r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429390" y="3846281"/>
            <a:ext cx="6245306" cy="1012929"/>
          </a:xfrm>
        </p:spPr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en-US" sz="900"/>
              <a:t>The ECTA Center is a program of the FPG Child Development Institute of the University of North Carolina at Chapel Hill, funded through cooperative agreement number </a:t>
            </a:r>
            <a:r>
              <a:rPr lang="is-IS" sz="900"/>
              <a:t>H326P170001 </a:t>
            </a:r>
            <a:r>
              <a:rPr lang="en-US" sz="900"/>
              <a:t>from the Office of Special Education Programs, U.S. Department of Education. Opinions expressed herein do not necessarily represent the Department of Education's position or policy. Project Officer: Julia Martin </a:t>
            </a:r>
            <a:r>
              <a:rPr lang="en-US" sz="900" err="1"/>
              <a:t>Eile</a:t>
            </a:r>
            <a:endParaRPr lang="en-US" sz="9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389" y="5058531"/>
            <a:ext cx="2834640" cy="58521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252" y="4750570"/>
            <a:ext cx="1400708" cy="1099570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1480186" y="2270760"/>
            <a:ext cx="619451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title="Logo: ECTA: Early Childhood Technical Assistance Center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186" y="833546"/>
            <a:ext cx="5536832" cy="108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80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038600"/>
            <a:ext cx="8839200" cy="762000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8839200" cy="3733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4953000"/>
            <a:ext cx="8839200" cy="1752600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329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03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90600"/>
            <a:ext cx="42672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3434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28600" y="6400800"/>
            <a:ext cx="1600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A7FBC-1EA9-1B4F-B2BD-AE682071C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57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ECT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480560" y="2410119"/>
            <a:ext cx="4218272" cy="1841842"/>
          </a:xfrm>
        </p:spPr>
        <p:txBody>
          <a:bodyPr bIns="0" anchor="b">
            <a:normAutofit/>
          </a:bodyPr>
          <a:lstStyle>
            <a:lvl1pPr algn="l">
              <a:defRPr sz="405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80560" y="4436837"/>
            <a:ext cx="4218272" cy="1702399"/>
          </a:xfrm>
        </p:spPr>
        <p:txBody>
          <a:bodyPr tIns="91440" bIns="91440" anchor="ctr" anchorCtr="0">
            <a:normAutofit/>
          </a:bodyPr>
          <a:lstStyle>
            <a:lvl1pPr marL="0" indent="0" algn="l">
              <a:buNone/>
              <a:defRPr sz="1350" b="0" cap="none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71475" y="2410119"/>
            <a:ext cx="2588895" cy="3729116"/>
          </a:xfrm>
          <a:prstGeom prst="rect">
            <a:avLst/>
          </a:prstGeom>
        </p:spPr>
        <p:txBody>
          <a:bodyPr vert="horz" lIns="68580" tIns="68580" rIns="68580" bIns="6858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none" baseline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50">
                <a:solidFill>
                  <a:schemeClr val="bg1"/>
                </a:solidFill>
              </a:rPr>
              <a:t>Additional</a:t>
            </a:r>
            <a:r>
              <a:rPr lang="en-US" sz="1350" baseline="0">
                <a:solidFill>
                  <a:schemeClr val="bg1"/>
                </a:solidFill>
              </a:rPr>
              <a:t> welcome, information or notification</a:t>
            </a:r>
            <a:endParaRPr lang="en-US" sz="1350">
              <a:solidFill>
                <a:schemeClr val="bg1"/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80560" y="1906003"/>
            <a:ext cx="4218272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title="Logo: ECTA: Early Childhood Technical Assistance Center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0" y="891304"/>
            <a:ext cx="4218272" cy="82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68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- ECTA-DaS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0560" y="268899"/>
            <a:ext cx="4218272" cy="2541431"/>
          </a:xfrm>
        </p:spPr>
        <p:txBody>
          <a:bodyPr bIns="0" anchor="b">
            <a:normAutofit/>
          </a:bodyPr>
          <a:lstStyle>
            <a:lvl1pPr algn="l">
              <a:defRPr sz="405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80560" y="3227742"/>
            <a:ext cx="4218272" cy="1702399"/>
          </a:xfrm>
        </p:spPr>
        <p:txBody>
          <a:bodyPr tIns="91440" bIns="91440" anchor="ctr" anchorCtr="0">
            <a:normAutofit/>
          </a:bodyPr>
          <a:lstStyle>
            <a:lvl1pPr marL="0" indent="0" algn="l">
              <a:buNone/>
              <a:defRPr sz="1350" b="0" cap="none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371475" y="337478"/>
            <a:ext cx="2588895" cy="4592662"/>
          </a:xfrm>
          <a:prstGeom prst="rect">
            <a:avLst/>
          </a:prstGeom>
        </p:spPr>
        <p:txBody>
          <a:bodyPr vert="horz" lIns="68580" tIns="68580" rIns="68580" bIns="6858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none" baseline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50">
                <a:solidFill>
                  <a:schemeClr val="bg1"/>
                </a:solidFill>
              </a:rPr>
              <a:t>Additional</a:t>
            </a:r>
            <a:r>
              <a:rPr lang="en-US" sz="1350" baseline="0">
                <a:solidFill>
                  <a:schemeClr val="bg1"/>
                </a:solidFill>
              </a:rPr>
              <a:t> welcome, information or notification</a:t>
            </a:r>
            <a:endParaRPr lang="en-US" sz="1350">
              <a:solidFill>
                <a:schemeClr val="bg1"/>
              </a:solidFill>
            </a:endParaRPr>
          </a:p>
        </p:txBody>
      </p:sp>
      <p:pic>
        <p:nvPicPr>
          <p:cNvPr id="11" name="Picture 10" title="Logo: DaSy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251" y="5250567"/>
            <a:ext cx="1491115" cy="1427519"/>
          </a:xfrm>
          <a:prstGeom prst="rect">
            <a:avLst/>
          </a:prstGeom>
        </p:spPr>
      </p:pic>
      <p:pic>
        <p:nvPicPr>
          <p:cNvPr id="4" name="Picture 3" title="Logo: ECTA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0" y="5524684"/>
            <a:ext cx="2044067" cy="1048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873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- Logos by Ha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0560" y="268899"/>
            <a:ext cx="4218272" cy="2541431"/>
          </a:xfrm>
        </p:spPr>
        <p:txBody>
          <a:bodyPr bIns="0" anchor="b">
            <a:normAutofit/>
          </a:bodyPr>
          <a:lstStyle>
            <a:lvl1pPr algn="l">
              <a:defRPr sz="405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80560" y="3227742"/>
            <a:ext cx="4218272" cy="1702399"/>
          </a:xfrm>
        </p:spPr>
        <p:txBody>
          <a:bodyPr tIns="91440" bIns="91440" anchor="ctr" anchorCtr="0">
            <a:normAutofit/>
          </a:bodyPr>
          <a:lstStyle>
            <a:lvl1pPr marL="0" indent="0" algn="l">
              <a:buNone/>
              <a:defRPr sz="1350" b="0" cap="none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371475" y="337478"/>
            <a:ext cx="2588895" cy="4592662"/>
          </a:xfrm>
          <a:prstGeom prst="rect">
            <a:avLst/>
          </a:prstGeom>
        </p:spPr>
        <p:txBody>
          <a:bodyPr vert="horz" lIns="68580" tIns="68580" rIns="68580" bIns="6858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none" baseline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50">
                <a:solidFill>
                  <a:schemeClr val="bg1"/>
                </a:solidFill>
              </a:rPr>
              <a:t>Additional</a:t>
            </a:r>
            <a:r>
              <a:rPr lang="en-US" sz="1350" baseline="0">
                <a:solidFill>
                  <a:schemeClr val="bg1"/>
                </a:solidFill>
              </a:rPr>
              <a:t> welcome, information or notification</a:t>
            </a:r>
            <a:endParaRPr lang="en-US" sz="135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48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8366" y="4588552"/>
            <a:ext cx="827046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50" b="0" cap="none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28365" y="2743201"/>
            <a:ext cx="8256869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428366" y="3063240"/>
            <a:ext cx="8270467" cy="1333500"/>
          </a:xfrm>
        </p:spPr>
        <p:txBody>
          <a:bodyPr bIns="0" anchor="t" anchorCtr="0">
            <a:normAutofit/>
          </a:bodyPr>
          <a:lstStyle>
            <a:lvl1pPr algn="l">
              <a:defRPr sz="2700" cap="none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 title="Logo: ECTA: Early Childhood Technical Assistance Center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66" y="1333948"/>
            <a:ext cx="5536832" cy="108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251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762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143000"/>
            <a:ext cx="8763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12" r:id="rId1"/>
    <p:sldLayoutId id="2147485016" r:id="rId2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effectLst>
            <a:outerShdw dist="25400" dir="2400000" algn="tl" rotWithShape="0">
              <a:schemeClr val="bg2"/>
            </a:outerShdw>
          </a:effectLst>
          <a:latin typeface="Helvetica"/>
          <a:ea typeface="ＭＳ Ｐゴシック" charset="0"/>
          <a:cs typeface="Helvetic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ＭＳ Ｐゴシック" charset="0"/>
          <a:cs typeface="Georgia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ＭＳ Ｐゴシック" charset="0"/>
          <a:cs typeface="Georgia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ＭＳ Ｐゴシック" charset="0"/>
          <a:cs typeface="Georgia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ＭＳ Ｐゴシック" charset="0"/>
          <a:cs typeface="Georgia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 i="1">
          <a:solidFill>
            <a:srgbClr val="EF6011"/>
          </a:solidFill>
          <a:latin typeface="Georgia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 i="1">
          <a:solidFill>
            <a:srgbClr val="EF6011"/>
          </a:solidFill>
          <a:latin typeface="Georgia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 i="1">
          <a:solidFill>
            <a:srgbClr val="EF6011"/>
          </a:solidFill>
          <a:latin typeface="Georgia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 i="1">
          <a:solidFill>
            <a:srgbClr val="EF6011"/>
          </a:solidFill>
          <a:latin typeface="Georgia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762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143000"/>
            <a:ext cx="8763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994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18" r:id="rId1"/>
    <p:sldLayoutId id="2147485020" r:id="rId2"/>
    <p:sldLayoutId id="2147485022" r:id="rId3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effectLst>
            <a:outerShdw dist="25400" dir="2400000" algn="tl" rotWithShape="0">
              <a:schemeClr val="bg2"/>
            </a:outerShdw>
          </a:effectLst>
          <a:latin typeface="Helvetica"/>
          <a:ea typeface="ＭＳ Ｐゴシック" charset="0"/>
          <a:cs typeface="Helvetic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ＭＳ Ｐゴシック" charset="0"/>
          <a:cs typeface="Georgia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ＭＳ Ｐゴシック" charset="0"/>
          <a:cs typeface="Georgia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ＭＳ Ｐゴシック" charset="0"/>
          <a:cs typeface="Georgia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ＭＳ Ｐゴシック" charset="0"/>
          <a:cs typeface="Georgia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 i="1">
          <a:solidFill>
            <a:srgbClr val="EF6011"/>
          </a:solidFill>
          <a:latin typeface="Georgia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 i="1">
          <a:solidFill>
            <a:srgbClr val="EF6011"/>
          </a:solidFill>
          <a:latin typeface="Georgia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 i="1">
          <a:solidFill>
            <a:srgbClr val="EF6011"/>
          </a:solidFill>
          <a:latin typeface="Georgia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 i="1">
          <a:solidFill>
            <a:srgbClr val="EF6011"/>
          </a:solidFill>
          <a:latin typeface="Georgia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0871" y="226980"/>
            <a:ext cx="8254093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872" y="1368358"/>
            <a:ext cx="8254093" cy="4097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2225" y="6349534"/>
            <a:ext cx="6098158" cy="496463"/>
          </a:xfrm>
          <a:prstGeom prst="rect">
            <a:avLst/>
          </a:prstGeom>
        </p:spPr>
        <p:txBody>
          <a:bodyPr anchor="ctr" anchorCtr="0"/>
          <a:lstStyle>
            <a:lvl1pPr>
              <a:defRPr sz="825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0383" y="6349534"/>
            <a:ext cx="924582" cy="503578"/>
          </a:xfrm>
          <a:prstGeom prst="rect">
            <a:avLst/>
          </a:prstGeom>
        </p:spPr>
        <p:txBody>
          <a:bodyPr anchor="ctr" anchorCtr="0"/>
          <a:lstStyle>
            <a:lvl1pPr algn="r">
              <a:defRPr sz="1500" b="1">
                <a:solidFill>
                  <a:schemeClr val="bg1"/>
                </a:solidFill>
              </a:defRPr>
            </a:lvl1pPr>
          </a:lstStyle>
          <a:p>
            <a:fld id="{8FF8BE51-C3B0-9B4F-9A06-4F809A9A7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4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24" r:id="rId1"/>
    <p:sldLayoutId id="2147485025" r:id="rId2"/>
    <p:sldLayoutId id="2147485026" r:id="rId3"/>
    <p:sldLayoutId id="2147485027" r:id="rId4"/>
    <p:sldLayoutId id="2147485028" r:id="rId5"/>
    <p:sldLayoutId id="2147485029" r:id="rId6"/>
    <p:sldLayoutId id="2147485030" r:id="rId7"/>
    <p:sldLayoutId id="2147485031" r:id="rId8"/>
    <p:sldLayoutId id="2147485032" r:id="rId9"/>
    <p:sldLayoutId id="2147485033" r:id="rId10"/>
    <p:sldLayoutId id="2147485034" r:id="rId11"/>
    <p:sldLayoutId id="2147485035" r:id="rId12"/>
    <p:sldLayoutId id="2147485036" r:id="rId13"/>
    <p:sldLayoutId id="2147485037" r:id="rId14"/>
    <p:sldLayoutId id="2147485038" r:id="rId15"/>
    <p:sldLayoutId id="2147485039" r:id="rId16"/>
  </p:sldLayoutIdLst>
  <p:hf sldNum="0"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400" b="1" i="0" kern="1200" cap="none">
          <a:solidFill>
            <a:schemeClr val="accent4"/>
          </a:solidFill>
          <a:effectLst/>
          <a:latin typeface="Arial" charset="0"/>
          <a:ea typeface="Arial" charset="0"/>
          <a:cs typeface="Arial" charset="0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50" kern="1200" cap="none" baseline="0">
          <a:solidFill>
            <a:schemeClr val="tx1"/>
          </a:solidFill>
          <a:effectLst/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2pga.org/" TargetMode="External"/><Relationship Id="rId3" Type="http://schemas.openxmlformats.org/officeDocument/2006/relationships/hyperlink" Target="mailto:betsy.Ayankoya@unc.edu" TargetMode="External"/><Relationship Id="rId7" Type="http://schemas.openxmlformats.org/officeDocument/2006/relationships/hyperlink" Target="http://ectacenter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dec-sped.org/" TargetMode="External"/><Relationship Id="rId5" Type="http://schemas.openxmlformats.org/officeDocument/2006/relationships/hyperlink" Target="mailto:stephanie@p2pga.org" TargetMode="External"/><Relationship Id="rId4" Type="http://schemas.openxmlformats.org/officeDocument/2006/relationships/hyperlink" Target="mailto:peggy@dec-sped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tacenter.org/decrp/arpy_ambassadors.as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191866"/>
            <a:ext cx="6203576" cy="283284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i="1" dirty="0">
                <a:solidFill>
                  <a:schemeClr val="tx2"/>
                </a:solidFill>
                <a:latin typeface="Arial"/>
                <a:cs typeface="Arial"/>
              </a:rPr>
              <a:t>Recommended Practices for Engaging Families</a:t>
            </a:r>
            <a:br>
              <a:rPr lang="en-US" sz="4000" i="1" dirty="0">
                <a:latin typeface="Arial"/>
                <a:cs typeface="Arial"/>
              </a:rPr>
            </a:br>
            <a:br>
              <a:rPr lang="en-US" sz="4000" i="1" dirty="0">
                <a:latin typeface="Arial"/>
                <a:cs typeface="Arial"/>
              </a:rPr>
            </a:br>
            <a:r>
              <a:rPr lang="en-US" sz="2800" i="1" dirty="0">
                <a:solidFill>
                  <a:schemeClr val="tx2"/>
                </a:solidFill>
                <a:latin typeface="Arial"/>
                <a:cs typeface="Arial"/>
              </a:rPr>
              <a:t>September 11, 2019</a:t>
            </a:r>
            <a:br>
              <a:rPr lang="en-US" sz="4000" i="1" dirty="0">
                <a:latin typeface="Arial"/>
                <a:cs typeface="Arial"/>
              </a:rPr>
            </a:br>
            <a:endParaRPr lang="en-US" sz="4000" i="1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pic>
        <p:nvPicPr>
          <p:cNvPr id="5" name="Picture 4" descr="Division for Early Childhood logo">
            <a:extLst>
              <a:ext uri="{FF2B5EF4-FFF2-40B4-BE49-F238E27FC236}">
                <a16:creationId xmlns:a16="http://schemas.microsoft.com/office/drawing/2014/main" id="{8338D626-F844-4749-A265-9C6796FE4958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45" y="4199966"/>
            <a:ext cx="2209801" cy="1053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Logo: RPTAC">
            <a:extLst>
              <a:ext uri="{FF2B5EF4-FFF2-40B4-BE49-F238E27FC236}">
                <a16:creationId xmlns:a16="http://schemas.microsoft.com/office/drawing/2014/main" id="{CA9B2686-12D7-4F95-A754-DAE4CF03C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46" y="2111190"/>
            <a:ext cx="190500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44C085A-FF0F-4567-BC76-147C8D8BFE3E}"/>
              </a:ext>
            </a:extLst>
          </p:cNvPr>
          <p:cNvSpPr txBox="1"/>
          <p:nvPr/>
        </p:nvSpPr>
        <p:spPr>
          <a:xfrm>
            <a:off x="2820317" y="4109100"/>
            <a:ext cx="5775973" cy="129266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b="1" dirty="0" err="1">
                <a:solidFill>
                  <a:schemeClr val="tx2"/>
                </a:solidFill>
                <a:latin typeface="Arial"/>
                <a:ea typeface="ＭＳ Ｐゴシック"/>
                <a:cs typeface="Arial"/>
              </a:rPr>
              <a:t>aRPy</a:t>
            </a:r>
            <a:r>
              <a:rPr lang="en-US" b="1" dirty="0">
                <a:solidFill>
                  <a:schemeClr val="tx2"/>
                </a:solidFill>
                <a:latin typeface="Arial"/>
                <a:ea typeface="ＭＳ Ｐゴシック"/>
                <a:cs typeface="Arial"/>
              </a:rPr>
              <a:t> Ambassadors for the</a:t>
            </a:r>
            <a:br>
              <a:rPr lang="en-US" b="1" dirty="0">
                <a:latin typeface="Arial"/>
                <a:cs typeface="Arial"/>
              </a:rPr>
            </a:br>
            <a:r>
              <a:rPr lang="en-US" b="1" dirty="0">
                <a:solidFill>
                  <a:schemeClr val="tx2"/>
                </a:solidFill>
                <a:latin typeface="Arial"/>
                <a:ea typeface="ＭＳ Ｐゴシック"/>
                <a:cs typeface="Arial"/>
              </a:rPr>
              <a:t>DEC Recommended Practices</a:t>
            </a:r>
            <a:endParaRPr lang="en-US" dirty="0">
              <a:solidFill>
                <a:schemeClr val="tx2"/>
              </a:solidFill>
              <a:latin typeface="Arial"/>
              <a:ea typeface="ＭＳ Ｐゴシック"/>
              <a:cs typeface="Arial"/>
            </a:endParaRP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620000" cy="897299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/>
              </a:rPr>
              <a:t>Chelsea Guillen</a:t>
            </a:r>
            <a:br>
              <a:rPr lang="en-US" sz="36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/>
              </a:rPr>
            </a:br>
            <a:r>
              <a:rPr lang="en-US" sz="36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/>
              </a:rPr>
              <a:t>aRPy Ambassador, Illinois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045" y="1171936"/>
            <a:ext cx="8184776" cy="426515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latin typeface="Cambria" pitchFamily="18" charset="0"/>
            </a:endParaRPr>
          </a:p>
          <a:p>
            <a:r>
              <a:rPr lang="en-US" sz="2800" dirty="0">
                <a:latin typeface="+mn-lt"/>
                <a:cs typeface="Arial"/>
              </a:rPr>
              <a:t>A member of the Commission that revised the current RPs</a:t>
            </a:r>
          </a:p>
          <a:p>
            <a:r>
              <a:rPr lang="en-US" sz="2800" dirty="0">
                <a:latin typeface="+mn-lt"/>
                <a:cs typeface="Arial"/>
              </a:rPr>
              <a:t>EI Ombudsman </a:t>
            </a:r>
          </a:p>
          <a:p>
            <a:r>
              <a:rPr lang="en-US" sz="2800" dirty="0">
                <a:latin typeface="+mn-lt"/>
                <a:cs typeface="Arial"/>
              </a:rPr>
              <a:t>EI Training Program – PD/TA provider</a:t>
            </a:r>
          </a:p>
          <a:p>
            <a:r>
              <a:rPr lang="en-US" sz="2800" dirty="0">
                <a:latin typeface="+mn-lt"/>
                <a:cs typeface="Arial"/>
              </a:rPr>
              <a:t>Family member of children who received </a:t>
            </a:r>
            <a:r>
              <a:rPr lang="en-US" sz="2800" dirty="0" err="1">
                <a:latin typeface="+mn-lt"/>
                <a:cs typeface="Arial"/>
              </a:rPr>
              <a:t>ei</a:t>
            </a:r>
            <a:r>
              <a:rPr lang="en-US" sz="2800" dirty="0">
                <a:latin typeface="+mn-lt"/>
                <a:cs typeface="Arial"/>
              </a:rPr>
              <a:t>/</a:t>
            </a:r>
            <a:r>
              <a:rPr lang="en-US" sz="2800" dirty="0" err="1">
                <a:latin typeface="+mn-lt"/>
                <a:cs typeface="Arial"/>
              </a:rPr>
              <a:t>ecse</a:t>
            </a:r>
            <a:endParaRPr lang="en-US" sz="2800" dirty="0">
              <a:latin typeface="+mn-lt"/>
              <a:cs typeface="Arial"/>
            </a:endParaRPr>
          </a:p>
          <a:p>
            <a:r>
              <a:rPr lang="en-US" sz="2800" dirty="0">
                <a:latin typeface="+mn-lt"/>
                <a:cs typeface="Arial"/>
              </a:rPr>
              <a:t>Currently serves on the DEC Executive Board</a:t>
            </a:r>
          </a:p>
          <a:p>
            <a:endParaRPr lang="en-US" sz="2800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9703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52AE8-F698-46CB-BD7A-49A384E44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Why I became an Ambassador?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3842B-9C5F-447C-BA41-FAA6DD131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619" y="802874"/>
            <a:ext cx="8462497" cy="4097988"/>
          </a:xfrm>
        </p:spPr>
        <p:txBody>
          <a:bodyPr>
            <a:noAutofit/>
          </a:bodyPr>
          <a:lstStyle/>
          <a:p>
            <a:r>
              <a:rPr lang="en-US" sz="2800" dirty="0"/>
              <a:t>Natural fit with many aspects of my current position</a:t>
            </a:r>
          </a:p>
          <a:p>
            <a:r>
              <a:rPr lang="en-US" sz="2800" dirty="0"/>
              <a:t>Opportunity to spread the word about the DEC Recommended Practices</a:t>
            </a:r>
          </a:p>
          <a:p>
            <a:r>
              <a:rPr lang="en-US" sz="2800" dirty="0"/>
              <a:t>Chance to improve practices in the early intervention system</a:t>
            </a:r>
          </a:p>
          <a:p>
            <a:r>
              <a:rPr lang="en-US" sz="2800" dirty="0"/>
              <a:t>Help ensure that other sectors know about the Practices and how they can support inclusion</a:t>
            </a:r>
          </a:p>
          <a:p>
            <a:r>
              <a:rPr lang="en-US" sz="2800" dirty="0"/>
              <a:t>Opportunity to help families understand what they should expect from their team</a:t>
            </a:r>
          </a:p>
        </p:txBody>
      </p:sp>
    </p:spTree>
    <p:extLst>
      <p:ext uri="{BB962C8B-B14F-4D97-AF65-F5344CB8AC3E}">
        <p14:creationId xmlns:p14="http://schemas.microsoft.com/office/powerpoint/2010/main" val="889739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52AE8-F698-46CB-BD7A-49A384E44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Some Ambassador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3842B-9C5F-447C-BA41-FAA6DD131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Trainings and conference presentations</a:t>
            </a:r>
          </a:p>
          <a:p>
            <a:r>
              <a:rPr lang="en-US" sz="2800" dirty="0"/>
              <a:t>Facebook live and webinar</a:t>
            </a:r>
          </a:p>
          <a:p>
            <a:r>
              <a:rPr lang="en-US" sz="2800" dirty="0"/>
              <a:t>Newsletter article</a:t>
            </a:r>
          </a:p>
          <a:p>
            <a:r>
              <a:rPr lang="en-US" sz="2800" dirty="0"/>
              <a:t>Embedding RPs in professional development offerings and system policies/procedures</a:t>
            </a:r>
          </a:p>
        </p:txBody>
      </p:sp>
    </p:spTree>
    <p:extLst>
      <p:ext uri="{BB962C8B-B14F-4D97-AF65-F5344CB8AC3E}">
        <p14:creationId xmlns:p14="http://schemas.microsoft.com/office/powerpoint/2010/main" val="3169529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52AE8-F698-46CB-BD7A-49A384E44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What have I gained as an Ambassador?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3842B-9C5F-447C-BA41-FAA6DD131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Deeper understanding of the Practices and the products available to support implementation</a:t>
            </a:r>
          </a:p>
          <a:p>
            <a:r>
              <a:rPr lang="en-US" sz="2800" dirty="0"/>
              <a:t>Support from other Ambassadors and ECTA/DEC staff</a:t>
            </a:r>
          </a:p>
          <a:p>
            <a:r>
              <a:rPr lang="en-US" sz="2800" dirty="0"/>
              <a:t>Exposure to different options for presenting materials</a:t>
            </a:r>
          </a:p>
          <a:p>
            <a:r>
              <a:rPr lang="en-US" sz="2800" dirty="0"/>
              <a:t>Opportunity to reach broader array of audiences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396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52AE8-F698-46CB-BD7A-49A384E44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Why a Family Ambassador?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3842B-9C5F-447C-BA41-FAA6DD131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411" y="794085"/>
            <a:ext cx="8698831" cy="5065294"/>
          </a:xfrm>
        </p:spPr>
        <p:txBody>
          <a:bodyPr>
            <a:normAutofit/>
          </a:bodyPr>
          <a:lstStyle/>
          <a:p>
            <a:r>
              <a:rPr lang="en-US" sz="3300" dirty="0">
                <a:latin typeface="Arial"/>
                <a:ea typeface="ＭＳ Ｐゴシック" charset="0"/>
                <a:cs typeface="Arial"/>
              </a:rPr>
              <a:t>Because families play the most critical role in their children’s development, there is a need to share the DEC Recommended Practices, and the ECTA Center’s resources with families, in order to support family engagement, empowerment, and true partnerships. 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1393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52AE8-F698-46CB-BD7A-49A384E44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Why a Family Ambassador?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3842B-9C5F-447C-BA41-FAA6DD131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501" y="1141380"/>
            <a:ext cx="8698831" cy="5065294"/>
          </a:xfrm>
        </p:spPr>
        <p:txBody>
          <a:bodyPr>
            <a:normAutofit/>
          </a:bodyPr>
          <a:lstStyle/>
          <a:p>
            <a:r>
              <a:rPr lang="en-US" sz="3300" dirty="0">
                <a:latin typeface="Arial"/>
                <a:ea typeface="ＭＳ Ｐゴシック" charset="0"/>
                <a:cs typeface="Arial"/>
              </a:rPr>
              <a:t>To give families tools and resources that can help them advocate for their own children</a:t>
            </a:r>
          </a:p>
          <a:p>
            <a:pPr marL="0" indent="0">
              <a:buNone/>
            </a:pPr>
            <a:endParaRPr lang="en-US" sz="3300" dirty="0">
              <a:latin typeface="Arial"/>
              <a:ea typeface="ＭＳ Ｐゴシック" charset="0"/>
              <a:cs typeface="Arial"/>
            </a:endParaRPr>
          </a:p>
          <a:p>
            <a:r>
              <a:rPr lang="en-US" sz="3300" dirty="0"/>
              <a:t>To nurture and support family leaders through co-training and co-presenting with their professional Ambassador peers in their states.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6131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52AE8-F698-46CB-BD7A-49A384E44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Family Ambassador Roles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3842B-9C5F-447C-BA41-FAA6DD131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872" y="963827"/>
            <a:ext cx="8254093" cy="4658497"/>
          </a:xfrm>
        </p:spPr>
        <p:txBody>
          <a:bodyPr>
            <a:normAutofit/>
          </a:bodyPr>
          <a:lstStyle/>
          <a:p>
            <a:r>
              <a:rPr lang="en-US" sz="2800" dirty="0"/>
              <a:t>To bring awareness to the existence of the RPs and the resources that support their implementation within the Parent Center network</a:t>
            </a:r>
          </a:p>
          <a:p>
            <a:r>
              <a:rPr lang="en-US" sz="2800" dirty="0"/>
              <a:t>To collaborate with fellow Family Ambassadors to develop and share strategies and resources for informing families about the RPs</a:t>
            </a:r>
          </a:p>
          <a:p>
            <a:endParaRPr lang="en-US" sz="2800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311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52AE8-F698-46CB-BD7A-49A384E44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Family Ambassador Roles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3842B-9C5F-447C-BA41-FAA6DD131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872" y="963827"/>
            <a:ext cx="8254093" cy="4658497"/>
          </a:xfrm>
        </p:spPr>
        <p:txBody>
          <a:bodyPr>
            <a:normAutofit/>
          </a:bodyPr>
          <a:lstStyle/>
          <a:p>
            <a:r>
              <a:rPr lang="en-US" sz="2800" dirty="0"/>
              <a:t>To share the DEC RPs and ECTA resources with families and with Parent Center colleagues and staff</a:t>
            </a:r>
          </a:p>
          <a:p>
            <a:r>
              <a:rPr lang="en-US" sz="2800" dirty="0"/>
              <a:t>In states where there is also a Professional Ambassador, collaborate with that individual to further raise awareness of the RPs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125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620000" cy="89729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/>
              </a:rPr>
              <a:t>Expectations for Ambassadors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916" y="890337"/>
            <a:ext cx="8686800" cy="4788568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/>
                <a:cs typeface="Arial"/>
              </a:rPr>
              <a:t>Serve for a minimum of 2 years (with renewal options)</a:t>
            </a:r>
          </a:p>
          <a:p>
            <a:r>
              <a:rPr lang="en-US" sz="2800" dirty="0">
                <a:latin typeface="Arial"/>
                <a:cs typeface="Arial"/>
              </a:rPr>
              <a:t>Participate in virtual and face to face orientation meetings</a:t>
            </a:r>
          </a:p>
          <a:p>
            <a:r>
              <a:rPr lang="en-US" sz="2800" dirty="0">
                <a:latin typeface="Arial"/>
                <a:cs typeface="Arial"/>
              </a:rPr>
              <a:t>Develop an annual work plan for dissemination and report on activities</a:t>
            </a:r>
          </a:p>
          <a:p>
            <a:r>
              <a:rPr lang="en-US" sz="2800" dirty="0">
                <a:latin typeface="Arial"/>
                <a:cs typeface="Arial"/>
              </a:rPr>
              <a:t>Participate in at least one national meeting or conference to collaborate and help disseminate information</a:t>
            </a:r>
          </a:p>
        </p:txBody>
      </p:sp>
    </p:spTree>
    <p:extLst>
      <p:ext uri="{BB962C8B-B14F-4D97-AF65-F5344CB8AC3E}">
        <p14:creationId xmlns:p14="http://schemas.microsoft.com/office/powerpoint/2010/main" val="1590939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620000" cy="89729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/>
              </a:rPr>
              <a:t>Support for Ambassadors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442" y="794084"/>
            <a:ext cx="8795084" cy="5017169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/>
                <a:cs typeface="Arial"/>
              </a:rPr>
              <a:t>Special recognition, e.g. press releases, announcements/ acknowledgement</a:t>
            </a:r>
          </a:p>
          <a:p>
            <a:r>
              <a:rPr lang="en-US" sz="2800" dirty="0">
                <a:latin typeface="Arial"/>
                <a:cs typeface="Arial"/>
              </a:rPr>
              <a:t>DEC conference registration rate</a:t>
            </a:r>
          </a:p>
          <a:p>
            <a:r>
              <a:rPr lang="en-US" sz="2800" dirty="0">
                <a:latin typeface="Arial"/>
                <a:cs typeface="Arial"/>
              </a:rPr>
              <a:t>Ready to use materials, presentations, and products</a:t>
            </a:r>
          </a:p>
          <a:p>
            <a:r>
              <a:rPr lang="en-US" sz="2800" dirty="0">
                <a:latin typeface="Arial"/>
                <a:cs typeface="Arial"/>
              </a:rPr>
              <a:t>Toolkit with downloadable materials</a:t>
            </a:r>
          </a:p>
          <a:p>
            <a:r>
              <a:rPr lang="en-US" sz="2800" dirty="0">
                <a:latin typeface="Arial"/>
                <a:cs typeface="Arial"/>
              </a:rPr>
              <a:t>Travel support, technical assistance and peer support </a:t>
            </a:r>
          </a:p>
          <a:p>
            <a:r>
              <a:rPr lang="en-US" sz="2800" dirty="0">
                <a:latin typeface="Arial"/>
                <a:cs typeface="Arial"/>
              </a:rPr>
              <a:t>Private forum for sharing ideas and successes</a:t>
            </a:r>
          </a:p>
        </p:txBody>
      </p:sp>
    </p:spTree>
    <p:extLst>
      <p:ext uri="{BB962C8B-B14F-4D97-AF65-F5344CB8AC3E}">
        <p14:creationId xmlns:p14="http://schemas.microsoft.com/office/powerpoint/2010/main" val="1164347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Webinar Series Content Available</a:t>
            </a:r>
            <a:br>
              <a:rPr lang="en-US" dirty="0"/>
            </a:br>
            <a:r>
              <a:rPr lang="en-US" dirty="0"/>
              <a:t>https://ectacenter.org/events/webinars.asp</a:t>
            </a:r>
          </a:p>
        </p:txBody>
      </p:sp>
      <p:pic>
        <p:nvPicPr>
          <p:cNvPr id="5" name="Picture 4" descr="picture of the webinar series content available on the ECTA Center website under the events listing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036" y="1119237"/>
            <a:ext cx="7688179" cy="5073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49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620000" cy="89729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How do I become </a:t>
            </a:r>
            <a:r>
              <a:rPr lang="en-US" sz="3200">
                <a:solidFill>
                  <a:schemeClr val="tx2">
                    <a:lumMod val="90000"/>
                    <a:lumOff val="10000"/>
                  </a:schemeClr>
                </a:solidFill>
              </a:rPr>
              <a:t>an Ambassador?</a:t>
            </a:r>
            <a:endParaRPr lang="en-US" sz="32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537" y="878305"/>
            <a:ext cx="8771021" cy="5094231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/>
                <a:cs typeface="Arial"/>
              </a:rPr>
              <a:t>Share the requirements and discuss the opportunity with your leadership team</a:t>
            </a:r>
          </a:p>
          <a:p>
            <a:r>
              <a:rPr lang="en-US" sz="2800" dirty="0">
                <a:latin typeface="Arial"/>
                <a:cs typeface="Arial"/>
              </a:rPr>
              <a:t>Get a letter of support from your agency/organization and/or supervisor</a:t>
            </a:r>
          </a:p>
          <a:p>
            <a:r>
              <a:rPr lang="en-US" sz="2800" dirty="0">
                <a:latin typeface="Arial"/>
                <a:cs typeface="Arial"/>
              </a:rPr>
              <a:t>Complete the online application</a:t>
            </a:r>
          </a:p>
          <a:p>
            <a:r>
              <a:rPr lang="en-US" sz="2800" dirty="0">
                <a:latin typeface="Arial"/>
                <a:cs typeface="Arial"/>
              </a:rPr>
              <a:t>Commit to participating in the face to face orientation in March/April</a:t>
            </a:r>
          </a:p>
          <a:p>
            <a:r>
              <a:rPr lang="en-US" sz="2800" dirty="0">
                <a:latin typeface="Arial"/>
                <a:cs typeface="Arial"/>
              </a:rPr>
              <a:t>Participate in virtual meeting in preparation for the onsite meeting</a:t>
            </a:r>
          </a:p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  <a:p>
            <a:endParaRPr lang="en-US" sz="2400" dirty="0">
              <a:latin typeface="Arial"/>
              <a:cs typeface="Arial"/>
            </a:endParaRPr>
          </a:p>
          <a:p>
            <a:endParaRPr lang="en-US" sz="2400" dirty="0">
              <a:latin typeface="Arial"/>
            </a:endParaRPr>
          </a:p>
          <a:p>
            <a:pPr marL="0" indent="0">
              <a:buNone/>
            </a:pPr>
            <a:endParaRPr lang="en-US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746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39A6E1D-79CE-4917-BC93-32DCBFE78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871" y="173192"/>
            <a:ext cx="8254093" cy="914400"/>
          </a:xfrm>
        </p:spPr>
        <p:txBody>
          <a:bodyPr>
            <a:normAutofit/>
          </a:bodyPr>
          <a:lstStyle/>
          <a:p>
            <a:r>
              <a:rPr lang="en-US" sz="3600" dirty="0"/>
              <a:t>TIMELINES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98FD75-3D42-4C6E-8537-EA01C2866607}"/>
              </a:ext>
            </a:extLst>
          </p:cNvPr>
          <p:cNvSpPr txBox="1"/>
          <p:nvPr/>
        </p:nvSpPr>
        <p:spPr>
          <a:xfrm>
            <a:off x="601434" y="1536174"/>
            <a:ext cx="79329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Applications available by October 1</a:t>
            </a:r>
          </a:p>
          <a:p>
            <a:pPr marL="571500" indent="-5715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Applications will be due by November 8</a:t>
            </a:r>
          </a:p>
          <a:p>
            <a:pPr marL="571500" indent="-5715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Ambassadors selected and notified by December 13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345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FE7EE-DF6A-442A-BEF8-B5A484FB5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871" y="226980"/>
            <a:ext cx="8254093" cy="1873670"/>
          </a:xfrm>
        </p:spPr>
        <p:txBody>
          <a:bodyPr>
            <a:noAutofit/>
          </a:bodyPr>
          <a:lstStyle/>
          <a:p>
            <a:r>
              <a:rPr lang="en-US" sz="6000" dirty="0"/>
              <a:t>WHAT QUESTIONS DO YOU HAVE?</a:t>
            </a:r>
          </a:p>
        </p:txBody>
      </p:sp>
    </p:spTree>
    <p:extLst>
      <p:ext uri="{BB962C8B-B14F-4D97-AF65-F5344CB8AC3E}">
        <p14:creationId xmlns:p14="http://schemas.microsoft.com/office/powerpoint/2010/main" val="37281276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B60B4-CE39-4B48-B7FE-2276AA078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8F4A2-071A-4FB8-9F99-8C5F345D4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872" y="1368358"/>
            <a:ext cx="8349022" cy="4304060"/>
          </a:xfrm>
        </p:spPr>
        <p:txBody>
          <a:bodyPr>
            <a:normAutofit/>
          </a:bodyPr>
          <a:lstStyle/>
          <a:p>
            <a:r>
              <a:rPr lang="en-US" sz="2000" dirty="0"/>
              <a:t>Betsy Ayankoya, ECTA Center: </a:t>
            </a:r>
            <a:r>
              <a:rPr lang="en-US" sz="2000" dirty="0">
                <a:solidFill>
                  <a:srgbClr val="7030A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betsy.ayankoya@unc.edu</a:t>
            </a:r>
            <a:endParaRPr lang="en-US" sz="2000" dirty="0">
              <a:solidFill>
                <a:srgbClr val="7030A0"/>
              </a:solidFill>
            </a:endParaRPr>
          </a:p>
          <a:p>
            <a:r>
              <a:rPr lang="en-US" sz="2000" dirty="0"/>
              <a:t>Peggy Kemp, Executive Director, Division for Early Childhood: </a:t>
            </a:r>
            <a:r>
              <a:rPr lang="en-US" sz="2000" dirty="0">
                <a:solidFill>
                  <a:srgbClr val="7030A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peggy@dec-sped.org</a:t>
            </a:r>
            <a:endParaRPr lang="en-US" sz="2000" dirty="0">
              <a:solidFill>
                <a:srgbClr val="7030A0"/>
              </a:solidFill>
            </a:endParaRPr>
          </a:p>
          <a:p>
            <a:r>
              <a:rPr lang="en-US" sz="2000" dirty="0"/>
              <a:t>Stephanie Moss, Region B PTAC and ECTA Center: </a:t>
            </a:r>
            <a:r>
              <a:rPr lang="en-US" sz="2000" dirty="0">
                <a:solidFill>
                  <a:srgbClr val="7030A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stephanie@p2pga.org</a:t>
            </a:r>
            <a:endParaRPr lang="en-US" sz="2000" dirty="0">
              <a:solidFill>
                <a:srgbClr val="7030A0"/>
              </a:solidFill>
            </a:endParaRPr>
          </a:p>
          <a:p>
            <a:r>
              <a:rPr lang="en-US" sz="2000" dirty="0"/>
              <a:t>DEC:</a:t>
            </a:r>
            <a:r>
              <a:rPr lang="en-US" sz="2000" dirty="0">
                <a:solidFill>
                  <a:srgbClr val="7030A0"/>
                </a:solidFill>
              </a:rPr>
              <a:t>  </a:t>
            </a:r>
            <a:r>
              <a:rPr lang="en-US" sz="2000" dirty="0">
                <a:solidFill>
                  <a:srgbClr val="7030A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http://www.dec-sped.org/</a:t>
            </a:r>
            <a:endParaRPr lang="en-US" sz="2000" dirty="0">
              <a:solidFill>
                <a:srgbClr val="7030A0"/>
              </a:solidFill>
            </a:endParaRPr>
          </a:p>
          <a:p>
            <a:r>
              <a:rPr lang="en-US" sz="2000" dirty="0"/>
              <a:t>The Early Childhood Technical Assistance Center: </a:t>
            </a:r>
            <a:r>
              <a:rPr lang="en-US" sz="2000" dirty="0">
                <a:solidFill>
                  <a:srgbClr val="7030A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http://ectacenter.org</a:t>
            </a:r>
            <a:endParaRPr lang="en-US" sz="2000" dirty="0">
              <a:solidFill>
                <a:srgbClr val="7030A0"/>
              </a:solidFill>
            </a:endParaRPr>
          </a:p>
          <a:p>
            <a:r>
              <a:rPr lang="en-US" sz="2000" dirty="0"/>
              <a:t>Region B Parent Technical Assistance Center at Parent to Parent of Georgia: </a:t>
            </a:r>
            <a:r>
              <a:rPr lang="en-US" sz="2000" dirty="0">
                <a:solidFill>
                  <a:srgbClr val="7030A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www.p2pga.org</a:t>
            </a:r>
            <a:endParaRPr lang="en-US" sz="20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2938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Recapping the Webinar Series</a:t>
            </a:r>
            <a:br>
              <a:rPr lang="en-US" sz="3200" dirty="0"/>
            </a:br>
            <a:r>
              <a:rPr lang="en-US" sz="3200" dirty="0"/>
              <a:t>Webinar 1 (June)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40872" y="1368358"/>
            <a:ext cx="8254093" cy="4369180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24B953"/>
              </a:buClr>
            </a:pP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Overview of the Division for Early Childhood (DEC) of the Council for Exceptional Children (CEC)</a:t>
            </a:r>
            <a:endParaRPr lang="en-US" sz="2800" dirty="0">
              <a:solidFill>
                <a:srgbClr val="000000"/>
              </a:solidFill>
            </a:endParaRPr>
          </a:p>
          <a:p>
            <a:pPr lvl="0">
              <a:buClr>
                <a:srgbClr val="24B953"/>
              </a:buClr>
            </a:pP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Origin and purpose of DEC Recommended Practices (RPs)</a:t>
            </a:r>
          </a:p>
          <a:p>
            <a:pPr lvl="0">
              <a:buClr>
                <a:srgbClr val="24B953"/>
              </a:buClr>
            </a:pP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Importance and relevance for families and</a:t>
            </a:r>
          </a:p>
          <a:p>
            <a:pPr lvl="0">
              <a:buClr>
                <a:srgbClr val="24B953"/>
              </a:buClr>
            </a:pP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Access to the DEC Recommended Practices (RPs)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955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145083"/>
                </a:solidFill>
              </a:rPr>
              <a:t>Recapping the Webinar Series</a:t>
            </a:r>
            <a:br>
              <a:rPr lang="en-US" sz="3200" dirty="0">
                <a:solidFill>
                  <a:srgbClr val="145083"/>
                </a:solidFill>
              </a:rPr>
            </a:br>
            <a:r>
              <a:rPr lang="en-US" sz="3200" dirty="0">
                <a:solidFill>
                  <a:srgbClr val="145083"/>
                </a:solidFill>
              </a:rPr>
              <a:t>Webinar 2 (July)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872" y="1368357"/>
            <a:ext cx="8458429" cy="4478989"/>
          </a:xfrm>
        </p:spPr>
        <p:txBody>
          <a:bodyPr/>
          <a:lstStyle/>
          <a:p>
            <a:r>
              <a:rPr lang="en-US" sz="2800" dirty="0"/>
              <a:t>Focused on Resources and Materials that Support Family Use of the DEC RPs</a:t>
            </a:r>
          </a:p>
          <a:p>
            <a:pPr lvl="0">
              <a:buClr>
                <a:srgbClr val="24B953"/>
              </a:buClr>
            </a:pPr>
            <a:r>
              <a:rPr lang="en-US" sz="2800" dirty="0">
                <a:solidFill>
                  <a:srgbClr val="000000"/>
                </a:solidFill>
              </a:rPr>
              <a:t>Shared ECTA Center Suite of Resources that Support Family Use. (Checklists, Practice Guides, Videos)</a:t>
            </a:r>
          </a:p>
          <a:p>
            <a:pPr lvl="0">
              <a:buClr>
                <a:srgbClr val="24B953"/>
              </a:buClr>
            </a:pPr>
            <a:r>
              <a:rPr lang="en-US" sz="2800" dirty="0">
                <a:solidFill>
                  <a:srgbClr val="000000"/>
                </a:solidFill>
              </a:rPr>
              <a:t>Examined access and use the resources to support families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47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145083"/>
                </a:solidFill>
              </a:rPr>
              <a:t>Recapping the Webinar Series</a:t>
            </a:r>
            <a:br>
              <a:rPr lang="en-US" sz="3200" dirty="0">
                <a:solidFill>
                  <a:srgbClr val="145083"/>
                </a:solidFill>
              </a:rPr>
            </a:br>
            <a:r>
              <a:rPr lang="en-US" sz="3200" dirty="0">
                <a:solidFill>
                  <a:srgbClr val="145083"/>
                </a:solidFill>
              </a:rPr>
              <a:t>Webinar 3 (August)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Continued the Focus on Resources and Supports for Parent Centers by:</a:t>
            </a:r>
          </a:p>
          <a:p>
            <a:r>
              <a:rPr lang="en-US" sz="2800" dirty="0"/>
              <a:t>Providing specific scenarios to illustrate </a:t>
            </a:r>
            <a:r>
              <a:rPr lang="en-US" sz="2800" u="sng" dirty="0"/>
              <a:t>what</a:t>
            </a:r>
            <a:r>
              <a:rPr lang="en-US" sz="2800" dirty="0"/>
              <a:t> RPs and resources could be used by a Parent Center</a:t>
            </a:r>
          </a:p>
          <a:p>
            <a:r>
              <a:rPr lang="en-US" sz="2800" dirty="0"/>
              <a:t>Providing specific scenarios to consider </a:t>
            </a:r>
            <a:r>
              <a:rPr lang="en-US" sz="2800" u="sng" dirty="0"/>
              <a:t>how</a:t>
            </a:r>
            <a:r>
              <a:rPr lang="en-US" sz="2800" dirty="0"/>
              <a:t> the resources could be used by a Parent Center</a:t>
            </a:r>
          </a:p>
        </p:txBody>
      </p:sp>
    </p:spTree>
    <p:extLst>
      <p:ext uri="{BB962C8B-B14F-4D97-AF65-F5344CB8AC3E}">
        <p14:creationId xmlns:p14="http://schemas.microsoft.com/office/powerpoint/2010/main" val="1694763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893A6-6761-4258-A8A0-4BB1A1FA6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/>
                <a:cs typeface="Arial"/>
              </a:rPr>
              <a:t>Objectives for Today’s webinar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444E5-E7B5-4B07-ADD5-AA4E5C649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800" dirty="0">
                <a:latin typeface="Arial"/>
                <a:cs typeface="Arial"/>
              </a:rPr>
              <a:t>Participants will become familiar with the purpose and intended benefits of the </a:t>
            </a:r>
            <a:r>
              <a:rPr lang="en-US" sz="2800" dirty="0" err="1">
                <a:latin typeface="Arial"/>
                <a:cs typeface="Arial"/>
              </a:rPr>
              <a:t>aRPy</a:t>
            </a:r>
            <a:r>
              <a:rPr lang="en-US" sz="2800" dirty="0">
                <a:latin typeface="Arial"/>
                <a:cs typeface="Arial"/>
              </a:rPr>
              <a:t> Ambassador Initiative</a:t>
            </a:r>
          </a:p>
          <a:p>
            <a:r>
              <a:rPr lang="en-US" sz="2800" dirty="0">
                <a:latin typeface="Arial"/>
                <a:cs typeface="Arial"/>
              </a:rPr>
              <a:t>Participants will become familiar with the role of the </a:t>
            </a:r>
            <a:r>
              <a:rPr lang="en-US" sz="2800" dirty="0" err="1">
                <a:latin typeface="Arial"/>
                <a:cs typeface="Arial"/>
              </a:rPr>
              <a:t>aRPy</a:t>
            </a:r>
            <a:r>
              <a:rPr lang="en-US" sz="2800" dirty="0">
                <a:latin typeface="Arial"/>
                <a:cs typeface="Arial"/>
              </a:rPr>
              <a:t> Family Ambassador</a:t>
            </a:r>
          </a:p>
          <a:p>
            <a:r>
              <a:rPr lang="en-US" sz="2800" dirty="0">
                <a:latin typeface="Arial"/>
                <a:cs typeface="Arial"/>
              </a:rPr>
              <a:t>Participants will become familiar with the qualifications and process for applying to be an </a:t>
            </a:r>
            <a:r>
              <a:rPr lang="en-US" sz="2800" dirty="0" err="1">
                <a:latin typeface="Arial"/>
                <a:cs typeface="Arial"/>
              </a:rPr>
              <a:t>aRPy</a:t>
            </a:r>
            <a:r>
              <a:rPr lang="en-US" sz="2800" dirty="0">
                <a:latin typeface="Arial"/>
                <a:cs typeface="Arial"/>
              </a:rPr>
              <a:t> Family Ambassador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460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620000" cy="897299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/>
              </a:rPr>
              <a:t>What is the purpose of an aRPy Ambassador?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68" y="842211"/>
            <a:ext cx="8470232" cy="459488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latin typeface="Cambria" pitchFamily="18" charset="0"/>
            </a:endParaRPr>
          </a:p>
          <a:p>
            <a:r>
              <a:rPr lang="en-US" sz="2800" dirty="0">
                <a:latin typeface="+mn-lt"/>
                <a:cs typeface="Arial"/>
              </a:rPr>
              <a:t>Bring awareness of the importance of the DEC RPs</a:t>
            </a:r>
          </a:p>
          <a:p>
            <a:r>
              <a:rPr lang="en-US" sz="2800" dirty="0">
                <a:latin typeface="+mn-lt"/>
                <a:cs typeface="Arial"/>
              </a:rPr>
              <a:t>Share and disseminate information about the RPs</a:t>
            </a:r>
          </a:p>
          <a:p>
            <a:r>
              <a:rPr lang="en-US" sz="2800" dirty="0">
                <a:latin typeface="+mn-lt"/>
                <a:cs typeface="Arial"/>
              </a:rPr>
              <a:t>Promote the use of the RPs by practitioners, families and leaders</a:t>
            </a:r>
          </a:p>
          <a:p>
            <a:r>
              <a:rPr lang="en-US" sz="2800" dirty="0">
                <a:latin typeface="+mn-lt"/>
                <a:cs typeface="Arial"/>
              </a:rPr>
              <a:t>Share information about materials and products that support the use of the RPs</a:t>
            </a:r>
          </a:p>
          <a:p>
            <a:endParaRPr lang="en-US" sz="2800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8969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620000" cy="89729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/>
              </a:rPr>
              <a:t>Who are the aRPy Ambassadors?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024" y="826795"/>
            <a:ext cx="8184776" cy="4852110"/>
          </a:xfrm>
        </p:spPr>
        <p:txBody>
          <a:bodyPr>
            <a:noAutofit/>
          </a:bodyPr>
          <a:lstStyle/>
          <a:p>
            <a:endParaRPr lang="en-US" sz="2400" dirty="0">
              <a:latin typeface="Cambria" pitchFamily="18" charset="0"/>
            </a:endParaRPr>
          </a:p>
          <a:p>
            <a:r>
              <a:rPr lang="en-US" sz="2800" dirty="0">
                <a:latin typeface="+mn-lt"/>
                <a:cs typeface="Arial"/>
              </a:rPr>
              <a:t>Original cohort began– 2016  </a:t>
            </a:r>
          </a:p>
          <a:p>
            <a:r>
              <a:rPr lang="en-US" sz="2800" dirty="0">
                <a:latin typeface="+mn-lt"/>
                <a:cs typeface="Arial"/>
              </a:rPr>
              <a:t>Professionals from diverse fields</a:t>
            </a:r>
          </a:p>
          <a:p>
            <a:r>
              <a:rPr lang="en-US" sz="2800" dirty="0">
                <a:latin typeface="+mn-lt"/>
                <a:cs typeface="Arial"/>
              </a:rPr>
              <a:t>State level professional development and technical assistance providers, university and college faculty, state agency staff</a:t>
            </a:r>
          </a:p>
          <a:p>
            <a:r>
              <a:rPr lang="en-US" sz="2800" dirty="0">
                <a:latin typeface="+mn-lt"/>
                <a:cs typeface="Arial"/>
              </a:rPr>
              <a:t>DEC members</a:t>
            </a:r>
          </a:p>
          <a:p>
            <a:r>
              <a:rPr lang="en-US" sz="2400" dirty="0">
                <a:hlinkClick r:id="rId3"/>
              </a:rPr>
              <a:t>https://ectacenter.org/decrp/arpy_ambassadors.asp</a:t>
            </a:r>
            <a:endParaRPr lang="en-US" sz="2400" dirty="0">
              <a:latin typeface="+mn-lt"/>
              <a:cs typeface="Arial"/>
            </a:endParaRPr>
          </a:p>
          <a:p>
            <a:endParaRPr lang="en-US" sz="2800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7904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48385-91F7-4051-8C8C-67BAED17B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Arpy</a:t>
            </a:r>
            <a:r>
              <a:rPr lang="en-US" dirty="0"/>
              <a:t> Ambassadors</a:t>
            </a:r>
          </a:p>
        </p:txBody>
      </p:sp>
      <p:pic>
        <p:nvPicPr>
          <p:cNvPr id="3" name="Picture 2" descr="photos of staff associated with the Arpy Ambassador program">
            <a:extLst>
              <a:ext uri="{FF2B5EF4-FFF2-40B4-BE49-F238E27FC236}">
                <a16:creationId xmlns:a16="http://schemas.microsoft.com/office/drawing/2014/main" id="{5CDC926F-9165-4C60-AAA7-0C337AA2D94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678"/>
          <a:stretch/>
        </p:blipFill>
        <p:spPr>
          <a:xfrm>
            <a:off x="1624014" y="114300"/>
            <a:ext cx="5487897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1754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Developing &amp;#x0D;&amp;#x0A;High-Quality, &amp;#x0D;&amp;#x0A;Functional &amp;#x0D;&amp;#x0A;IFSP Outcomes &amp;#x0D;&amp;#x0A;and IEP Goals&amp;quot;&quot;/&gt;&lt;property id=&quot;20307&quot; value=&quot;466&quot;/&gt;&lt;/object&gt;&lt;object type=&quot;3&quot; unique_id=&quot;10005&quot;&gt;&lt;property id=&quot;20148&quot; value=&quot;5&quot;/&gt;&lt;property id=&quot;20300&quot; value=&quot;Slide 3 - &amp;quot;Session Purpose&amp;quot;&quot;/&gt;&lt;property id=&quot;20307&quot; value=&quot;467&quot;/&gt;&lt;/object&gt;&lt;object type=&quot;3&quot; unique_id=&quot;10006&quot;&gt;&lt;property id=&quot;20148&quot; value=&quot;5&quot;/&gt;&lt;property id=&quot;20300&quot; value=&quot;Slide 4 - &amp;quot;Session Outline&amp;quot;&quot;/&gt;&lt;property id=&quot;20307&quot; value=&quot;303&quot;/&gt;&lt;/object&gt;&lt;object type=&quot;3&quot; unique_id=&quot;10021&quot;&gt;&lt;property id=&quot;20148&quot; value=&quot;5&quot;/&gt;&lt;property id=&quot;20300&quot; value=&quot;Slide 48 - &amp;quot;Linking Information Gathering &amp;#x0D;&amp;#x0A;to IFSP Outcomes / IEP Goals&amp;quot;&quot;/&gt;&lt;property id=&quot;20307&quot; value=&quot;371&quot;/&gt;&lt;/object&gt;&lt;object type=&quot;3&quot; unique_id=&quot;10022&quot;&gt;&lt;property id=&quot;20148&quot; value=&quot;5&quot;/&gt;&lt;property id=&quot;20300&quot; value=&quot;Slide 49 - &amp;quot;Key Steps: IFSP/IEP Process &amp;quot;&quot;/&gt;&lt;property id=&quot;20307&quot; value=&quot;333&quot;/&gt;&lt;/object&gt;&lt;object type=&quot;3&quot; unique_id=&quot;10023&quot;&gt;&lt;property id=&quot;20148&quot; value=&quot;5&quot;/&gt;&lt;property id=&quot;20300&quot; value=&quot;Slide 50 - &amp;quot;Using Information              &amp;#x0D;&amp;#x0A;       within the IFSP/IEP Process&amp;quot;&quot;/&gt;&lt;property id=&quot;20307&quot; value=&quot;436&quot;/&gt;&lt;/object&gt;&lt;object type=&quot;3&quot; unique_id=&quot;10024&quot;&gt;&lt;property id=&quot;20148&quot; value=&quot;5&quot;/&gt;&lt;property id=&quot;20300&quot; value=&quot;Slide 54 - &amp;quot;Video&amp;#x0D;&amp;#x0A;“Nolan”&amp;quot;&quot;/&gt;&lt;property id=&quot;20307&quot; value=&quot;416&quot;/&gt;&lt;/object&gt;&lt;object type=&quot;3&quot; unique_id=&quot;11040&quot;&gt;&lt;property id=&quot;20148&quot; value=&quot;5&quot;/&gt;&lt;property id=&quot;20300&quot; value=&quot;Slide 18 - &amp;quot;Goals of Early Intervention and Early Childhood Special Education&amp;quot;&quot;/&gt;&lt;property id=&quot;20307&quot; value=&quot;507&quot;/&gt;&lt;/object&gt;&lt;object type=&quot;3&quot; unique_id=&quot;11042&quot;&gt;&lt;property id=&quot;20148&quot; value=&quot;5&quot;/&gt;&lt;property id=&quot;20300&quot; value=&quot;Slide 21 - &amp;quot;3 Global Child Outcomes &amp;quot;&quot;/&gt;&lt;property id=&quot;20307&quot; value=&quot;509&quot;/&gt;&lt;/object&gt;&lt;object type=&quot;3&quot; unique_id=&quot;11043&quot;&gt;&lt;property id=&quot;20148&quot; value=&quot;5&quot;/&gt;&lt;property id=&quot;20300&quot; value=&quot;Slide 26 - &amp;quot; Family Outcomes&amp;quot;&quot;/&gt;&lt;property id=&quot;20307&quot; value=&quot;508&quot;/&gt;&lt;/object&gt;&lt;object type=&quot;3&quot; unique_id=&quot;11044&quot;&gt;&lt;property id=&quot;20148&quot; value=&quot;5&quot;/&gt;&lt;property id=&quot;20300&quot; value=&quot;Slide 27 - &amp;quot;Integrating Outcome Measurement&amp;#x0D;&amp;#x0A;into IFSP/IEP Process&amp;quot;&quot;/&gt;&lt;property id=&quot;20307&quot; value=&quot;514&quot;/&gt;&lt;/object&gt;&lt;object type=&quot;3&quot; unique_id=&quot;11045&quot;&gt;&lt;property id=&quot;20148&quot; value=&quot;5&quot;/&gt;&lt;property id=&quot;20300&quot; value=&quot;Slide 28 - &amp;quot;Making the Connection:&amp;#x0D;&amp;#x0A;Using Functional Assessment&amp;quot;&quot;/&gt;&lt;property id=&quot;20307&quot; value=&quot;513&quot;/&gt;&lt;/object&gt;&lt;object type=&quot;3&quot; unique_id=&quot;11046&quot;&gt;&lt;property id=&quot;20148&quot; value=&quot;5&quot;/&gt;&lt;property id=&quot;20300&quot; value=&quot;Slide 29 - &amp;quot;The Right People, the Right Situation,&amp;#x0D;&amp;#x0A;the Right Time&amp;quot;&quot;/&gt;&lt;property id=&quot;20307&quot; value=&quot;515&quot;/&gt;&lt;/object&gt;&lt;object type=&quot;3&quot; unique_id=&quot;11295&quot;&gt;&lt;property id=&quot;20148&quot; value=&quot;5&quot;/&gt;&lt;property id=&quot;20300&quot; value=&quot;Slide 51 - &amp;quot;Integrating Outcomes Measurement&amp;#x0D;&amp;#x0A;into IFSP/IEP Process&amp;quot;&quot;/&gt;&lt;property id=&quot;20307&quot; value=&quot;516&quot;/&gt;&lt;/object&gt;&lt;object type=&quot;3&quot; unique_id=&quot;11296&quot;&gt;&lt;property id=&quot;20148&quot; value=&quot;5&quot;/&gt;&lt;property id=&quot;20300&quot; value=&quot;Slide 52 - &amp;quot;Additional Benefits&amp;#x0D;&amp;#x0A;of an Integrated Process&amp;quot;&quot;/&gt;&lt;property id=&quot;20307&quot; value=&quot;517&quot;/&gt;&lt;/object&gt;&lt;object type=&quot;3&quot; unique_id=&quot;11297&quot;&gt;&lt;property id=&quot;20148&quot; value=&quot;5&quot;/&gt;&lt;property id=&quot;20300&quot; value=&quot;Slide 20 - &amp;quot;Goal of Preschool Special Education&amp;quot;&quot;/&gt;&lt;property id=&quot;20307&quot; value=&quot;518&quot;/&gt;&lt;/object&gt;&lt;object type=&quot;3&quot; unique_id=&quot;11636&quot;&gt;&lt;property id=&quot;20148&quot; value=&quot;5&quot;/&gt;&lt;property id=&quot;20300&quot; value=&quot;Slide 2 - &amp;quot;Authors&amp;quot;&quot;/&gt;&lt;property id=&quot;20307&quot; value=&quot;523&quot;/&gt;&lt;/object&gt;&lt;object type=&quot;3&quot; unique_id=&quot;13203&quot;&gt;&lt;property id=&quot;20148&quot; value=&quot;5&quot;/&gt;&lt;property id=&quot;20300&quot; value=&quot;Slide 5 - &amp;quot;SECTION 1&amp;#x0D;&amp;#x0A;___________________________________________________________&amp;#x0D;&amp;#x0A;&amp;#x0D;&amp;#x0A;Setting the Context&amp;quot;&quot;/&gt;&lt;property id=&quot;20307&quot; value=&quot;528&quot;/&gt;&lt;/object&gt;&lt;object type=&quot;3&quot; unique_id=&quot;13204&quot;&gt;&lt;property id=&quot;20148&quot; value=&quot;5&quot;/&gt;&lt;property id=&quot;20300&quot; value=&quot;Slide 6 - &amp;quot;How Children Learn&amp;quot;&quot;/&gt;&lt;property id=&quot;20307&quot; value=&quot;529&quot;/&gt;&lt;/object&gt;&lt;object type=&quot;3&quot; unique_id=&quot;13205&quot;&gt;&lt;property id=&quot;20148&quot; value=&quot;5&quot;/&gt;&lt;property id=&quot;20300&quot; value=&quot;Slide 7 - &amp;quot;Context for Learning: &amp;#x0D;&amp;#x0A;Child Interest and Competence &amp;quot;&quot;/&gt;&lt;property id=&quot;20307&quot; value=&quot;530&quot;/&gt;&lt;/object&gt;&lt;object type=&quot;3&quot; unique_id=&quot;13206&quot;&gt;&lt;property id=&quot;20148&quot; value=&quot;5&quot;/&gt;&lt;property id=&quot;20300&quot; value=&quot;Slide 8 - &amp;quot;Interest-based Learning&amp;quot;&quot;/&gt;&lt;property id=&quot;20307&quot; value=&quot;531&quot;/&gt;&lt;/object&gt;&lt;object type=&quot;3&quot; unique_id=&quot;13208&quot;&gt;&lt;property id=&quot;20148&quot; value=&quot;5&quot;/&gt;&lt;property id=&quot;20300&quot; value=&quot;Slide 13 - &amp;quot;Mastery  &amp;quot;&quot;/&gt;&lt;property id=&quot;20307&quot; value=&quot;533&quot;/&gt;&lt;/object&gt;&lt;object type=&quot;3&quot; unique_id=&quot;13209&quot;&gt;&lt;property id=&quot;20148&quot; value=&quot;5&quot;/&gt;&lt;property id=&quot;20300&quot; value=&quot;Slide 12 - &amp;quot;Children Learn through&amp;#x0D;&amp;#x0A;Incredible Amounts of Practice!&amp;quot;&quot;/&gt;&lt;property id=&quot;20307&quot; value=&quot;534&quot;/&gt;&lt;/object&gt;&lt;object type=&quot;3&quot; unique_id=&quot;13211&quot;&gt;&lt;property id=&quot;20148&quot; value=&quot;5&quot;/&gt;&lt;property id=&quot;20300&quot; value=&quot;Slide 11 - &amp;quot;Practice for Children with Disabilities&amp;quot;&quot;/&gt;&lt;property id=&quot;20307&quot; value=&quot;536&quot;/&gt;&lt;/object&gt;&lt;object type=&quot;3&quot; unique_id=&quot;13303&quot;&gt;&lt;property id=&quot;20148&quot; value=&quot;5&quot;/&gt;&lt;property id=&quot;20300&quot; value=&quot;Slide 31 - &amp;quot;What is Functional Assessment?&amp;quot;&quot;/&gt;&lt;property id=&quot;20307&quot; value=&quot;538&quot;/&gt;&lt;/object&gt;&lt;object type=&quot;3&quot; unique_id=&quot;13304&quot;&gt;&lt;property id=&quot;20148&quot; value=&quot;5&quot;/&gt;&lt;property id=&quot;20300&quot; value=&quot;Slide 32 - &amp;quot;Functional Assessment is…&amp;quot;&quot;/&gt;&lt;property id=&quot;20307&quot; value=&quot;539&quot;/&gt;&lt;/object&gt;&lt;object type=&quot;3&quot; unique_id=&quot;13306&quot;&gt;&lt;property id=&quot;20148&quot; value=&quot;5&quot;/&gt;&lt;property id=&quot;20300&quot; value=&quot;Slide 34 - &amp;quot;Functional Assessment is Authentic&amp;quot;&quot;/&gt;&lt;property id=&quot;20307&quot; value=&quot;541&quot;/&gt;&lt;/object&gt;&lt;object type=&quot;3&quot; unique_id=&quot;13307&quot;&gt;&lt;property id=&quot;20148&quot; value=&quot;5&quot;/&gt;&lt;property id=&quot;20300&quot; value=&quot;Slide 35 - &amp;quot;Conventional Assessment&amp;quot;&quot;/&gt;&lt;property id=&quot;20307&quot; value=&quot;542&quot;/&gt;&lt;/object&gt;&lt;object type=&quot;3&quot; unique_id=&quot;13308&quot;&gt;&lt;property id=&quot;20148&quot; value=&quot;5&quot;/&gt;&lt;property id=&quot;20300&quot; value=&quot;Slide 37 - &amp;quot;Why is Functional Fundamental? &amp;quot;&quot;/&gt;&lt;property id=&quot;20307&quot; value=&quot;543&quot;/&gt;&lt;/object&gt;&lt;object type=&quot;3&quot; unique_id=&quot;13309&quot;&gt;&lt;property id=&quot;20148&quot; value=&quot;5&quot;/&gt;&lt;property id=&quot;20300&quot; value=&quot;Slide 38 - &amp;quot;Who Does Functional Assessment?&amp;quot;&quot;/&gt;&lt;property id=&quot;20307&quot; value=&quot;544&quot;/&gt;&lt;/object&gt;&lt;object type=&quot;3&quot; unique_id=&quot;13310&quot;&gt;&lt;property id=&quot;20148&quot; value=&quot;5&quot;/&gt;&lt;property id=&quot;20300&quot; value=&quot;Slide 39 - &amp;quot;When is Functional Assessment Done?&amp;quot;&quot;/&gt;&lt;property id=&quot;20307&quot; value=&quot;545&quot;/&gt;&lt;/object&gt;&lt;object type=&quot;3&quot; unique_id=&quot;13311&quot;&gt;&lt;property id=&quot;20148&quot; value=&quot;5&quot;/&gt;&lt;property id=&quot;20300&quot; value=&quot;Slide 40 - &amp;quot;How is Functional Assessment Done?&amp;quot;&quot;/&gt;&lt;property id=&quot;20307&quot; value=&quot;546&quot;/&gt;&lt;/object&gt;&lt;object type=&quot;3&quot; unique_id=&quot;13312&quot;&gt;&lt;property id=&quot;20148&quot; value=&quot;5&quot;/&gt;&lt;property id=&quot;20300&quot; value=&quot;Slide 41 - &amp;quot;Involving Families…&amp;quot;&quot;/&gt;&lt;property id=&quot;20307&quot; value=&quot;547&quot;/&gt;&lt;/object&gt;&lt;object type=&quot;3&quot; unique_id=&quot;13313&quot;&gt;&lt;property id=&quot;20148&quot; value=&quot;5&quot;/&gt;&lt;property id=&quot;20300&quot; value=&quot;Slide 42 - &amp;quot;Questions Related to &amp;#x0D;&amp;#x0A;Everyday Activities and Routines&amp;quot;&quot;/&gt;&lt;property id=&quot;20307&quot; value=&quot;548&quot;/&gt;&lt;/object&gt;&lt;object type=&quot;3&quot; unique_id=&quot;13314&quot;&gt;&lt;property id=&quot;20148&quot; value=&quot;5&quot;/&gt;&lt;property id=&quot;20300&quot; value=&quot;Slide 43 - &amp;quot;Questions Related to &amp;#x0D;&amp;#x0A;Everyday Activities and Routines&amp;#x0D;&amp;#x0A;&amp;quot;&quot;/&gt;&lt;property id=&quot;20307&quot; value=&quot;549&quot;/&gt;&lt;/object&gt;&lt;object type=&quot;3&quot; unique_id=&quot;13316&quot;&gt;&lt;property id=&quot;20148&quot; value=&quot;5&quot;/&gt;&lt;property id=&quot;20300&quot; value=&quot;Slide 45 - &amp;quot;Where is Functional Assessment Done?&amp;quot;&quot;/&gt;&lt;property id=&quot;20307&quot; value=&quot;551&quot;/&gt;&lt;/object&gt;&lt;object type=&quot;3&quot; unique_id=&quot;13317&quot;&gt;&lt;property id=&quot;20148&quot; value=&quot;5&quot;/&gt;&lt;property id=&quot;20300&quot; value=&quot;Slide 46 - &amp;quot;Table Talk Activity&amp;#x0D;&amp;#x0A;Authentic Assessment&amp;quot;&quot;/&gt;&lt;property id=&quot;20307&quot; value=&quot;552&quot;/&gt;&lt;/object&gt;&lt;object type=&quot;3&quot; unique_id=&quot;13319&quot;&gt;&lt;property id=&quot;20148&quot; value=&quot;5&quot;/&gt;&lt;property id=&quot;20300&quot; value=&quot;Slide 57 - &amp;quot;Using Information to Develop Outcomes/Goals&amp;quot;&quot;/&gt;&lt;property id=&quot;20307&quot; value=&quot;554&quot;/&gt;&lt;/object&gt;&lt;object type=&quot;3&quot; unique_id=&quot;13321&quot;&gt;&lt;property id=&quot;20148&quot; value=&quot;5&quot;/&gt;&lt;property id=&quot;20300&quot; value=&quot;Slide 58 - &amp;quot;Relationship of Outcomes/Goals&amp;#x0D;&amp;#x0A;to Placement and Services &amp;quot;&quot;/&gt;&lt;property id=&quot;20307&quot; value=&quot;556&quot;/&gt;&lt;/object&gt;&lt;object type=&quot;3&quot; unique_id=&quot;13322&quot;&gt;&lt;property id=&quot;20148&quot; value=&quot;5&quot;/&gt;&lt;property id=&quot;20300&quot; value=&quot;Slide 59 - &amp;quot;Requirements for IFSP Outcomes&amp;quot;&quot;/&gt;&lt;property id=&quot;20307&quot; value=&quot;557&quot;/&gt;&lt;/object&gt;&lt;object type=&quot;3&quot; unique_id=&quot;13323&quot;&gt;&lt;property id=&quot;20148&quot; value=&quot;5&quot;/&gt;&lt;property id=&quot;20300&quot; value=&quot;Slide 60 - &amp;quot;IFSP Outcomes&amp;quot;&quot;/&gt;&lt;property id=&quot;20307&quot; value=&quot;558&quot;/&gt;&lt;/object&gt;&lt;object type=&quot;3&quot; unique_id=&quot;13324&quot;&gt;&lt;property id=&quot;20148&quot; value=&quot;5&quot;/&gt;&lt;property id=&quot;20300&quot; value=&quot;Slide 63 - &amp;quot;Developing  IFSP Outcome Statements&amp;quot;&quot;/&gt;&lt;property id=&quot;20307&quot; value=&quot;559&quot;/&gt;&lt;/object&gt;&lt;object type=&quot;3&quot; unique_id=&quot;13325&quot;&gt;&lt;property id=&quot;20148&quot; value=&quot;5&quot;/&gt;&lt;property id=&quot;20300&quot; value=&quot;Slide 65 - &amp;quot;Developing Criteria, &amp;#x0D;&amp;#x0A;Procedures and Timelines&amp;quot;&quot;/&gt;&lt;property id=&quot;20307&quot; value=&quot;560&quot;/&gt;&lt;/object&gt;&lt;object type=&quot;3&quot; unique_id=&quot;13326&quot;&gt;&lt;property id=&quot;20148&quot; value=&quot;5&quot;/&gt;&lt;property id=&quot;20300&quot; value=&quot;Slide 67 - &amp;quot;High Quality, Functional&amp;#x0D;&amp;#x0A;IFSP Outcomes&amp;quot;&quot;/&gt;&lt;property id=&quot;20307&quot; value=&quot;561&quot;/&gt;&lt;/object&gt;&lt;object type=&quot;3&quot; unique_id=&quot;13327&quot;&gt;&lt;property id=&quot;20148&quot; value=&quot;5&quot;/&gt;&lt;property id=&quot;20300&quot; value=&quot;Slide 66 - &amp;quot;High-Quality, Functional &amp;#x0D;&amp;#x0A;IFSP Outcomes&amp;quot;&quot;/&gt;&lt;property id=&quot;20307&quot; value=&quot;562&quot;/&gt;&lt;/object&gt;&lt;object type=&quot;3&quot; unique_id=&quot;13328&quot;&gt;&lt;property id=&quot;20148&quot; value=&quot;5&quot;/&gt;&lt;property id=&quot;20300&quot; value=&quot;Slide 68 - &amp;quot;Developing Child Outcomes&amp;quot;&quot;/&gt;&lt;property id=&quot;20307&quot; value=&quot;563&quot;/&gt;&lt;/object&gt;&lt;object type=&quot;3&quot; unique_id=&quot;13329&quot;&gt;&lt;property id=&quot;20148&quot; value=&quot;5&quot;/&gt;&lt;property id=&quot;20300&quot; value=&quot;Slide 69 - &amp;quot;Child Outcome:  Example&amp;quot;&quot;/&gt;&lt;property id=&quot;20307&quot; value=&quot;564&quot;/&gt;&lt;/object&gt;&lt;object type=&quot;3&quot; unique_id=&quot;13330&quot;&gt;&lt;property id=&quot;20148&quot; value=&quot;5&quot;/&gt;&lt;property id=&quot;20300&quot; value=&quot;Slide 70 - &amp;quot;Developing Family Outcomes&amp;quot;&quot;/&gt;&lt;property id=&quot;20307&quot; value=&quot;565&quot;/&gt;&lt;/object&gt;&lt;object type=&quot;3&quot; unique_id=&quot;13512&quot;&gt;&lt;property id=&quot;20148&quot; value=&quot;5&quot;/&gt;&lt;property id=&quot;20300&quot; value=&quot;Slide 72 - &amp;quot;The IEP:  IDEA Requirements&amp;#x0D;&amp;#x0A;&amp;quot;&quot;/&gt;&lt;property id=&quot;20307&quot; value=&quot;567&quot;/&gt;&lt;/object&gt;&lt;object type=&quot;3&quot; unique_id=&quot;13516&quot;&gt;&lt;property id=&quot;20148&quot; value=&quot;5&quot;/&gt;&lt;property id=&quot;20300&quot; value=&quot;Slide 79 - &amp;quot;IEP Goals&amp;quot;&quot;/&gt;&lt;property id=&quot;20307&quot; value=&quot;571&quot;/&gt;&lt;/object&gt;&lt;object type=&quot;3&quot; unique_id=&quot;13517&quot;&gt;&lt;property id=&quot;20148&quot; value=&quot;5&quot;/&gt;&lt;property id=&quot;20300&quot; value=&quot;Slide 80 - &amp;quot;High-Quality, Functional IEP Goals&amp;quot;&quot;/&gt;&lt;property id=&quot;20307&quot; value=&quot;572&quot;/&gt;&lt;/object&gt;&lt;object type=&quot;3&quot; unique_id=&quot;13518&quot;&gt;&lt;property id=&quot;20148&quot; value=&quot;5&quot;/&gt;&lt;property id=&quot;20300&quot; value=&quot;Slide 82 - &amp;quot;Developing IEP Goals&amp;quot;&quot;/&gt;&lt;property id=&quot;20307&quot; value=&quot;573&quot;/&gt;&lt;/object&gt;&lt;object type=&quot;3&quot; unique_id=&quot;13523&quot;&gt;&lt;property id=&quot;20148&quot; value=&quot;5&quot;/&gt;&lt;property id=&quot;20300&quot; value=&quot;Slide 85 - &amp;quot;Rating&amp;#x0D;&amp;#x0A;IFSP Outcomes&amp;#x0D;&amp;#x0A;and IEP Goals&amp;quot;&quot;/&gt;&lt;property id=&quot;20307&quot; value=&quot;578&quot;/&gt;&lt;/object&gt;&lt;object type=&quot;3&quot; unique_id=&quot;13528&quot;&gt;&lt;property id=&quot;20148&quot; value=&quot;5&quot;/&gt;&lt;property id=&quot;20300&quot; value=&quot;Slide 103 - &amp;quot;Application&amp;#x0D;&amp;#x0A;Kim’s Story&amp;quot;&quot;/&gt;&lt;property id=&quot;20307&quot; value=&quot;583&quot;/&gt;&lt;/object&gt;&lt;object type=&quot;3&quot; unique_id=&quot;13530&quot;&gt;&lt;property id=&quot;20148&quot; value=&quot;5&quot;/&gt;&lt;property id=&quot;20300&quot; value=&quot;Slide 104 - &amp;quot;Questions?&amp;quot;&quot;/&gt;&lt;property id=&quot;20307&quot; value=&quot;585&quot;/&gt;&lt;/object&gt;&lt;object type=&quot;3&quot; unique_id=&quot;13531&quot;&gt;&lt;property id=&quot;20148&quot; value=&quot;5&quot;/&gt;&lt;property id=&quot;20300&quot; value=&quot;Slide 105 - &amp;quot;Contact Information&amp;quot;&quot;/&gt;&lt;property id=&quot;20307&quot; value=&quot;586&quot;/&gt;&lt;/object&gt;&lt;object type=&quot;3&quot; unique_id=&quot;13772&quot;&gt;&lt;property id=&quot;20148&quot; value=&quot;5&quot;/&gt;&lt;property id=&quot;20300&quot; value=&quot;Slide 91 - &amp;quot;Enhancing Recognition &amp;#x0D;&amp;#x0A;of High-Quality, Functional IFSP Outcomes and IEP Goals&amp;quot;&quot;/&gt;&lt;property id=&quot;20307&quot; value=&quot;587&quot;/&gt;&lt;/object&gt;&lt;object type=&quot;3&quot; unique_id=&quot;14421&quot;&gt;&lt;property id=&quot;20148&quot; value=&quot;5&quot;/&gt;&lt;property id=&quot;20300&quot; value=&quot;Slide 14 - &amp;quot; Keys to Development&amp;quot;&quot;/&gt;&lt;property id=&quot;20307&quot; value=&quot;588&quot;/&gt;&lt;/object&gt;&lt;object type=&quot;3&quot; unique_id=&quot;14422&quot;&gt;&lt;property id=&quot;20148&quot; value=&quot;5&quot;/&gt;&lt;property id=&quot;20300&quot; value=&quot;Slide 15 - &amp;quot;Services Focus on Successful Participation&amp;quot;&quot;/&gt;&lt;property id=&quot;20307&quot; value=&quot;589&quot;/&gt;&lt;/object&gt;&lt;object type=&quot;3&quot; unique_id=&quot;14423&quot;&gt;&lt;property id=&quot;20148&quot; value=&quot;5&quot;/&gt;&lt;property id=&quot;20300&quot; value=&quot;Slide 16 - &amp;quot;Parents and Caregivers Influence Learning&amp;quot;&quot;/&gt;&lt;property id=&quot;20307&quot; value=&quot;590&quot;/&gt;&lt;/object&gt;&lt;object type=&quot;3&quot; unique_id=&quot;14424&quot;&gt;&lt;property id=&quot;20148&quot; value=&quot;5&quot;/&gt;&lt;property id=&quot;20300&quot; value=&quot;Slide 17 - &amp;quot; Supporting Parents and Caregivers&amp;quot;&quot;/&gt;&lt;property id=&quot;20307&quot; value=&quot;591&quot;/&gt;&lt;/object&gt;&lt;object type=&quot;3&quot; unique_id=&quot;14425&quot;&gt;&lt;property id=&quot;20148&quot; value=&quot;5&quot;/&gt;&lt;property id=&quot;20300&quot; value=&quot;Slide 92 - &amp;quot;Resources on IFSPs and IEPs&amp;quot;&quot;/&gt;&lt;property id=&quot;20307&quot; value=&quot;592&quot;/&gt;&lt;/object&gt;&lt;object type=&quot;3&quot; unique_id=&quot;14426&quot;&gt;&lt;property id=&quot;20148&quot; value=&quot;5&quot;/&gt;&lt;property id=&quot;20300&quot; value=&quot;Slide 95 - &amp;quot;Developing Strategies&amp;#x0D;&amp;#x0A;to Meet IFSP Outcomes&amp;quot;&quot;/&gt;&lt;property id=&quot;20307&quot; value=&quot;593&quot;/&gt;&lt;/object&gt;&lt;object type=&quot;3&quot; unique_id=&quot;14429&quot;&gt;&lt;property id=&quot;20148&quot; value=&quot;5&quot;/&gt;&lt;property id=&quot;20300&quot; value=&quot;Slide 98 - &amp;quot;Services to Meet &amp;#x0D;&amp;#x0A;Outcomes and Goals&amp;quot;&quot;/&gt;&lt;property id=&quot;20307&quot; value=&quot;596&quot;/&gt;&lt;/object&gt;&lt;object type=&quot;3&quot; unique_id=&quot;14430&quot;&gt;&lt;property id=&quot;20148&quot; value=&quot;5&quot;/&gt;&lt;property id=&quot;20300&quot; value=&quot;Slide 99 - &amp;quot;Services to Meet IFSP Outcomes&amp;quot;&quot;/&gt;&lt;property id=&quot;20307&quot; value=&quot;597&quot;/&gt;&lt;/object&gt;&lt;object type=&quot;3&quot; unique_id=&quot;14431&quot;&gt;&lt;property id=&quot;20148&quot; value=&quot;5&quot;/&gt;&lt;property id=&quot;20300&quot; value=&quot;Slide 100 - &amp;quot;Services to Meet IEP Goals&amp;quot;&quot;/&gt;&lt;property id=&quot;20307&quot; value=&quot;598&quot;/&gt;&lt;/object&gt;&lt;object type=&quot;3&quot; unique_id=&quot;14432&quot;&gt;&lt;property id=&quot;20148&quot; value=&quot;5&quot;/&gt;&lt;property id=&quot;20300&quot; value=&quot;Slide 101 - &amp;quot;Services to Meet the Outcomes/Goals&amp;quot;&quot;/&gt;&lt;property id=&quot;20307&quot; value=&quot;599&quot;/&gt;&lt;/object&gt;&lt;object type=&quot;3&quot; unique_id=&quot;14615&quot;&gt;&lt;property id=&quot;20148&quot; value=&quot;5&quot;/&gt;&lt;property id=&quot;20300&quot; value=&quot;Slide 19 - &amp;quot;Mission of Early Intervention Services&amp;quot;&quot;/&gt;&lt;property id=&quot;20307&quot; value=&quot;600&quot;/&gt;&lt;/object&gt;&lt;object type=&quot;3&quot; unique_id=&quot;14892&quot;&gt;&lt;property id=&quot;20148&quot; value=&quot;5&quot;/&gt;&lt;property id=&quot;20300&quot; value=&quot;Slide 33 - &amp;quot;Functional Assessment&amp;quot;&quot;/&gt;&lt;property id=&quot;20307&quot; value=&quot;601&quot;/&gt;&lt;/object&gt;&lt;object type=&quot;3&quot; unique_id=&quot;14982&quot;&gt;&lt;property id=&quot;20148&quot; value=&quot;5&quot;/&gt;&lt;property id=&quot;20300&quot; value=&quot;Slide 22 - &amp;quot;Which global child outcome &amp;#x0D;&amp;#x0A;do these IFSP outcomes support?&amp;quot;&quot;/&gt;&lt;property id=&quot;20307&quot; value=&quot;602&quot;/&gt;&lt;/object&gt;&lt;object type=&quot;3&quot; unique_id=&quot;14983&quot;&gt;&lt;property id=&quot;20148&quot; value=&quot;5&quot;/&gt;&lt;property id=&quot;20300&quot; value=&quot;Slide 23 - &amp;quot;Which global child outcome &amp;#x0D;&amp;#x0A;do these IEP goals support?&amp;quot;&quot;/&gt;&lt;property id=&quot;20307&quot; value=&quot;603&quot;/&gt;&lt;/object&gt;&lt;object type=&quot;3&quot; unique_id=&quot;14984&quot;&gt;&lt;property id=&quot;20148&quot; value=&quot;5&quot;/&gt;&lt;property id=&quot;20300&quot; value=&quot;Slide 24 - &amp;quot;Which global child outcome &amp;#x0D;&amp;#x0A;do these IEP goals support?&amp;quot;&quot;/&gt;&lt;property id=&quot;20307&quot; value=&quot;610&quot;/&gt;&lt;/object&gt;&lt;object type=&quot;3&quot; unique_id=&quot;14985&quot;&gt;&lt;property id=&quot;20148&quot; value=&quot;5&quot;/&gt;&lt;property id=&quot;20300&quot; value=&quot;Slide 25 - &amp;quot;Group Reflection&amp;#x0D;&amp;#x0A;on Functional IFSP Outcomes/IEP Goals &amp;#x0D;&amp;#x0A;and the Global Child Outcomes&amp;quot;&quot;/&gt;&lt;property id=&quot;20307&quot; value=&quot;609&quot;/&gt;&lt;/object&gt;&lt;object type=&quot;3&quot; unique_id=&quot;14987&quot;&gt;&lt;property id=&quot;20148&quot; value=&quot;5&quot;/&gt;&lt;property id=&quot;20300&quot; value=&quot;Slide 36 - &amp;quot;Group Reflection&amp;#x0D;&amp;#x0A;on Functional Assessment&amp;quot;&quot;/&gt;&lt;property id=&quot;20307&quot; value=&quot;604&quot;/&gt;&lt;/object&gt;&lt;object type=&quot;3&quot; unique_id=&quot;14989&quot;&gt;&lt;property id=&quot;20148&quot; value=&quot;5&quot;/&gt;&lt;property id=&quot;20300&quot; value=&quot;Slide 53 - &amp;quot;Group Reflection&amp;#x0D;&amp;#x0A;on Using Functional Assessment&amp;#x0D;&amp;#x0A;and Integrating&amp;#x0D;&amp;#x0A;the Child Outcomes Measurement Process&amp;#x0D;&amp;#x0A;into the IF&quot;/&gt;&lt;property id=&quot;20307&quot; value=&quot;606&quot;/&gt;&lt;/object&gt;&lt;object type=&quot;3&quot; unique_id=&quot;14990&quot;&gt;&lt;property id=&quot;20148&quot; value=&quot;5&quot;/&gt;&lt;property id=&quot;20300&quot; value=&quot;Slide 55 - &amp;quot;Video&amp;#x0D;&amp;#x0A;“Tim”&amp;quot;&quot;/&gt;&lt;property id=&quot;20307&quot; value=&quot;605&quot;/&gt;&lt;/object&gt;&lt;object type=&quot;3&quot; unique_id=&quot;14991&quot;&gt;&lt;property id=&quot;20148&quot; value=&quot;5&quot;/&gt;&lt;property id=&quot;20300&quot; value=&quot;Slide 61 - &amp;quot;IFSP Child Outcomes&amp;quot;&quot;/&gt;&lt;property id=&quot;20307&quot; value=&quot;613&quot;/&gt;&lt;/object&gt;&lt;object type=&quot;3&quot; unique_id=&quot;14992&quot;&gt;&lt;property id=&quot;20148&quot; value=&quot;5&quot;/&gt;&lt;property id=&quot;20300&quot; value=&quot;Slide 62 - &amp;quot;IFSP Family Outcomes&amp;quot;&quot;/&gt;&lt;property id=&quot;20307&quot; value=&quot;614&quot;/&gt;&lt;/object&gt;&lt;object type=&quot;3&quot; unique_id=&quot;14993&quot;&gt;&lt;property id=&quot;20148&quot; value=&quot;5&quot;/&gt;&lt;property id=&quot;20300&quot; value=&quot;Slide 64 - &amp;quot;Third Word Rule&amp;quot;&quot;/&gt;&lt;property id=&quot;20307&quot; value=&quot;607&quot;/&gt;&lt;/object&gt;&lt;object type=&quot;3&quot; unique_id=&quot;14994&quot;&gt;&lt;property id=&quot;20148&quot; value=&quot;5&quot;/&gt;&lt;property id=&quot;20300&quot; value=&quot;Slide 90 - &amp;quot;Debrief&amp;#x0D;&amp;#x0A;Rating IFSP Outcomes&amp;#x0D;&amp;#x0A;and IEP Goals&amp;quot;&quot;/&gt;&lt;property id=&quot;20307&quot; value=&quot;608&quot;/&gt;&lt;/object&gt;&lt;object type=&quot;3&quot; unique_id=&quot;16046&quot;&gt;&lt;property id=&quot;20148&quot; value=&quot;5&quot;/&gt;&lt;property id=&quot;20300&quot; value=&quot;Slide 81 - &amp;quot;High-Quality, Functional IEP Goals&amp;quot;&quot;/&gt;&lt;property id=&quot;20307&quot; value=&quot;620&quot;/&gt;&lt;/object&gt;&lt;object type=&quot;3&quot; unique_id=&quot;16047&quot;&gt;&lt;property id=&quot;20148&quot; value=&quot;5&quot;/&gt;&lt;property id=&quot;20300&quot; value=&quot;Slide 94 - &amp;quot;Strategies to Meet IFSP Outcomes &amp;#x0D;&amp;#x0A;and Objectives to Meet IEP Goals&amp;quot;&quot;/&gt;&lt;property id=&quot;20307&quot; value=&quot;621&quot;/&gt;&lt;/object&gt;&lt;object type=&quot;3&quot; unique_id=&quot;16048&quot;&gt;&lt;property id=&quot;20148&quot; value=&quot;5&quot;/&gt;&lt;property id=&quot;20300&quot; value=&quot;Slide 9 - &amp;quot;Defining Engagement&amp;quot;&quot;/&gt;&lt;property id=&quot;20307&quot; value=&quot;628&quot;/&gt;&lt;/object&gt;&lt;object type=&quot;3&quot; unique_id=&quot;16049&quot;&gt;&lt;property id=&quot;20148&quot; value=&quot;5&quot;/&gt;&lt;property id=&quot;20300&quot; value=&quot;Slide 10 - &amp;quot;Engagement of Children with Disabilities&amp;quot;&quot;/&gt;&lt;property id=&quot;20307&quot; value=&quot;629&quot;/&gt;&lt;/object&gt;&lt;object type=&quot;3&quot; unique_id=&quot;16050&quot;&gt;&lt;property id=&quot;20148&quot; value=&quot;5&quot;/&gt;&lt;property id=&quot;20300&quot; value=&quot;Slide 30 - &amp;quot;SECTION 2&amp;#x0D;&amp;#x0A;___________________________________________________________&amp;#x0D;&amp;#x0A;&amp;#x0D;&amp;#x0A;Functional Assessment&amp;#x0D;&amp;#x0A;Adapted from material&quot;/&gt;&lt;property id=&quot;20307&quot; value=&quot;623&quot;/&gt;&lt;/object&gt;&lt;object type=&quot;3&quot; unique_id=&quot;16051&quot;&gt;&lt;property id=&quot;20148&quot; value=&quot;5&quot;/&gt;&lt;property id=&quot;20300&quot; value=&quot;Slide 44 - &amp;quot;How: Gathering Relevant Information…&amp;quot;&quot;/&gt;&lt;property id=&quot;20307&quot; value=&quot;622&quot;/&gt;&lt;/object&gt;&lt;object type=&quot;3&quot; unique_id=&quot;16052&quot;&gt;&lt;property id=&quot;20148&quot; value=&quot;5&quot;/&gt;&lt;property id=&quot;20300&quot; value=&quot;Slide 47 - &amp;quot;SECTION 3&amp;#x0D;&amp;#x0A;___________________________________________________________&amp;#x0D;&amp;#x0A;&amp;#x0D;&amp;#x0A;Integrating Functional Assessment and Outco&quot;/&gt;&lt;property id=&quot;20307&quot; value=&quot;624&quot;/&gt;&lt;/object&gt;&lt;object type=&quot;3&quot; unique_id=&quot;16053&quot;&gt;&lt;property id=&quot;20148&quot; value=&quot;5&quot;/&gt;&lt;property id=&quot;20300&quot; value=&quot;Slide 56 - &amp;quot;SECTION 4&amp;#x0D;&amp;#x0A;___________________________________________________________&amp;#x0D;&amp;#x0A;&amp;#x0D;&amp;#x0A;Functional, High-Quality IFSP Outcomes and &quot;/&gt;&lt;property id=&quot;20307&quot; value=&quot;625&quot;/&gt;&lt;/object&gt;&lt;object type=&quot;3&quot; unique_id=&quot;16054&quot;&gt;&lt;property id=&quot;20148&quot; value=&quot;5&quot;/&gt;&lt;property id=&quot;20300&quot; value=&quot;Slide 71 - &amp;quot;Family Outcome:  Example&amp;quot;&quot;/&gt;&lt;property id=&quot;20307&quot; value=&quot;630&quot;/&gt;&lt;/object&gt;&lt;object type=&quot;3&quot; unique_id=&quot;16055&quot;&gt;&lt;property id=&quot;20148&quot; value=&quot;5&quot;/&gt;&lt;property id=&quot;20300&quot; value=&quot;Slide 73 - &amp;quot;The IEP:  IDEA Requirements&amp;#x0D;&amp;#x0A;&amp;quot;&quot;/&gt;&lt;property id=&quot;20307&quot; value=&quot;631&quot;/&gt;&lt;/object&gt;&lt;object type=&quot;3&quot; unique_id=&quot;16056&quot;&gt;&lt;property id=&quot;20148&quot; value=&quot;5&quot;/&gt;&lt;property id=&quot;20300&quot; value=&quot;Slide 74 - &amp;quot;The IEP:  IDEA Requirements&amp;#x0D;&amp;#x0A;&amp;quot;&quot;/&gt;&lt;property id=&quot;20307&quot; value=&quot;632&quot;/&gt;&lt;/object&gt;&lt;object type=&quot;3&quot; unique_id=&quot;16057&quot;&gt;&lt;property id=&quot;20148&quot; value=&quot;5&quot;/&gt;&lt;property id=&quot;20300&quot; value=&quot;Slide 75 - &amp;quot;The IEP:  IDEA Requirements&amp;#x0D;&amp;#x0A;&amp;quot;&quot;/&gt;&lt;property id=&quot;20307&quot; value=&quot;633&quot;/&gt;&lt;/object&gt;&lt;object type=&quot;3&quot; unique_id=&quot;16058&quot;&gt;&lt;property id=&quot;20148&quot; value=&quot;5&quot;/&gt;&lt;property id=&quot;20300&quot; value=&quot;Slide 76 - &amp;quot;The IEP:  IDEA Requirements&amp;#x0D;&amp;#x0A;&amp;quot;&quot;/&gt;&lt;property id=&quot;20307&quot; value=&quot;634&quot;/&gt;&lt;/object&gt;&lt;object type=&quot;3&quot; unique_id=&quot;16059&quot;&gt;&lt;property id=&quot;20148&quot; value=&quot;5&quot;/&gt;&lt;property id=&quot;20300&quot; value=&quot;Slide 77 - &amp;quot;The IEP:  IDEA Requirements&amp;#x0D;&amp;#x0A;&amp;quot;&quot;/&gt;&lt;property id=&quot;20307&quot; value=&quot;635&quot;/&gt;&lt;/object&gt;&lt;object type=&quot;3&quot; unique_id=&quot;16060&quot;&gt;&lt;property id=&quot;20148&quot; value=&quot;5&quot;/&gt;&lt;property id=&quot;20300&quot; value=&quot;Slide 78 - &amp;quot;The IEP:  IDEA Requirements&amp;#x0D;&amp;#x0A;&amp;quot;&quot;/&gt;&lt;property id=&quot;20307&quot; value=&quot;636&quot;/&gt;&lt;/object&gt;&lt;object type=&quot;3&quot; unique_id=&quot;16061&quot;&gt;&lt;property id=&quot;20148&quot; value=&quot;5&quot;/&gt;&lt;property id=&quot;20300&quot; value=&quot;Slide 83 - &amp;quot;Developing  Functional IEP Goals&amp;quot;&quot;/&gt;&lt;property id=&quot;20307&quot; value=&quot;637&quot;/&gt;&lt;/object&gt;&lt;object type=&quot;3&quot; unique_id=&quot;16062&quot;&gt;&lt;property id=&quot;20148&quot; value=&quot;5&quot;/&gt;&lt;property id=&quot;20300&quot; value=&quot;Slide 84 - &amp;quot;Family Outcome:  Example&amp;quot;&quot;/&gt;&lt;property id=&quot;20307&quot; value=&quot;638&quot;/&gt;&lt;/object&gt;&lt;object type=&quot;3&quot; unique_id=&quot;16063&quot;&gt;&lt;property id=&quot;20148&quot; value=&quot;5&quot;/&gt;&lt;property id=&quot;20300&quot; value=&quot;Slide 86&quot;/&gt;&lt;property id=&quot;20307&quot; value=&quot;641&quot;/&gt;&lt;/object&gt;&lt;object type=&quot;3&quot; unique_id=&quot;16064&quot;&gt;&lt;property id=&quot;20148&quot; value=&quot;5&quot;/&gt;&lt;property id=&quot;20300&quot; value=&quot;Slide 87&quot;/&gt;&lt;property id=&quot;20307&quot; value=&quot;642&quot;/&gt;&lt;/object&gt;&lt;object type=&quot;3&quot; unique_id=&quot;16065&quot;&gt;&lt;property id=&quot;20148&quot; value=&quot;5&quot;/&gt;&lt;property id=&quot;20300&quot; value=&quot;Slide 88&quot;/&gt;&lt;property id=&quot;20307&quot; value=&quot;643&quot;/&gt;&lt;/object&gt;&lt;object type=&quot;3&quot; unique_id=&quot;16066&quot;&gt;&lt;property id=&quot;20148&quot; value=&quot;5&quot;/&gt;&lt;property id=&quot;20300&quot; value=&quot;Slide 89&quot;/&gt;&lt;property id=&quot;20307&quot; value=&quot;644&quot;/&gt;&lt;/object&gt;&lt;object type=&quot;3&quot; unique_id=&quot;16067&quot;&gt;&lt;property id=&quot;20148&quot; value=&quot;5&quot;/&gt;&lt;property id=&quot;20300&quot; value=&quot;Slide 93 - &amp;quot;SECTION 5&amp;#x0D;&amp;#x0A;___________________________________________________________&amp;#x0D;&amp;#x0A;&amp;#x0D;&amp;#x0A;IFSP Strategies to Meet Outcomes and IEP Ob&quot;/&gt;&lt;property id=&quot;20307&quot; value=&quot;626&quot;/&gt;&lt;/object&gt;&lt;object type=&quot;3&quot; unique_id=&quot;16068&quot;&gt;&lt;property id=&quot;20148&quot; value=&quot;5&quot;/&gt;&lt;property id=&quot;20300&quot; value=&quot;Slide 96 - &amp;quot;Developing Strategies&amp;#x0D;&amp;#x0A;to Meet IFSP Outcomes&amp;quot;&quot;/&gt;&lt;property id=&quot;20307&quot; value=&quot;639&quot;/&gt;&lt;/object&gt;&lt;object type=&quot;3&quot; unique_id=&quot;16069&quot;&gt;&lt;property id=&quot;20148&quot; value=&quot;5&quot;/&gt;&lt;property id=&quot;20300&quot; value=&quot;Slide 97 - &amp;quot;Developing Strategies&amp;#x0D;&amp;#x0A;to Meet IEP Goals&amp;quot;&quot;/&gt;&lt;property id=&quot;20307&quot; value=&quot;640&quot;/&gt;&lt;/object&gt;&lt;object type=&quot;3&quot; unique_id=&quot;16070&quot;&gt;&lt;property id=&quot;20148&quot; value=&quot;5&quot;/&gt;&lt;property id=&quot;20300&quot; value=&quot;Slide 102 - &amp;quot;SECTION 6&amp;#x0D;&amp;#x0A;___________________________________________________________&amp;#x0D;&amp;#x0A;&amp;#x0D;&amp;#x0A;Applying the Information: Practical Learni&quot;/&gt;&lt;property id=&quot;20307&quot; value=&quot;62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Office Theme">
  <a:themeElements>
    <a:clrScheme name="Custom 3">
      <a:dk1>
        <a:sysClr val="windowText" lastClr="000000"/>
      </a:dk1>
      <a:lt1>
        <a:sysClr val="window" lastClr="FFFFFF"/>
      </a:lt1>
      <a:dk2>
        <a:srgbClr val="1B416C"/>
      </a:dk2>
      <a:lt2>
        <a:srgbClr val="D4E6F4"/>
      </a:lt2>
      <a:accent1>
        <a:srgbClr val="FE9B00"/>
      </a:accent1>
      <a:accent2>
        <a:srgbClr val="EF6011"/>
      </a:accent2>
      <a:accent3>
        <a:srgbClr val="3F3F3F"/>
      </a:accent3>
      <a:accent4>
        <a:srgbClr val="929292"/>
      </a:accent4>
      <a:accent5>
        <a:srgbClr val="4B5A6F"/>
      </a:accent5>
      <a:accent6>
        <a:srgbClr val="F1EEE4"/>
      </a:accent6>
      <a:hlink>
        <a:srgbClr val="3F86C3"/>
      </a:hlink>
      <a:folHlink>
        <a:srgbClr val="1B416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Custom 3">
      <a:dk1>
        <a:sysClr val="windowText" lastClr="000000"/>
      </a:dk1>
      <a:lt1>
        <a:sysClr val="window" lastClr="FFFFFF"/>
      </a:lt1>
      <a:dk2>
        <a:srgbClr val="1B416C"/>
      </a:dk2>
      <a:lt2>
        <a:srgbClr val="D4E6F4"/>
      </a:lt2>
      <a:accent1>
        <a:srgbClr val="FE9B00"/>
      </a:accent1>
      <a:accent2>
        <a:srgbClr val="EF6011"/>
      </a:accent2>
      <a:accent3>
        <a:srgbClr val="3F3F3F"/>
      </a:accent3>
      <a:accent4>
        <a:srgbClr val="929292"/>
      </a:accent4>
      <a:accent5>
        <a:srgbClr val="4B5A6F"/>
      </a:accent5>
      <a:accent6>
        <a:srgbClr val="F1EEE4"/>
      </a:accent6>
      <a:hlink>
        <a:srgbClr val="3F86C3"/>
      </a:hlink>
      <a:folHlink>
        <a:srgbClr val="1B416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Gallery">
  <a:themeElements>
    <a:clrScheme name="ECTA-2018-Final">
      <a:dk1>
        <a:srgbClr val="000000"/>
      </a:dk1>
      <a:lt1>
        <a:srgbClr val="FFFFFF"/>
      </a:lt1>
      <a:dk2>
        <a:srgbClr val="13284B"/>
      </a:dk2>
      <a:lt2>
        <a:srgbClr val="EBF6FF"/>
      </a:lt2>
      <a:accent1>
        <a:srgbClr val="24B953"/>
      </a:accent1>
      <a:accent2>
        <a:srgbClr val="79D32A"/>
      </a:accent2>
      <a:accent3>
        <a:srgbClr val="0178D2"/>
      </a:accent3>
      <a:accent4>
        <a:srgbClr val="145083"/>
      </a:accent4>
      <a:accent5>
        <a:srgbClr val="9A2279"/>
      </a:accent5>
      <a:accent6>
        <a:srgbClr val="F7931D"/>
      </a:accent6>
      <a:hlink>
        <a:srgbClr val="9DD3FF"/>
      </a:hlink>
      <a:folHlink>
        <a:srgbClr val="1450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ta2-template" id="{E5C0DB02-524A-EA4E-8D6F-50CA54B66DB3}" vid="{F3436B59-AE16-654A-BAEA-9AD8E5CF8C60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d8b1221-cb47-43e5-997b-7d0bdebf637a">
      <UserInfo>
        <DisplayName>Allison Jones</DisplayName>
        <AccountId>50</AccountId>
        <AccountType/>
      </UserInfo>
      <UserInfo>
        <DisplayName>Whaley, Kathy Thompson</DisplayName>
        <AccountId>51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C9FC4C8E81C74EA077FD4A6A616E7F" ma:contentTypeVersion="11" ma:contentTypeDescription="Create a new document." ma:contentTypeScope="" ma:versionID="e1b20d3fa2f84900e76f6057e6c59973">
  <xsd:schema xmlns:xsd="http://www.w3.org/2001/XMLSchema" xmlns:xs="http://www.w3.org/2001/XMLSchema" xmlns:p="http://schemas.microsoft.com/office/2006/metadata/properties" xmlns:ns2="8d8b1221-cb47-43e5-997b-7d0bdebf637a" xmlns:ns3="09c8a845-e7a6-41fb-9590-158bae58e4d1" targetNamespace="http://schemas.microsoft.com/office/2006/metadata/properties" ma:root="true" ma:fieldsID="d6a805ab112e715c366eaa5f8e71252f" ns2:_="" ns3:_="">
    <xsd:import namespace="8d8b1221-cb47-43e5-997b-7d0bdebf637a"/>
    <xsd:import namespace="09c8a845-e7a6-41fb-9590-158bae58e4d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8b1221-cb47-43e5-997b-7d0bdebf637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8a845-e7a6-41fb-9590-158bae58e4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769B0C-EB75-4D94-8B83-C031D08ED8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85476A-16B9-493C-9DE9-AFDCBCF6CB0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09c8a845-e7a6-41fb-9590-158bae58e4d1"/>
    <ds:schemaRef ds:uri="8d8b1221-cb47-43e5-997b-7d0bdebf637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CD9B50F-A237-42F5-BD18-DE76051A95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8b1221-cb47-43e5-997b-7d0bdebf637a"/>
    <ds:schemaRef ds:uri="09c8a845-e7a6-41fb-9590-158bae58e4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811</TotalTime>
  <Words>879</Words>
  <Application>Microsoft Office PowerPoint</Application>
  <PresentationFormat>On-screen Show (4:3)</PresentationFormat>
  <Paragraphs>138</Paragraphs>
  <Slides>23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Cambria</vt:lpstr>
      <vt:lpstr>Georgia</vt:lpstr>
      <vt:lpstr>Helvetica</vt:lpstr>
      <vt:lpstr>1_Office Theme</vt:lpstr>
      <vt:lpstr>2_Office Theme</vt:lpstr>
      <vt:lpstr>Gallery</vt:lpstr>
      <vt:lpstr>Recommended Practices for Engaging Families  September 11, 2019 </vt:lpstr>
      <vt:lpstr>Webinar Series Content Available https://ectacenter.org/events/webinars.asp</vt:lpstr>
      <vt:lpstr>Recapping the Webinar Series Webinar 1 (June) </vt:lpstr>
      <vt:lpstr>Recapping the Webinar Series Webinar 2 (July) </vt:lpstr>
      <vt:lpstr>Recapping the Webinar Series Webinar 3 (August) </vt:lpstr>
      <vt:lpstr>Objectives for Today’s webinar</vt:lpstr>
      <vt:lpstr>What is the purpose of an aRPy Ambassador?</vt:lpstr>
      <vt:lpstr>Who are the aRPy Ambassadors?</vt:lpstr>
      <vt:lpstr>Arpy Ambassadors</vt:lpstr>
      <vt:lpstr>Chelsea Guillen aRPy Ambassador, Illinois</vt:lpstr>
      <vt:lpstr>Why I became an Ambassador?</vt:lpstr>
      <vt:lpstr>Some Ambassador Activities</vt:lpstr>
      <vt:lpstr>What have I gained as an Ambassador? </vt:lpstr>
      <vt:lpstr>Why a Family Ambassador? </vt:lpstr>
      <vt:lpstr>Why a Family Ambassador? </vt:lpstr>
      <vt:lpstr>Family Ambassador Roles </vt:lpstr>
      <vt:lpstr>Family Ambassador Roles </vt:lpstr>
      <vt:lpstr>Expectations for Ambassadors </vt:lpstr>
      <vt:lpstr>Support for Ambassadors </vt:lpstr>
      <vt:lpstr>How do I become an Ambassador?</vt:lpstr>
      <vt:lpstr>TIMELINES</vt:lpstr>
      <vt:lpstr>WHAT QUESTIONS DO YOU HAVE?</vt:lpstr>
      <vt:lpstr>Contact Information</vt:lpstr>
    </vt:vector>
  </TitlesOfParts>
  <Company>MEDCOM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Younggno</dc:creator>
  <cp:lastModifiedBy>Wagner, Christine D</cp:lastModifiedBy>
  <cp:revision>1710</cp:revision>
  <cp:lastPrinted>2017-10-02T21:00:54Z</cp:lastPrinted>
  <dcterms:created xsi:type="dcterms:W3CDTF">2011-03-23T13:50:48Z</dcterms:created>
  <dcterms:modified xsi:type="dcterms:W3CDTF">2019-09-12T13:43:42Z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0x010100C2C9FC4C8E81C74EA077FD4A6A616E7F</vt:lpwstr>
  </property>
</Properties>
</file>